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60"/>
  </p:sldMasterIdLst>
  <p:notesMasterIdLst>
    <p:notesMasterId r:id="rId198"/>
  </p:notesMasterIdLst>
  <p:handoutMasterIdLst>
    <p:handoutMasterId r:id="rId199"/>
  </p:handoutMasterIdLst>
  <p:sldIdLst>
    <p:sldId id="1029" r:id="rId161"/>
    <p:sldId id="1030" r:id="rId162"/>
    <p:sldId id="1063" r:id="rId163"/>
    <p:sldId id="1064" r:id="rId164"/>
    <p:sldId id="278" r:id="rId165"/>
    <p:sldId id="1061" r:id="rId166"/>
    <p:sldId id="894" r:id="rId167"/>
    <p:sldId id="887" r:id="rId168"/>
    <p:sldId id="1034" r:id="rId169"/>
    <p:sldId id="1036" r:id="rId170"/>
    <p:sldId id="1062" r:id="rId171"/>
    <p:sldId id="934" r:id="rId172"/>
    <p:sldId id="1071" r:id="rId173"/>
    <p:sldId id="1083" r:id="rId174"/>
    <p:sldId id="1084" r:id="rId175"/>
    <p:sldId id="1085" r:id="rId176"/>
    <p:sldId id="1086" r:id="rId177"/>
    <p:sldId id="1087" r:id="rId178"/>
    <p:sldId id="1088" r:id="rId179"/>
    <p:sldId id="1089" r:id="rId180"/>
    <p:sldId id="889" r:id="rId181"/>
    <p:sldId id="948" r:id="rId182"/>
    <p:sldId id="1002" r:id="rId183"/>
    <p:sldId id="891" r:id="rId184"/>
    <p:sldId id="814" r:id="rId185"/>
    <p:sldId id="1059" r:id="rId186"/>
    <p:sldId id="1075" r:id="rId187"/>
    <p:sldId id="1082" r:id="rId188"/>
    <p:sldId id="1090" r:id="rId189"/>
    <p:sldId id="1092" r:id="rId190"/>
    <p:sldId id="1091" r:id="rId191"/>
    <p:sldId id="1093" r:id="rId192"/>
    <p:sldId id="1095" r:id="rId193"/>
    <p:sldId id="1094" r:id="rId194"/>
    <p:sldId id="1081" r:id="rId195"/>
    <p:sldId id="1080" r:id="rId196"/>
    <p:sldId id="892" r:id="rId19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19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slide" Target="slides/slide10.xml"/><Relationship Id="rId191" Type="http://schemas.openxmlformats.org/officeDocument/2006/relationships/slide" Target="slides/slide31.xml"/><Relationship Id="rId196" Type="http://schemas.openxmlformats.org/officeDocument/2006/relationships/slide" Target="slides/slide36.xml"/><Relationship Id="rId200" Type="http://schemas.openxmlformats.org/officeDocument/2006/relationships/presProps" Target="presProps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Master" Target="slideMasters/slideMaster1.xml"/><Relationship Id="rId165" Type="http://schemas.openxmlformats.org/officeDocument/2006/relationships/slide" Target="slides/slide5.xml"/><Relationship Id="rId181" Type="http://schemas.openxmlformats.org/officeDocument/2006/relationships/slide" Target="slides/slide21.xml"/><Relationship Id="rId186" Type="http://schemas.openxmlformats.org/officeDocument/2006/relationships/slide" Target="slides/slide26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slide" Target="slides/slide11.xml"/><Relationship Id="rId176" Type="http://schemas.openxmlformats.org/officeDocument/2006/relationships/slide" Target="slides/slide16.xml"/><Relationship Id="rId192" Type="http://schemas.openxmlformats.org/officeDocument/2006/relationships/slide" Target="slides/slide32.xml"/><Relationship Id="rId197" Type="http://schemas.openxmlformats.org/officeDocument/2006/relationships/slide" Target="slides/slide37.xml"/><Relationship Id="rId201" Type="http://schemas.openxmlformats.org/officeDocument/2006/relationships/viewProps" Target="view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slide" Target="slides/slide1.xml"/><Relationship Id="rId166" Type="http://schemas.openxmlformats.org/officeDocument/2006/relationships/slide" Target="slides/slide6.xml"/><Relationship Id="rId182" Type="http://schemas.openxmlformats.org/officeDocument/2006/relationships/slide" Target="slides/slide22.xml"/><Relationship Id="rId187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17.xml"/><Relationship Id="rId198" Type="http://schemas.openxmlformats.org/officeDocument/2006/relationships/notesMaster" Target="notesMasters/notesMaster1.xml"/><Relationship Id="rId172" Type="http://schemas.openxmlformats.org/officeDocument/2006/relationships/slide" Target="slides/slide12.xml"/><Relationship Id="rId193" Type="http://schemas.openxmlformats.org/officeDocument/2006/relationships/slide" Target="slides/slide33.xml"/><Relationship Id="rId202" Type="http://schemas.openxmlformats.org/officeDocument/2006/relationships/theme" Target="theme/theme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7.xml"/><Relationship Id="rId188" Type="http://schemas.openxmlformats.org/officeDocument/2006/relationships/slide" Target="slides/slide2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2.xml"/><Relationship Id="rId183" Type="http://schemas.openxmlformats.org/officeDocument/2006/relationships/slide" Target="slides/slide23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1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slide" Target="slides/slide13.xml"/><Relationship Id="rId194" Type="http://schemas.openxmlformats.org/officeDocument/2006/relationships/slide" Target="slides/slide34.xml"/><Relationship Id="rId199" Type="http://schemas.openxmlformats.org/officeDocument/2006/relationships/handoutMaster" Target="handoutMasters/handoutMaster1.xml"/><Relationship Id="rId203" Type="http://schemas.openxmlformats.org/officeDocument/2006/relationships/tableStyles" Target="tableStyle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3.xml"/><Relationship Id="rId184" Type="http://schemas.openxmlformats.org/officeDocument/2006/relationships/slide" Target="slides/slide24.xml"/><Relationship Id="rId189" Type="http://schemas.openxmlformats.org/officeDocument/2006/relationships/slide" Target="slides/slide29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" Target="slides/slide14.xml"/><Relationship Id="rId179" Type="http://schemas.openxmlformats.org/officeDocument/2006/relationships/slide" Target="slides/slide19.xml"/><Relationship Id="rId195" Type="http://schemas.openxmlformats.org/officeDocument/2006/relationships/slide" Target="slides/slide35.xml"/><Relationship Id="rId190" Type="http://schemas.openxmlformats.org/officeDocument/2006/relationships/slide" Target="slides/slide30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slide" Target="slides/slide4.xml"/><Relationship Id="rId169" Type="http://schemas.openxmlformats.org/officeDocument/2006/relationships/slide" Target="slides/slide9.xml"/><Relationship Id="rId185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20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A62082C-7A14-435A-AB29-2B3464ED41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7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fld id="{7384DC24-36B0-43B7-8B61-74B1C4F83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1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A823E9-30EF-48AE-A878-409B5E5E63C3}" type="slidenum">
              <a:rPr lang="en-US" altLang="en-US" smtClean="0">
                <a:cs typeface="Arial" charset="0"/>
              </a:rPr>
              <a:pPr eaLnBrk="1" hangingPunct="1"/>
              <a:t>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4DC24-36B0-43B7-8B61-74B1C4F83B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23BE27-7ACF-4DAE-99FE-F4AFF5CECF98}" type="slidenum">
              <a:rPr lang="en-US" altLang="en-US" smtClean="0">
                <a:cs typeface="Arial" charset="0"/>
              </a:rPr>
              <a:pPr eaLnBrk="1" hangingPunct="1"/>
              <a:t>12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5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A9DC3-D116-449A-9061-EA3EA590328E}" type="slidenum">
              <a:rPr lang="en-US" altLang="en-US" smtClean="0">
                <a:cs typeface="Arial" charset="0"/>
              </a:rPr>
              <a:pPr eaLnBrk="1" hangingPunct="1"/>
              <a:t>21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8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24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5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1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CF736-2C40-40F4-BA84-25EE239B3DA5}" type="slidenum">
              <a:rPr lang="en-US" altLang="en-US" smtClean="0">
                <a:cs typeface="Arial" charset="0"/>
              </a:rPr>
              <a:pPr eaLnBrk="1" hangingPunct="1"/>
              <a:t>35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1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E334-588B-4864-AB33-0BCA648A6AAA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E74F-B6EB-4837-B993-95FDD1AED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2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4127-08F8-4CDF-A4A8-E2CFD76B71F1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A165-E9F3-49F8-B8C0-A85070F39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DDCE-F29C-4C47-8E49-BECB5276CFCE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B295-6F6E-4F52-B438-92887245B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63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F14D-D1DF-4EA4-A5F0-23D1E633B612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609A-1CC6-4253-81FB-9358E54FA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4B3D-92A9-468E-88D5-421887761418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3E56-83EF-43FF-B23F-3AA3FB631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0D11-473C-46A9-BD9E-98C99BCB9639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879D-ED0B-426A-A56A-14D172E31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8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17A2-5A66-4745-A70A-CD7C026D354A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B456-EF63-4081-898C-9BC2109DC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0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2737-FB79-4661-B504-FF9E3BBF3DE7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835C-AAB2-4AF8-8990-C814A7CDE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1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087D-E873-420D-AAA1-683E5948C561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9426-24A4-4073-80F9-A7C356B4F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B84D-0282-408C-8E20-DE278010ED94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59D4-C491-488E-8D8E-E9B9268CC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359-837D-4CB6-ACBC-197AA1B858D6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A41CB-FEA7-450B-A2B6-5A19E732F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27A3-B62F-45C5-B06B-D2818AC40DFF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8E9D-2F48-445B-A543-C87413D43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DC267C-0207-4AFF-8144-4BF6BFB88464}" type="datetime1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086D9C-F57F-4257-A5AC-EDC1855E6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8" r:id="rId2"/>
    <p:sldLayoutId id="214748374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9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1486" y="693453"/>
            <a:ext cx="8709062" cy="1749057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Community Survey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of Washougal, Washington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66585"/>
            <a:ext cx="8737600" cy="3232615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2400" dirty="0"/>
              <a:t>Presented by</a:t>
            </a:r>
          </a:p>
          <a:p>
            <a:pPr marL="0" indent="0" algn="r" eaLnBrk="1" hangingPunct="1">
              <a:buFontTx/>
              <a:buNone/>
            </a:pPr>
            <a:endParaRPr lang="en-US" altLang="en-US" sz="3600" i="1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  <a:p>
            <a:pPr marL="0" indent="0" algn="r" eaLnBrk="1" hangingPunct="1">
              <a:buFontTx/>
              <a:buNone/>
            </a:pPr>
            <a:r>
              <a:rPr lang="en-US" altLang="en-US" sz="2400" dirty="0"/>
              <a:t> June 2018</a:t>
            </a:r>
          </a:p>
          <a:p>
            <a:pPr marL="0" indent="0" algn="ctr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34" y="3136884"/>
            <a:ext cx="4877353" cy="24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8" y="3237090"/>
            <a:ext cx="2318455" cy="23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5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6BC94F-8542-4CC1-AD47-DBE4B789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55" y="149442"/>
            <a:ext cx="8430520" cy="6339013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C5D87D83-8DC2-423B-AD6F-51DA93EA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513110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Most Services Receive High Ratings, but There Are Concerns with Maintenance of Streets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FF0F97FA-05FB-4C77-A5D0-22B912A92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9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_PNG\Q3 01 Overall quality of services pro.png">
            <a:extLst>
              <a:ext uri="{FF2B5EF4-FFF2-40B4-BE49-F238E27FC236}">
                <a16:creationId xmlns:a16="http://schemas.microsoft.com/office/drawing/2014/main" xmlns="" id="{6A2F974E-D9A6-47EC-8B1B-4FB9A8050A80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169" r="8333" b="3200"/>
          <a:stretch>
            <a:fillRect/>
          </a:stretch>
        </p:blipFill>
        <p:spPr bwMode="auto">
          <a:xfrm>
            <a:off x="323984" y="531446"/>
            <a:ext cx="8525636" cy="606337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75834"/>
            <a:ext cx="914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Overall Quality of Services Provided by the City of Washougal</a:t>
            </a:r>
          </a:p>
        </p:txBody>
      </p:sp>
      <p:grpSp>
        <p:nvGrpSpPr>
          <p:cNvPr id="21" name="Group 679"/>
          <p:cNvGrpSpPr>
            <a:grpSpLocks/>
          </p:cNvGrpSpPr>
          <p:nvPr/>
        </p:nvGrpSpPr>
        <p:grpSpPr bwMode="auto">
          <a:xfrm>
            <a:off x="104909" y="4242509"/>
            <a:ext cx="2292350" cy="2511425"/>
            <a:chOff x="4080" y="1451"/>
            <a:chExt cx="1444" cy="1582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080" y="1451"/>
              <a:ext cx="1377" cy="15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Calibri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080" y="1451"/>
              <a:ext cx="1377" cy="329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Calibri" pitchFamily="34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122" y="1451"/>
              <a:ext cx="140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latin typeface="Microsoft Sans Serif" pitchFamily="34" charset="0"/>
                </a:rPr>
                <a:t>Legend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Microsoft Sans Serif" pitchFamily="34" charset="0"/>
                </a:rPr>
                <a:t>Mean rating on a 5-point scale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00" dirty="0">
                <a:latin typeface="Calibri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4080" y="2788"/>
              <a:ext cx="1377" cy="24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Calibri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249" y="2788"/>
              <a:ext cx="10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99"/>
                  </a:solidFill>
                  <a:latin typeface="Microsoft Sans Serif" pitchFamily="34" charset="0"/>
                </a:rPr>
                <a:t>ETC</a:t>
              </a:r>
              <a:r>
                <a:rPr lang="en-US" altLang="en-US" sz="1800" b="1" dirty="0">
                  <a:latin typeface="Microsoft Sans Serif" pitchFamily="34" charset="0"/>
                </a:rPr>
                <a:t> </a:t>
              </a:r>
              <a:r>
                <a:rPr lang="en-US" altLang="en-US" sz="1400" dirty="0">
                  <a:solidFill>
                    <a:srgbClr val="FF6600"/>
                  </a:solidFill>
                  <a:latin typeface="Microsoft Sans Serif" pitchFamily="34" charset="0"/>
                </a:rPr>
                <a:t>INSTITUTE</a:t>
              </a:r>
              <a:endParaRPr lang="en-US" altLang="en-US" sz="300" dirty="0">
                <a:latin typeface="Microsoft Sans Serif" pitchFamily="34" charset="0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4369" y="1773"/>
              <a:ext cx="1155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1.0-1.79 Very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1.8-2.59 Dissatisfied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2.6-3.39 Neutral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3.4-4.19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4.2-5.0 Very Satisfied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Microsoft Sans Serif" pitchFamily="34" charset="0"/>
                </a:rPr>
                <a:t>No Response</a:t>
              </a:r>
              <a:endParaRPr lang="en-US" altLang="en-US" sz="1200" dirty="0">
                <a:latin typeface="Calibri" pitchFamily="34" charset="0"/>
              </a:endParaRPr>
            </a:p>
          </p:txBody>
        </p:sp>
        <p:grpSp>
          <p:nvGrpSpPr>
            <p:cNvPr id="28" name="Group 58"/>
            <p:cNvGrpSpPr>
              <a:grpSpLocks/>
            </p:cNvGrpSpPr>
            <p:nvPr/>
          </p:nvGrpSpPr>
          <p:grpSpPr bwMode="auto">
            <a:xfrm>
              <a:off x="4172" y="1811"/>
              <a:ext cx="210" cy="930"/>
              <a:chOff x="3658" y="1056"/>
              <a:chExt cx="230" cy="930"/>
            </a:xfrm>
          </p:grpSpPr>
          <p:sp>
            <p:nvSpPr>
              <p:cNvPr id="31" name="Rectangle 107"/>
              <p:cNvSpPr>
                <a:spLocks noChangeArrowheads="1"/>
              </p:cNvSpPr>
              <p:nvPr/>
            </p:nvSpPr>
            <p:spPr bwMode="auto">
              <a:xfrm>
                <a:off x="3658" y="1056"/>
                <a:ext cx="230" cy="127"/>
              </a:xfrm>
              <a:prstGeom prst="rect">
                <a:avLst/>
              </a:prstGeom>
              <a:solidFill>
                <a:srgbClr val="D7191C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  <p:sp>
            <p:nvSpPr>
              <p:cNvPr id="32" name="Rectangle 109"/>
              <p:cNvSpPr>
                <a:spLocks noChangeArrowheads="1"/>
              </p:cNvSpPr>
              <p:nvPr/>
            </p:nvSpPr>
            <p:spPr bwMode="auto">
              <a:xfrm>
                <a:off x="3658" y="1217"/>
                <a:ext cx="230" cy="127"/>
              </a:xfrm>
              <a:prstGeom prst="rect">
                <a:avLst/>
              </a:prstGeom>
              <a:solidFill>
                <a:srgbClr val="FDAE61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  <p:sp>
            <p:nvSpPr>
              <p:cNvPr id="33" name="Rectangle 110"/>
              <p:cNvSpPr>
                <a:spLocks noChangeArrowheads="1"/>
              </p:cNvSpPr>
              <p:nvPr/>
            </p:nvSpPr>
            <p:spPr bwMode="auto">
              <a:xfrm>
                <a:off x="3658" y="1536"/>
                <a:ext cx="230" cy="126"/>
              </a:xfrm>
              <a:prstGeom prst="rect">
                <a:avLst/>
              </a:prstGeom>
              <a:solidFill>
                <a:srgbClr val="ABD9E9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  <p:sp>
            <p:nvSpPr>
              <p:cNvPr id="34" name="Rectangle 111"/>
              <p:cNvSpPr>
                <a:spLocks noChangeArrowheads="1"/>
              </p:cNvSpPr>
              <p:nvPr/>
            </p:nvSpPr>
            <p:spPr bwMode="auto">
              <a:xfrm>
                <a:off x="3658" y="1378"/>
                <a:ext cx="230" cy="127"/>
              </a:xfrm>
              <a:prstGeom prst="rect">
                <a:avLst/>
              </a:prstGeom>
              <a:solidFill>
                <a:srgbClr val="FFFFBF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  <p:sp>
            <p:nvSpPr>
              <p:cNvPr id="35" name="Rectangle 112"/>
              <p:cNvSpPr>
                <a:spLocks noChangeArrowheads="1"/>
              </p:cNvSpPr>
              <p:nvPr/>
            </p:nvSpPr>
            <p:spPr bwMode="auto">
              <a:xfrm>
                <a:off x="3658" y="1697"/>
                <a:ext cx="230" cy="127"/>
              </a:xfrm>
              <a:prstGeom prst="rect">
                <a:avLst/>
              </a:prstGeom>
              <a:solidFill>
                <a:srgbClr val="2C7BB6"/>
              </a:solid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  <p:sp>
            <p:nvSpPr>
              <p:cNvPr id="36" name="Rectangle 113" descr="Outlined diamond"/>
              <p:cNvSpPr>
                <a:spLocks noChangeArrowheads="1"/>
              </p:cNvSpPr>
              <p:nvPr/>
            </p:nvSpPr>
            <p:spPr bwMode="auto">
              <a:xfrm>
                <a:off x="3658" y="1859"/>
                <a:ext cx="230" cy="127"/>
              </a:xfrm>
              <a:prstGeom prst="rect">
                <a:avLst/>
              </a:prstGeom>
              <a:pattFill prst="openDmnd">
                <a:fgClr>
                  <a:schemeClr val="tx2"/>
                </a:fgClr>
                <a:bgClr>
                  <a:srgbClr val="FFFFFF"/>
                </a:bgClr>
              </a:pattFill>
              <a:ln w="635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latin typeface="Algerian" pitchFamily="82" charset="0"/>
                </a:endParaRPr>
              </a:p>
            </p:txBody>
          </p:sp>
        </p:grpSp>
        <p:pic>
          <p:nvPicPr>
            <p:cNvPr id="29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6" t="18588" r="54672" b="18690"/>
            <a:stretch>
              <a:fillRect/>
            </a:stretch>
          </p:blipFill>
          <p:spPr bwMode="auto">
            <a:xfrm flipH="1">
              <a:off x="4094" y="2793"/>
              <a:ext cx="2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64" t="4680"/>
            <a:stretch>
              <a:fillRect/>
            </a:stretch>
          </p:blipFill>
          <p:spPr bwMode="auto">
            <a:xfrm>
              <a:off x="5206" y="2799"/>
              <a:ext cx="217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11</a:t>
            </a:fld>
            <a:endParaRPr lang="en-US" altLang="en-US" sz="800" dirty="0"/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xmlns="" id="{142D8C77-FB84-47C1-8DE3-E6C62D651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768" y="6057667"/>
            <a:ext cx="6144323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n-lt"/>
              </a:rPr>
              <a:t>All areas are in BLUE, indicating that residents in all parts of the City are satisfied with the overall quality of City services</a:t>
            </a:r>
          </a:p>
        </p:txBody>
      </p:sp>
    </p:spTree>
    <p:extLst>
      <p:ext uri="{BB962C8B-B14F-4D97-AF65-F5344CB8AC3E}">
        <p14:creationId xmlns:p14="http://schemas.microsoft.com/office/powerpoint/2010/main" val="39125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8160" y="1524000"/>
            <a:ext cx="801252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The City Is Moving in the Right Direction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12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55476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62F1AB-0BB1-4429-9CD9-EBCBE83E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7" y="83770"/>
            <a:ext cx="8439098" cy="6420042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13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</a:rPr>
              <a:t>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338450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525175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Down Arrow 14">
            <a:extLst>
              <a:ext uri="{FF2B5EF4-FFF2-40B4-BE49-F238E27FC236}">
                <a16:creationId xmlns:a16="http://schemas.microsoft.com/office/drawing/2014/main" xmlns="" id="{99F22346-569D-4423-90F9-C45BF66D1C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88532" y="288562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21882" y="372736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8575" y="3322888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080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82F975-C81B-4425-94A2-787B1BEB2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4" y="99867"/>
            <a:ext cx="8433826" cy="6355392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14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</a:rPr>
              <a:t>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338450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525175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14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Down Arrow 14">
            <a:extLst>
              <a:ext uri="{FF2B5EF4-FFF2-40B4-BE49-F238E27FC236}">
                <a16:creationId xmlns:a16="http://schemas.microsoft.com/office/drawing/2014/main" xmlns="" id="{99F22346-569D-4423-90F9-C45BF66D1C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79801" y="241889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03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6452DA-2E26-4A52-9F86-237193CF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75" y="93897"/>
            <a:ext cx="8386525" cy="6403917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15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</a:rPr>
              <a:t>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338450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525175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13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76704C-6593-4448-A976-1DBA58BCB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2" y="88074"/>
            <a:ext cx="8467392" cy="6371411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16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</a:rPr>
              <a:t>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338450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525175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2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319A29-CA96-4EB7-90D5-E5385AE3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0" y="158743"/>
            <a:ext cx="8415455" cy="6325402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17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</a:rPr>
              <a:t>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338450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525175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Down Arrow 14">
            <a:extLst>
              <a:ext uri="{FF2B5EF4-FFF2-40B4-BE49-F238E27FC236}">
                <a16:creationId xmlns:a16="http://schemas.microsoft.com/office/drawing/2014/main" xmlns="" id="{99F22346-569D-4423-90F9-C45BF66D1C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8575" y="1536282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2400" y="361516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0450" y="290946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Down Arrow 14">
            <a:extLst>
              <a:ext uri="{FF2B5EF4-FFF2-40B4-BE49-F238E27FC236}">
                <a16:creationId xmlns:a16="http://schemas.microsoft.com/office/drawing/2014/main" xmlns="" id="{F500D5D4-B45D-4464-9E43-C0CF6127A94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6275" y="430096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own Arrow 14">
            <a:extLst>
              <a:ext uri="{FF2B5EF4-FFF2-40B4-BE49-F238E27FC236}">
                <a16:creationId xmlns:a16="http://schemas.microsoft.com/office/drawing/2014/main" xmlns="" id="{8A6806AB-C862-4DDB-83FC-D650965EB07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7150" y="499904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707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E11412-7DC8-4532-AA7E-08C0DD38D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0" y="124715"/>
            <a:ext cx="8452895" cy="6346631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18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</a:rPr>
              <a:t>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338450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525175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xmlns="" id="{B736BF35-437A-4B3B-BEBD-B0B41AA0D47F}"/>
              </a:ext>
            </a:extLst>
          </p:cNvPr>
          <p:cNvSpPr/>
          <p:nvPr/>
        </p:nvSpPr>
        <p:spPr>
          <a:xfrm>
            <a:off x="1395606" y="416306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Down Arrow 15">
            <a:extLst>
              <a:ext uri="{FF2B5EF4-FFF2-40B4-BE49-F238E27FC236}">
                <a16:creationId xmlns:a16="http://schemas.microsoft.com/office/drawing/2014/main" xmlns="" id="{48088C32-1C3F-41B4-BF4D-9E030A2B1CA2}"/>
              </a:ext>
            </a:extLst>
          </p:cNvPr>
          <p:cNvSpPr/>
          <p:nvPr/>
        </p:nvSpPr>
        <p:spPr>
          <a:xfrm>
            <a:off x="1352104" y="5020965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466616-9F42-4362-811E-48D20500931C}"/>
              </a:ext>
            </a:extLst>
          </p:cNvPr>
          <p:cNvSpPr/>
          <p:nvPr/>
        </p:nvSpPr>
        <p:spPr>
          <a:xfrm>
            <a:off x="6675125" y="3581579"/>
            <a:ext cx="2330454" cy="11629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</a:rPr>
              <a:t>Ongoing construction of major roads likely had a negative impact on perceptions of street maintenance</a:t>
            </a:r>
          </a:p>
        </p:txBody>
      </p:sp>
    </p:spTree>
    <p:extLst>
      <p:ext uri="{BB962C8B-B14F-4D97-AF65-F5344CB8AC3E}">
        <p14:creationId xmlns:p14="http://schemas.microsoft.com/office/powerpoint/2010/main" val="138775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802767-7A17-42D3-BF43-4B742BCE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9" y="166686"/>
            <a:ext cx="8410860" cy="6303543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19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</a:rPr>
              <a:t>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338450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525175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5507" r="3838" b="9653"/>
          <a:stretch>
            <a:fillRect/>
          </a:stretch>
        </p:blipFill>
        <p:spPr bwMode="auto">
          <a:xfrm>
            <a:off x="1371600" y="1719468"/>
            <a:ext cx="6400800" cy="435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50863" y="5776332"/>
            <a:ext cx="8077200" cy="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More than 2,150,000 Persons Surveyed Since 2007 </a:t>
            </a:r>
          </a:p>
          <a:p>
            <a:pPr algn="ctr"/>
            <a:r>
              <a:rPr lang="en-US" sz="2400" b="1" dirty="0">
                <a:latin typeface="+mn-lt"/>
                <a:cs typeface="Arial" panose="020B0604020202020204" pitchFamily="34" charset="0"/>
              </a:rPr>
              <a:t>for more than 900 cities in 49 States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50863" y="974028"/>
            <a:ext cx="8077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 National Leader in Market Research 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for Local Governmental Organizations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…helping City and county governments gather and use survey data to enhance organizational performance for more than 35 years</a:t>
            </a:r>
            <a:endParaRPr lang="en-US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</a:t>
            </a:fld>
            <a:endParaRPr lang="en-US" altLang="en-US" sz="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4843" y="211881"/>
            <a:ext cx="8077200" cy="5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ETC Institute</a:t>
            </a:r>
          </a:p>
        </p:txBody>
      </p:sp>
    </p:spTree>
    <p:extLst>
      <p:ext uri="{BB962C8B-B14F-4D97-AF65-F5344CB8AC3E}">
        <p14:creationId xmlns:p14="http://schemas.microsoft.com/office/powerpoint/2010/main" val="236554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367CE3-1991-4674-8ED3-3E85DF4F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15" y="148411"/>
            <a:ext cx="8423035" cy="6358928"/>
          </a:xfrm>
          <a:prstGeom prst="rect">
            <a:avLst/>
          </a:prstGeom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055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682A8-49D0-45DB-A29D-844DE83F336E}" type="slidenum">
              <a:rPr lang="en-US" altLang="en-US" smtClean="0"/>
              <a:pPr eaLnBrk="1" hangingPunct="1"/>
              <a:t>20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 Increases From 2016:</a:t>
            </a:r>
            <a:r>
              <a:rPr lang="en-US" sz="1900" b="1" i="1" dirty="0">
                <a:solidFill>
                  <a:srgbClr val="FFFFFF"/>
                </a:solidFill>
              </a:rPr>
              <a:t>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 Decreases From 2016: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4338450" y="654132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525175" y="6575778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9" name="Down Arrow 14">
            <a:extLst>
              <a:ext uri="{FF2B5EF4-FFF2-40B4-BE49-F238E27FC236}">
                <a16:creationId xmlns:a16="http://schemas.microsoft.com/office/drawing/2014/main" xmlns="" id="{99F22346-569D-4423-90F9-C45BF66D1CA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7565" y="3006799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2341" y="501645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xmlns="" id="{4680BCA9-2E44-4EF9-91D2-CE6BE960694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0050" y="400358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921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1829" y="1524000"/>
            <a:ext cx="813806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#3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How Washougal Compares to Other Communities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21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B058E3-96C2-4FAD-84D4-8C9C5506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35" y="118832"/>
            <a:ext cx="8457798" cy="6380607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22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387795" y="6575640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2058965" y="1696784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 rot="10800000">
            <a:off x="366131" y="212844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 rot="10800000">
            <a:off x="1023199" y="2955016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763689" y="3389037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811337" y="5053093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Down Arrow 19">
            <a:extLst>
              <a:ext uri="{FF2B5EF4-FFF2-40B4-BE49-F238E27FC236}">
                <a16:creationId xmlns:a16="http://schemas.microsoft.com/office/drawing/2014/main" xmlns="" id="{4775CBD8-7047-40E4-A23B-E28EFA01DFAC}"/>
              </a:ext>
            </a:extLst>
          </p:cNvPr>
          <p:cNvSpPr/>
          <p:nvPr/>
        </p:nvSpPr>
        <p:spPr>
          <a:xfrm>
            <a:off x="1897039" y="4207473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A13111-882D-47C2-92FB-01F8394D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105420"/>
            <a:ext cx="8500056" cy="6370371"/>
          </a:xfrm>
          <a:prstGeom prst="rect">
            <a:avLst/>
          </a:prstGeom>
        </p:spPr>
      </p:pic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57988" y="61499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3FCCD9-79B1-43C3-B6BA-B4DD51ECBAEB}" type="slidenum">
              <a:rPr lang="en-US" altLang="en-US" smtClean="0"/>
              <a:pPr eaLnBrk="1" hangingPunct="1"/>
              <a:t>23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Significantly Higher:</a:t>
            </a:r>
            <a:r>
              <a:rPr lang="en-US" sz="1900" b="1" i="1" dirty="0">
                <a:solidFill>
                  <a:srgbClr val="FFFFFF"/>
                </a:solidFill>
              </a:rPr>
              <a:t>                </a:t>
            </a:r>
            <a:r>
              <a:rPr lang="en-US" sz="1900" b="1" u="sng" dirty="0">
                <a:solidFill>
                  <a:srgbClr val="FFFFFF"/>
                </a:solidFill>
              </a:rPr>
              <a:t>Significantly Lower:</a:t>
            </a:r>
            <a:r>
              <a:rPr lang="en-US" sz="1900" b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4225925" y="655320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388071" y="6575502"/>
            <a:ext cx="3048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27" name="Down Arrow 26"/>
          <p:cNvSpPr>
            <a:spLocks noChangeArrowheads="1"/>
          </p:cNvSpPr>
          <p:nvPr/>
        </p:nvSpPr>
        <p:spPr bwMode="auto">
          <a:xfrm rot="10800000">
            <a:off x="1595345" y="1712123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Down Arrow 13">
            <a:extLst>
              <a:ext uri="{FF2B5EF4-FFF2-40B4-BE49-F238E27FC236}">
                <a16:creationId xmlns:a16="http://schemas.microsoft.com/office/drawing/2014/main" xmlns="" id="{9B43A8A9-82B4-4C11-8E25-15ED5A74EB1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04787" y="2799431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Down Arrow 13">
            <a:extLst>
              <a:ext uri="{FF2B5EF4-FFF2-40B4-BE49-F238E27FC236}">
                <a16:creationId xmlns:a16="http://schemas.microsoft.com/office/drawing/2014/main" xmlns="" id="{9B43A8A9-82B4-4C11-8E25-15ED5A74EB1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9562" y="4933805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Down Arrow 13">
            <a:extLst>
              <a:ext uri="{FF2B5EF4-FFF2-40B4-BE49-F238E27FC236}">
                <a16:creationId xmlns:a16="http://schemas.microsoft.com/office/drawing/2014/main" xmlns="" id="{9B43A8A9-82B4-4C11-8E25-15ED5A74EB1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5287" y="3849020"/>
            <a:ext cx="3048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216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#4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Priorities for Improvement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4000" b="1" dirty="0">
              <a:effectLst>
                <a:outerShdw blurRad="38100" dist="38100" dir="2700000" algn="tl">
                  <a:srgbClr val="04617B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24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302E07-42CA-493B-A8EA-D2179B60D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541977"/>
            <a:ext cx="8867775" cy="5507447"/>
          </a:xfrm>
          <a:prstGeom prst="rect">
            <a:avLst/>
          </a:prstGeom>
        </p:spPr>
      </p:pic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F6A922-37B0-4FE0-B338-75A475C4ABC8}" type="slidenum">
              <a:rPr lang="en-US" altLang="en-US" smtClean="0"/>
              <a:pPr eaLnBrk="1" hangingPunct="1"/>
              <a:t>25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u="sng" dirty="0">
                <a:solidFill>
                  <a:srgbClr val="FFFFFF"/>
                </a:solidFill>
              </a:rPr>
              <a:t>Overall Priorities:</a:t>
            </a:r>
            <a:r>
              <a:rPr lang="en-US" sz="1900" b="1" i="1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Left Arrow 3"/>
          <p:cNvSpPr/>
          <p:nvPr/>
        </p:nvSpPr>
        <p:spPr>
          <a:xfrm>
            <a:off x="5687936" y="6461125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718902" y="2506029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8718902" y="2778161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1BFE8B-C9FE-4C24-9835-4CB3A5CF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7" y="181381"/>
            <a:ext cx="8714286" cy="6495238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9154040">
            <a:off x="7716353" y="4936329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ED558DB0-C1BF-4FFD-B1F7-3783F84E1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26</a:t>
            </a:fld>
            <a:endParaRPr lang="en-US" altLang="en-US" sz="800" dirty="0"/>
          </a:p>
        </p:txBody>
      </p:sp>
      <p:sp>
        <p:nvSpPr>
          <p:cNvPr id="13" name="Left Arrow 8">
            <a:extLst>
              <a:ext uri="{FF2B5EF4-FFF2-40B4-BE49-F238E27FC236}">
                <a16:creationId xmlns:a16="http://schemas.microsoft.com/office/drawing/2014/main" xmlns="" id="{02BF490A-1235-4FE8-AA84-F89A9B722A4C}"/>
              </a:ext>
            </a:extLst>
          </p:cNvPr>
          <p:cNvSpPr/>
          <p:nvPr/>
        </p:nvSpPr>
        <p:spPr>
          <a:xfrm rot="19154040">
            <a:off x="5658952" y="5153850"/>
            <a:ext cx="346075" cy="2571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10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847379"/>
            <a:ext cx="7696200" cy="13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Other Findings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27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791791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6C4610-01C8-4885-8210-8A23FAEF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2" y="127926"/>
            <a:ext cx="8345707" cy="6394038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329E2DDB-43E7-4CD0-A860-0E23D8DF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3219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61% Support the New Firework Restrictions or Support Even Further Restrictions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28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79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1A14BF-F682-4ADE-A7FB-895A5FA19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4" y="92966"/>
            <a:ext cx="8246909" cy="618065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FE3C1463-90F1-4DEA-A620-8D1A688C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4687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Over 60% Feel Retail Development Is Too Slow; For All Other Areas “Just Right” Is the Top Response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29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0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Agenda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46767" y="1975620"/>
            <a:ext cx="7989849" cy="36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Purpose and Methodology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Bottom Line Upfront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Major Findings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00" b="1" dirty="0">
                <a:latin typeface="+mn-lt"/>
              </a:rPr>
              <a:t>2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Summary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3200" b="1" dirty="0">
                <a:latin typeface="+mn-lt"/>
              </a:rPr>
              <a:t>Questions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61734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D00F8E-5BC6-413B-9349-D4CB4F0E0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66" y="68507"/>
            <a:ext cx="8212530" cy="6216113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C2DA2700-0D46-4BFE-92A3-D8F9E5289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67682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Over 75% Would Like to See Higher Levels of Service for Maintenance of Infrastructure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Over 50% Would Like to See Higher Levels of Service for Rec Facilities &amp; Parks/Open Space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30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41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31</a:t>
            </a:fld>
            <a:endParaRPr lang="en-US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6880E4-DE59-4F4D-A1FE-E482066FB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7" y="195666"/>
            <a:ext cx="8561905" cy="6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60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32</a:t>
            </a:fld>
            <a:endParaRPr lang="en-US" alt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E70D21-3182-429A-8F54-7250C420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23" y="108607"/>
            <a:ext cx="8448002" cy="65338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6C0097-5D56-4BFF-9FC7-EDEB4D1CDA83}"/>
              </a:ext>
            </a:extLst>
          </p:cNvPr>
          <p:cNvSpPr/>
          <p:nvPr/>
        </p:nvSpPr>
        <p:spPr>
          <a:xfrm>
            <a:off x="392865" y="4767930"/>
            <a:ext cx="2005061" cy="8072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57% Never Used the Dog Park Prior to its Closing</a:t>
            </a:r>
          </a:p>
        </p:txBody>
      </p:sp>
    </p:spTree>
    <p:extLst>
      <p:ext uri="{BB962C8B-B14F-4D97-AF65-F5344CB8AC3E}">
        <p14:creationId xmlns:p14="http://schemas.microsoft.com/office/powerpoint/2010/main" val="2153872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33</a:t>
            </a:fld>
            <a:endParaRPr lang="en-US" alt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2F76B3-948E-402F-BE8F-CED4C4C3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7" y="148045"/>
            <a:ext cx="8666667" cy="65238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4F67CB3-1B84-4BC8-A88C-C3CB0A697AE0}"/>
              </a:ext>
            </a:extLst>
          </p:cNvPr>
          <p:cNvSpPr/>
          <p:nvPr/>
        </p:nvSpPr>
        <p:spPr>
          <a:xfrm>
            <a:off x="392865" y="4767930"/>
            <a:ext cx="2005061" cy="8072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47% Would Never Use a New Dog Park</a:t>
            </a:r>
          </a:p>
        </p:txBody>
      </p:sp>
    </p:spTree>
    <p:extLst>
      <p:ext uri="{BB962C8B-B14F-4D97-AF65-F5344CB8AC3E}">
        <p14:creationId xmlns:p14="http://schemas.microsoft.com/office/powerpoint/2010/main" val="2186393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34</a:t>
            </a:fld>
            <a:endParaRPr lang="en-US" altLang="en-US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84A912-8451-4EFC-B737-CDE62BF6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7" y="142042"/>
            <a:ext cx="8515056" cy="64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97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847379"/>
            <a:ext cx="7696200" cy="13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Summary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35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41405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67730"/>
            <a:ext cx="7772400" cy="81280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36</a:t>
            </a:fld>
            <a:endParaRPr lang="en-US" altLang="en-US" sz="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14B36EC-878F-4FA7-AE8A-E1B894FABC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643" y="936979"/>
            <a:ext cx="8797601" cy="576862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/>
              <a:t>Residents Have a Positive Perception of the City</a:t>
            </a: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endParaRPr lang="en-US" sz="200" dirty="0"/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60% are satisfied with the overall quality of City services; only 7% are dissatisfied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/>
              <a:t>The City Is Moving in the Right Direction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Satisfaction ratings have increased or stayed the same in 36 of 54 areas since 2016, and increased or stayed the same in 31 of 54 areas since 2014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/>
              <a:t>Washougal Rates Higher Than Other Cities in the </a:t>
            </a:r>
            <a:r>
              <a:rPr lang="en-US" sz="2500" b="1" u="sng" dirty="0"/>
              <a:t>Overall Quality of City Services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The City rated 17% above the Northwest Regional Average and 11% above the U.S. Average in the overall quality of services provided by the City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/>
              <a:t>Washougal Rates Higher Than Other Cities in Providing </a:t>
            </a:r>
            <a:r>
              <a:rPr lang="en-US" sz="2500" b="1" u="sng" dirty="0"/>
              <a:t>Customer Service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The City rated 21% above the Northwest Regional Average and the U.S. Average in the quality of customer service provided by City employees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/>
              <a:t>Overall Priorities for Improvement: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Maintenance of City Streets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Effectiveness of Economic Development Efforts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893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6600" dirty="0">
                <a:latin typeface="+mn-lt"/>
              </a:rPr>
              <a:t>Questions?</a:t>
            </a:r>
          </a:p>
          <a:p>
            <a:pPr algn="ctr" eaLnBrk="1" hangingPunct="1"/>
            <a:endParaRPr lang="en-US" altLang="en-US" sz="6600" dirty="0">
              <a:solidFill>
                <a:srgbClr val="333399"/>
              </a:solidFill>
            </a:endParaRPr>
          </a:p>
          <a:p>
            <a:pPr algn="ctr" eaLnBrk="1" hangingPunct="1"/>
            <a:r>
              <a:rPr lang="en-US" altLang="en-US" sz="4000" dirty="0">
                <a:latin typeface="+mn-lt"/>
              </a:rPr>
              <a:t>THANK YOU!!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37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82601" y="1097981"/>
            <a:ext cx="8211444" cy="52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 sz="2800" u="sng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objectively assess satisfaction among residents with the delivery of City services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measure trends from previous surveys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help determine priorities for the community</a:t>
            </a: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endParaRPr lang="en-US" altLang="en-US" sz="2600" b="1" dirty="0">
              <a:latin typeface="+mn-lt"/>
            </a:endParaRPr>
          </a:p>
          <a:p>
            <a:pPr eaLnBrk="1" hangingPunct="1">
              <a:buClr>
                <a:schemeClr val="accent3"/>
              </a:buClr>
              <a:buFontTx/>
              <a:buChar char="•"/>
            </a:pPr>
            <a:r>
              <a:rPr lang="en-US" altLang="en-US" sz="2800" b="1" dirty="0">
                <a:latin typeface="+mn-lt"/>
              </a:rPr>
              <a:t>To compare the City’s performance with other communities regionally and nationally</a:t>
            </a:r>
          </a:p>
          <a:p>
            <a:pPr eaLnBrk="1" hangingPunct="1"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eaLnBrk="1" hangingPunct="1">
              <a:buFontTx/>
              <a:buChar char="•"/>
            </a:pPr>
            <a:endParaRPr lang="en-US" altLang="en-US" sz="2800" b="1" dirty="0">
              <a:latin typeface="+mn-lt"/>
            </a:endParaRPr>
          </a:p>
          <a:p>
            <a:pPr lvl="1" eaLnBrk="1" hangingPunct="1">
              <a:buFontTx/>
              <a:buChar char="–"/>
            </a:pPr>
            <a:endParaRPr lang="en-US" altLang="en-US" sz="2800" dirty="0">
              <a:latin typeface="+mn-lt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685800" y="407988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25745" y="645988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4</a:t>
            </a:fld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9621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67731"/>
            <a:ext cx="7772400" cy="83538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Methodology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11872" y="858185"/>
            <a:ext cx="8776009" cy="584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200" b="1" dirty="0">
                <a:latin typeface="+mn-lt"/>
              </a:rPr>
              <a:t>Survey Description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six-page survey; included many of the same questions that were asked in previous years</a:t>
            </a:r>
            <a:endParaRPr lang="en-US" altLang="en-US" sz="2200" dirty="0">
              <a:solidFill>
                <a:srgbClr val="FF0000"/>
              </a:solidFill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3</a:t>
            </a:r>
            <a:r>
              <a:rPr lang="en-US" altLang="en-US" sz="2200" baseline="30000" dirty="0">
                <a:latin typeface="+mn-lt"/>
              </a:rPr>
              <a:t>rd</a:t>
            </a:r>
            <a:r>
              <a:rPr lang="en-US" altLang="en-US" sz="2200" dirty="0">
                <a:latin typeface="+mn-lt"/>
              </a:rPr>
              <a:t> Community Survey conducted for the City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200" b="1" dirty="0">
                <a:latin typeface="+mn-lt"/>
              </a:rPr>
              <a:t>Method of Administration 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by mail and online to a random sample of City residents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each survey took approximately 15-20 minutes to complete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400" b="1" dirty="0">
                <a:latin typeface="Constantia" panose="02030602050306030303" pitchFamily="18" charset="0"/>
              </a:rPr>
              <a:t>Sample size:</a:t>
            </a:r>
            <a:endParaRPr lang="en-US" altLang="en-US" sz="2800" b="1" dirty="0">
              <a:latin typeface="Constantia" panose="02030602050306030303" pitchFamily="18" charset="0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goal number of surveys: 400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+mn-lt"/>
              </a:rPr>
              <a:t>goal far exceeded: 666 completed surveys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altLang="en-US" sz="2200" dirty="0">
                <a:latin typeface="Constantia" panose="02030602050306030303" pitchFamily="18" charset="0"/>
              </a:rPr>
              <a:t>demographics of survey respondents accurately reflects the actual population of the City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200" b="1" dirty="0">
                <a:latin typeface="+mn-lt"/>
              </a:rPr>
              <a:t>Confidence level:  </a:t>
            </a:r>
            <a:r>
              <a:rPr lang="en-US" altLang="en-US" sz="2200" dirty="0">
                <a:latin typeface="+mn-lt"/>
              </a:rPr>
              <a:t>95% </a:t>
            </a: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endParaRPr lang="en-US" altLang="en-US" sz="400" b="1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3"/>
              </a:buClr>
              <a:buFontTx/>
              <a:buChar char="•"/>
            </a:pPr>
            <a:r>
              <a:rPr lang="en-US" altLang="en-US" sz="2200" b="1" dirty="0">
                <a:latin typeface="+mn-lt"/>
              </a:rPr>
              <a:t>Margin of error:  </a:t>
            </a:r>
            <a:r>
              <a:rPr lang="en-US" altLang="en-US" sz="2200" dirty="0">
                <a:latin typeface="+mn-lt"/>
              </a:rPr>
              <a:t>+/- 3.8% overall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5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_PNG\Location of Survey Respondents.png">
            <a:extLst>
              <a:ext uri="{FF2B5EF4-FFF2-40B4-BE49-F238E27FC236}">
                <a16:creationId xmlns:a16="http://schemas.microsoft.com/office/drawing/2014/main" xmlns="" id="{1A0FE755-65A7-4EDC-93BD-12267BDE65B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169" r="8333" b="3200"/>
          <a:stretch>
            <a:fillRect/>
          </a:stretch>
        </p:blipFill>
        <p:spPr bwMode="auto">
          <a:xfrm>
            <a:off x="417690" y="586416"/>
            <a:ext cx="8263467" cy="587788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0" y="6472376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City of Washougal 2018 Community Survey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6951" y="-35780"/>
            <a:ext cx="7772400" cy="67654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Location of Survey Respondents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2660188-A0B8-4AEE-82CF-46C8977E2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6</a:t>
            </a:fld>
            <a:endParaRPr lang="en-US" altLang="en-US" sz="800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/>
          <a:stretch>
            <a:fillRect/>
          </a:stretch>
        </p:blipFill>
        <p:spPr bwMode="auto">
          <a:xfrm>
            <a:off x="7467600" y="5943600"/>
            <a:ext cx="5064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62683" y="4783874"/>
            <a:ext cx="2278105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Good representation throughout the City</a:t>
            </a:r>
          </a:p>
        </p:txBody>
      </p:sp>
    </p:spTree>
    <p:extLst>
      <p:ext uri="{BB962C8B-B14F-4D97-AF65-F5344CB8AC3E}">
        <p14:creationId xmlns:p14="http://schemas.microsoft.com/office/powerpoint/2010/main" val="66571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67730"/>
            <a:ext cx="7772400" cy="81280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Bottom Line Up Front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7</a:t>
            </a:fld>
            <a:endParaRPr lang="en-US" altLang="en-US" sz="8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199643" y="936979"/>
            <a:ext cx="8797601" cy="576862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/>
              <a:t>Residents Have a Positive Perception of the City</a:t>
            </a:r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endParaRPr lang="en-US" sz="200" dirty="0"/>
          </a:p>
          <a:p>
            <a:pPr marL="617537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60% are satisfied with the overall quality of City services; only 7% are dissatisfied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/>
              <a:t>The City Is Moving in the Right Direction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" b="1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Satisfaction ratings have increased or stayed the same in 36 of 54 areas since 2016, and increased or stayed the same in 31 of 54 areas since 2014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/>
              <a:t>Washougal Rates Higher Than Other Cities in the </a:t>
            </a:r>
            <a:r>
              <a:rPr lang="en-US" sz="2500" b="1" u="sng" dirty="0"/>
              <a:t>Overall Quality of City Services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The City rated 17% above the Northwest Regional Average and 11% above the U.S. Average in the overall quality of services provided by the City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900" b="1" dirty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/>
              <a:t>Washougal Rates Higher Than Other Cities in Providing </a:t>
            </a:r>
            <a:r>
              <a:rPr lang="en-US" sz="2500" b="1" u="sng" dirty="0"/>
              <a:t>Customer Service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00" dirty="0"/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The City rated 21% above the Northwest Regional Average and the U.S. Average in the quality of customer service provided by City employees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9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b="1" dirty="0"/>
              <a:t>Overall Priorities for Improvement: 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Maintenance of City Streets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Effectiveness of Economic Development Efforts</a:t>
            </a:r>
          </a:p>
          <a:p>
            <a:pPr marL="709613" lvl="1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4850" y="15240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Major Finding #1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4617B"/>
                  </a:outerShdw>
                </a:effectLst>
                <a:latin typeface="Constantia" pitchFamily="18" charset="0"/>
              </a:rPr>
              <a:t>Residents Have a Positive Perception of the City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/>
              <a:pPr eaLnBrk="1" hangingPunct="1"/>
              <a:t>8</a:t>
            </a:fld>
            <a:endParaRPr lang="en-US" alt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530167-48BC-43BF-8146-9EFE9B1B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32" y="103153"/>
            <a:ext cx="8104343" cy="6194802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C5D87D83-8DC2-423B-AD6F-51DA93EA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282494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+mn-lt"/>
              </a:rPr>
              <a:t>More Than a 8-1 Ratio of Residents Who Are Satisfied vs. Dissatisfied (60% vs. 7%) with the Overall Quality of Services Provided by the City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3D402352-0C53-4092-B8CB-F0B2855B1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25745" y="645988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F7699B-CEC7-437C-ACD1-501879F74569}" type="slidenum">
              <a:rPr lang="en-US" altLang="en-US" sz="800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9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CAPTION" val="Picture 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330FF53-6C98-41E9-87EB-3FD02044F6E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657E75B-C622-4B3D-BF85-884DBB009FD2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CED14D19-12BC-4DA6-BD5D-B7FA92899E64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BAD5AC59-9A20-45A1-B2B1-45AC7A81BC0B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8BB76971-9599-4ECF-AC0A-E861D73FCB91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34DD624B-770C-4481-A8A3-17A4D25475C2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E59659ED-A92A-4591-9A64-34EF5200420D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71462635-C168-4477-A91B-146F7AB07172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7B1B8597-6780-4430-BB0E-0B83613A36FC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451A1706-F80E-41B2-9E4A-89F9CAE3D52F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9712E4C9-0A4D-4C25-BAFD-B87172B46399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223C61D1-C13B-43F6-9DBD-069FDC52622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BB923C7-1B79-4EEC-94FF-10EC5F882B56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B45E1555-38EC-42D4-9B45-98EE8EF895BF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01AE83F5-16D8-418E-B2C1-A78DDD353706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D4973B2F-8E43-45D3-B0C3-5CF0514FB057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B7FC09CB-F505-4CCA-A7F5-E622111B9EBE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4B445302-DF80-4A5F-86A0-D4B03B3B7FEF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005B1D29-90BA-4A48-A38D-6AC03FF02647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3D5700D8-E929-4E29-A5BD-96800AE4AA91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FAAC6C7C-7CBF-41DB-846A-30D4693289DE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84BB6215-CC52-4B1B-82B8-69427508E396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F198C269-AD2B-41C3-8BD3-B53A89436B9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932EF83-5B8D-401F-8FDB-55693ABC51EE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C0A4989C-93B8-4C1E-8430-1B2E7668EA04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1BC2DFE0-259E-459F-90E7-1D174E7D0F57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C22B9D72-F80B-4973-8BAE-8E941F3DE9DB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A37A3D4B-C952-483D-A467-B86E4072695B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E275B42F-755D-4337-8E2D-63D25C1A7B05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50B68930-6941-4418-8B3D-7E1AEA19F2C6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AB928F4-4508-498A-AC80-09A9FDBCB76C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7BF671C2-ECAC-4B25-A2A0-601F669867BF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D88C4568-E544-48B1-83A7-FFB1B97BA9DD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331D27C9-C6CF-4096-AE76-0A51FE29C94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C806A88-1F15-461B-A72D-0B706A91186A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B184FA66-E695-4D2A-A829-99F23292DA21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8AC83474-5EB9-4540-96A7-302995F6CB73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FADA4FE6-33C2-46DE-8E0D-D35693AAE93A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462978C4-68CF-46DB-A8DE-2FE63EF765C7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00F3D8A1-4376-4170-9A7A-C228DCB002AA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F353B698-56BF-4386-A8F9-E28B170A5B31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3ED47675-404B-4FC8-AD58-CD1209D149F3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1D475958-E897-4161-B1AD-920BED9DC2A6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81C4A1D2-4242-4310-AE2F-08C599D1BC25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D6B754C8-C06F-4297-AE6F-F7C7AC56D0B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F1446B3-058B-4045-94CC-3645F3DEC271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62482D79-D8D5-47B7-8D75-5C6E70B711BF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09E2A739-529B-4DA8-9138-00B39A38A3D8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110D3A80-3D62-472E-B03A-C0822E402C4D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3FAEEEC8-B242-4724-B190-F2FDE0F24AFE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D89D3B2A-8D3E-45A4-BB5A-F04544A8110B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3BF3B888-F738-4DA7-BE6C-CEA8C331F89D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457D6E76-791C-42D6-8CF1-06B603593135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A695310B-EB5A-47EF-9472-1419C202F32B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0E3C7BEE-6F41-4792-A0AF-4E3E0E997776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39F4F82D-CF07-46F4-9EBF-74147334664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A6944CE-950E-4337-8431-1777B410CF2A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C1708F0B-8751-4C80-BBAD-04050345D3DD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2D88BC28-7928-4C80-9DF6-76CFE028D47E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DD156A50-526D-4FEB-B231-A1AA214AFBB0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3628E489-1A6B-4AD9-8350-419D8EE1590B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AF8DBDC7-C62F-4386-AFA3-0A20EEDD9FE9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AC0283C6-0E0B-4100-9DA8-93A8F72EF9EB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BF2BA799-C707-4EF3-9CBC-5A6B8EDDE003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9BDE5869-52E8-41E1-B57D-6A59EF3AD5A3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C914ADF4-6574-40E4-8B6E-A241F74C324C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8D014713-AC77-4147-8167-4E62B60C79E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13A8AE1-057E-49F8-BCEB-84C68A7D9D4E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2AF0B93-0A38-4316-9577-F521B2ADE9C9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47384DA-2CD6-4C69-9428-B75CDB0230D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E25D5FC-CD08-413A-B136-231BA8A8F37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D46565C-958F-4658-991B-FEB51BC0761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72AF15E-6A36-42DA-8FDC-96EB088EE0F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DCFA486-9916-4E5C-9EB1-9A94C4A8684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8B18607-D923-4845-8D6C-E491D0F6ABCE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727EBB6-5D05-49E2-AF6A-8C8BD8474EC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D4470571-B306-47C4-A4CD-0C6F8B7D2FD0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DB76933-4629-4A12-BD93-956C64E963F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3C03FBC-B62F-4D46-88EE-4E864C434848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D00CF8C3-7B70-460F-AA2E-C37675FDA25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8BEA0F68-9BCD-4AA6-985C-6265777D4E0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73F601CF-DF6F-4AC4-9992-F2A8C6E9989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64533AB-0F94-4F2E-BE69-E51FD7724CEB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4A55FA2E-4E7F-4924-89B8-744B4C7F260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98CA0CE5-0188-453A-BAF0-B5A17AD71DDF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BDE82851-187E-4AB1-9E58-A4BA8DEE48AD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3B0D5D8-1DD3-4F3E-8A97-E8DF3BDF94F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BC8CDEC6-42F6-4CC9-8E04-C8C10444250B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50854752-C11F-4457-99A7-D5B4907C3D5E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0C431775-87FE-4A27-98AB-6875B7D8579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DBAB4125-4590-4F1D-81FE-6C97FA836E5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BBFB8214-A46A-43AB-AD34-3315BC2B0B17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FA676D16-DC97-42A9-80CC-178E8D512EA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E494BED-CAB6-44F7-83D4-23A92BBB6A60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401AA71-254B-41B7-B6FF-F3A054561276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D8263F69-A1E9-4514-9859-2BF329A8BD12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FD86DEA-EBEF-4C23-A4D6-A5B6A11E77F9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51DBD90D-F0BE-4445-A4D6-117055C333E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DF00351-0A38-493A-BEE7-8E38079D52B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0617A24-F8C3-4A6C-A5B6-E33531716F54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9F446A04-DC92-44C0-977D-D06767B71237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265C4407-FE9E-4779-83FE-C12B5051CF1F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9861CB37-A9A2-4DF6-9942-7C483BC546C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47E506F-EFBC-462D-9E94-93A47A1DDC7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7812EE8-7B79-4547-B70A-962E6BF6876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774DEF49-182C-4934-9F04-848197EED11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42EFB05-E05C-4BA5-A9B2-6F23715B7B8F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A851C2AB-D8DA-4570-AD27-AF5C3E6935A3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C7343C7A-AA3D-42DA-AF89-517E9C0A5A41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E5E9D324-37FF-49F7-9C08-165CDE85B01E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6A8B7530-49E8-4226-9518-631BB99EA5D2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2784CBE2-90F2-4A51-9192-496616605E73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8831DB2-8BE6-4FC3-9066-D296A3E9C9B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40CEE0A3-6BA9-4B40-8DF6-C9A215EB568A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519C1ECB-4F73-4791-A585-523B6279FA6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4A8A054-4D8E-45EC-A7AB-A30DA3AB7EC1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07D95185-EB9E-48AD-B08C-F3A8EB0752CE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BEFBB752-D7C2-41A0-9B17-B37CDC3FDDFA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AA49C36-FE4B-44FD-B8FD-889CD70A03EF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684C1CC7-EDF7-466B-B44A-1E8668B5B1C9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63F47EF7-49A1-416F-A0ED-38A62B7AD6D2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29471286-9D2B-40B6-B713-81BC340A6344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780EA04-D03C-4AEE-8D91-9CBE88D7FC3C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91D341A8-9D80-4A93-8632-4E8A246AA6FF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4BC66478-D28E-4F5E-80B6-1CA162DE1471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3ED34C44-7707-41CD-A60C-32DC4B8AC91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4D547D2-C968-475B-A0C3-7DD814CAE514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234BB4CE-C42C-4D7E-B436-2D161A2AB48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275BE30F-AD51-4CEA-8FF6-5ADC75540E3E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ED8DF3E7-6A26-473E-A65C-19B7B02EC82A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C7DC0BCA-3B3B-4833-9A51-191BB920D766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48149E2C-D13E-4833-9863-35E0F276F220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FBD63812-1DDB-4CDB-BAA8-ABDD1E6F092D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BF4697CB-008C-49B6-A503-70CCB88518A0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2E611276-DDB0-4E2D-876B-CCE0FCC78CEE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EC295CC4-8170-4E1E-8F85-36F8100BB30F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81BF55C8-F9EC-4B1E-80EA-F187E39CEB6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85157FC-F682-4D67-AE1C-333645B68B28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B92CF4C6-2551-4F8C-9799-3C15A0C52F14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AF7999DD-EF9B-43C0-BDD0-BD749E612B0C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1DD7CFF0-B855-4E11-831A-4802ABE8E2DE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9BE42C37-EBC3-47B1-BC86-D57915E1FB13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91F8A291-F41E-4959-B0D7-7CBA48D66C90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464EC45D-FA1E-48DC-934A-D9818D8B695E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8D0747DB-6B0B-408E-A306-36089FE5BAE5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F948A80F-9639-4C22-988F-779380D86E5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7B0BDDB9-D2D5-45F5-B47E-19CF8B9D43AF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3D000BC8-17D2-4657-B932-78588860320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25A69E1-39B4-48C0-9C8D-2273583AA753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D9AB3DAA-1FB1-4500-BF27-79257C304E3E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60882E32-87BB-4864-A647-51624A43F8C2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6DBD869A-D0A1-4C59-B034-F83DE9244F8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B354FD68-D78A-4894-9737-7336CFFCBA5E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5FE37DE8-FC44-4E53-90A5-2D7F2A23D54E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FF1F2943-DC66-4660-8D80-31CA1B88286A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84CCD298-0F0F-4749-A127-00E46C851EED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AA302131-C6BB-4767-B0E8-0FF602BAADB2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3E548644-FFD0-4E25-8F0A-D2E62B0BEEDA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BE544C7D-0C59-48C8-AD5D-DFA0928D9C5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7329</TotalTime>
  <Words>892</Words>
  <Application>Microsoft Office PowerPoint</Application>
  <PresentationFormat>On-screen Show (4:3)</PresentationFormat>
  <Paragraphs>190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Algerian</vt:lpstr>
      <vt:lpstr>Arial</vt:lpstr>
      <vt:lpstr>Calibri</vt:lpstr>
      <vt:lpstr>Constantia</vt:lpstr>
      <vt:lpstr>Microsoft Sans Serif</vt:lpstr>
      <vt:lpstr>Times New Roman</vt:lpstr>
      <vt:lpstr>Wingdings</vt:lpstr>
      <vt:lpstr>Wingdings 2</vt:lpstr>
      <vt:lpstr>Flow</vt:lpstr>
      <vt:lpstr>2018 Community Survey City of Washougal, Washington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King County  Community Survey Findings</dc:title>
  <dc:creator>User</dc:creator>
  <cp:lastModifiedBy>David Scott</cp:lastModifiedBy>
  <cp:revision>1017</cp:revision>
  <cp:lastPrinted>2017-11-27T16:01:15Z</cp:lastPrinted>
  <dcterms:created xsi:type="dcterms:W3CDTF">2010-05-26T14:18:10Z</dcterms:created>
  <dcterms:modified xsi:type="dcterms:W3CDTF">2018-06-06T00:51:58Z</dcterms:modified>
</cp:coreProperties>
</file>