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72" r:id="rId6"/>
    <p:sldId id="283" r:id="rId7"/>
    <p:sldId id="305" r:id="rId8"/>
    <p:sldId id="298" r:id="rId9"/>
    <p:sldId id="306" r:id="rId10"/>
    <p:sldId id="280" r:id="rId11"/>
    <p:sldId id="278" r:id="rId12"/>
    <p:sldId id="282" r:id="rId13"/>
    <p:sldId id="308" r:id="rId14"/>
    <p:sldId id="307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8D9"/>
    <a:srgbClr val="D8EBDF"/>
    <a:srgbClr val="D0E1EB"/>
    <a:srgbClr val="FFFCED"/>
    <a:srgbClr val="ECFFF3"/>
    <a:srgbClr val="E4F5FF"/>
    <a:srgbClr val="644C3A"/>
    <a:srgbClr val="48746A"/>
    <a:srgbClr val="394042"/>
    <a:srgbClr val="615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89" autoAdjust="0"/>
    <p:restoredTop sz="88536" autoAdjust="0"/>
  </p:normalViewPr>
  <p:slideViewPr>
    <p:cSldViewPr>
      <p:cViewPr varScale="1">
        <p:scale>
          <a:sx n="97" d="100"/>
          <a:sy n="97" d="100"/>
        </p:scale>
        <p:origin x="1602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1968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557DB7E-ECD6-463A-AEF5-FA083C76AE1A}" type="datetimeFigureOut">
              <a:rPr lang="en-US" smtClean="0"/>
              <a:t>4/7/2020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03E4236-91BB-4ED6-9712-D701031D2E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7434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5ED4E1C-1784-4465-9C30-4063BA077A53}" type="datetimeFigureOut">
              <a:rPr lang="en-US" smtClean="0"/>
              <a:t>4/7/2020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59A62F2-1EFA-4F17-A286-A860A85768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421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A62F2-1EFA-4F17-A286-A860A857683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038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A62F2-1EFA-4F17-A286-A860A857683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509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-177226" y="-67294"/>
            <a:ext cx="9448800" cy="6934200"/>
          </a:xfrm>
          <a:prstGeom prst="rect">
            <a:avLst/>
          </a:prstGeom>
          <a:gradFill>
            <a:gsLst>
              <a:gs pos="100000">
                <a:srgbClr val="4B575D"/>
              </a:gs>
              <a:gs pos="65000">
                <a:srgbClr val="778891"/>
              </a:gs>
              <a:gs pos="0">
                <a:srgbClr val="C1C9CD"/>
              </a:gs>
            </a:gsLst>
            <a:lin ang="10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-96536" y="76199"/>
            <a:ext cx="4363738" cy="6926983"/>
            <a:chOff x="-96536" y="76199"/>
            <a:chExt cx="4363738" cy="6926983"/>
          </a:xfrm>
        </p:grpSpPr>
        <p:sp>
          <p:nvSpPr>
            <p:cNvPr id="53" name="Rectangle 52"/>
            <p:cNvSpPr>
              <a:spLocks noChangeAspect="1"/>
            </p:cNvSpPr>
            <p:nvPr/>
          </p:nvSpPr>
          <p:spPr>
            <a:xfrm rot="2700000">
              <a:off x="2461945" y="2667691"/>
              <a:ext cx="1820877" cy="1789637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54" name="Rectangle 53"/>
            <p:cNvSpPr>
              <a:spLocks noChangeAspect="1"/>
            </p:cNvSpPr>
            <p:nvPr/>
          </p:nvSpPr>
          <p:spPr>
            <a:xfrm rot="2700000">
              <a:off x="1176523" y="1380979"/>
              <a:ext cx="1820877" cy="1789637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55" name="Rectangle 54"/>
            <p:cNvSpPr>
              <a:spLocks noChangeAspect="1"/>
            </p:cNvSpPr>
            <p:nvPr/>
          </p:nvSpPr>
          <p:spPr>
            <a:xfrm rot="2700000">
              <a:off x="-91074" y="2650349"/>
              <a:ext cx="1820877" cy="1789637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56" name="Rectangle 55"/>
            <p:cNvSpPr>
              <a:spLocks noChangeAspect="1"/>
            </p:cNvSpPr>
            <p:nvPr/>
          </p:nvSpPr>
          <p:spPr>
            <a:xfrm rot="2700000">
              <a:off x="1194651" y="3933998"/>
              <a:ext cx="1820877" cy="1789637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57" name="Rectangle 56"/>
            <p:cNvSpPr>
              <a:spLocks noChangeAspect="1"/>
            </p:cNvSpPr>
            <p:nvPr/>
          </p:nvSpPr>
          <p:spPr>
            <a:xfrm rot="2700000">
              <a:off x="-112156" y="91819"/>
              <a:ext cx="1820877" cy="1789637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58" name="Rectangle 57"/>
            <p:cNvSpPr>
              <a:spLocks noChangeAspect="1"/>
            </p:cNvSpPr>
            <p:nvPr/>
          </p:nvSpPr>
          <p:spPr>
            <a:xfrm rot="2700000">
              <a:off x="-70970" y="5197925"/>
              <a:ext cx="1820877" cy="1789637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BACEFD6B-7FF8-4D83-9248-DD05F643DEAD}"/>
              </a:ext>
            </a:extLst>
          </p:cNvPr>
          <p:cNvSpPr/>
          <p:nvPr userDrawn="1"/>
        </p:nvSpPr>
        <p:spPr>
          <a:xfrm>
            <a:off x="-177226" y="-67294"/>
            <a:ext cx="9448800" cy="6934200"/>
          </a:xfrm>
          <a:prstGeom prst="rect">
            <a:avLst/>
          </a:prstGeom>
          <a:gradFill>
            <a:gsLst>
              <a:gs pos="100000">
                <a:srgbClr val="4B575D"/>
              </a:gs>
              <a:gs pos="65000">
                <a:srgbClr val="778891"/>
              </a:gs>
              <a:gs pos="0">
                <a:srgbClr val="C1C9CD"/>
              </a:gs>
            </a:gsLst>
            <a:lin ang="10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97E6F3B-1896-4077-BC4A-7F5016E23E61}"/>
              </a:ext>
            </a:extLst>
          </p:cNvPr>
          <p:cNvGrpSpPr/>
          <p:nvPr userDrawn="1"/>
        </p:nvGrpSpPr>
        <p:grpSpPr>
          <a:xfrm>
            <a:off x="-96536" y="76199"/>
            <a:ext cx="4363738" cy="6926983"/>
            <a:chOff x="-96536" y="76199"/>
            <a:chExt cx="4363738" cy="692698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DFDEC28-DA55-4B06-A645-4FF2C5D642F6}"/>
                </a:ext>
              </a:extLst>
            </p:cNvPr>
            <p:cNvSpPr>
              <a:spLocks noChangeAspect="1"/>
            </p:cNvSpPr>
            <p:nvPr userDrawn="1"/>
          </p:nvSpPr>
          <p:spPr>
            <a:xfrm rot="2700000">
              <a:off x="2461945" y="2667691"/>
              <a:ext cx="1820877" cy="1789637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BFC63A5-A9ED-4BE4-B2F8-69BA04733EFB}"/>
                </a:ext>
              </a:extLst>
            </p:cNvPr>
            <p:cNvSpPr>
              <a:spLocks noChangeAspect="1"/>
            </p:cNvSpPr>
            <p:nvPr userDrawn="1"/>
          </p:nvSpPr>
          <p:spPr>
            <a:xfrm rot="2700000">
              <a:off x="1176523" y="1380979"/>
              <a:ext cx="1820877" cy="1789637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F1E1DF5-136E-4E4E-9EBD-6C2B1344566F}"/>
                </a:ext>
              </a:extLst>
            </p:cNvPr>
            <p:cNvSpPr>
              <a:spLocks noChangeAspect="1"/>
            </p:cNvSpPr>
            <p:nvPr userDrawn="1"/>
          </p:nvSpPr>
          <p:spPr>
            <a:xfrm rot="2700000">
              <a:off x="-91074" y="2650349"/>
              <a:ext cx="1820877" cy="1789637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DC8DEA2-02A4-4C75-8316-115DF763ADC2}"/>
                </a:ext>
              </a:extLst>
            </p:cNvPr>
            <p:cNvSpPr>
              <a:spLocks noChangeAspect="1"/>
            </p:cNvSpPr>
            <p:nvPr userDrawn="1"/>
          </p:nvSpPr>
          <p:spPr>
            <a:xfrm rot="2700000">
              <a:off x="1194651" y="3933998"/>
              <a:ext cx="1820877" cy="1789637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970DEF5-9633-4A82-A471-6E26B443F534}"/>
                </a:ext>
              </a:extLst>
            </p:cNvPr>
            <p:cNvSpPr>
              <a:spLocks noChangeAspect="1"/>
            </p:cNvSpPr>
            <p:nvPr userDrawn="1"/>
          </p:nvSpPr>
          <p:spPr>
            <a:xfrm rot="2700000">
              <a:off x="-112156" y="91819"/>
              <a:ext cx="1820877" cy="1789637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688F83A-5678-4BB7-9D22-E1B706ED81C2}"/>
                </a:ext>
              </a:extLst>
            </p:cNvPr>
            <p:cNvSpPr>
              <a:spLocks noChangeAspect="1"/>
            </p:cNvSpPr>
            <p:nvPr userDrawn="1"/>
          </p:nvSpPr>
          <p:spPr>
            <a:xfrm rot="2700000">
              <a:off x="-70970" y="5197925"/>
              <a:ext cx="1820877" cy="1789637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46303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 userDrawn="1"/>
        </p:nvSpPr>
        <p:spPr>
          <a:xfrm>
            <a:off x="-177226" y="-67294"/>
            <a:ext cx="9448800" cy="6934200"/>
          </a:xfrm>
          <a:prstGeom prst="rect">
            <a:avLst/>
          </a:prstGeom>
          <a:gradFill>
            <a:gsLst>
              <a:gs pos="100000">
                <a:srgbClr val="4B575D"/>
              </a:gs>
              <a:gs pos="65000">
                <a:srgbClr val="778891"/>
              </a:gs>
              <a:gs pos="0">
                <a:srgbClr val="C1C9CD"/>
              </a:gs>
            </a:gsLst>
            <a:lin ang="10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-96536" y="76199"/>
            <a:ext cx="4363738" cy="6926983"/>
            <a:chOff x="-96536" y="76199"/>
            <a:chExt cx="4363738" cy="6926983"/>
          </a:xfrm>
        </p:grpSpPr>
        <p:sp>
          <p:nvSpPr>
            <p:cNvPr id="53" name="Rectangle 52"/>
            <p:cNvSpPr>
              <a:spLocks noChangeAspect="1"/>
            </p:cNvSpPr>
            <p:nvPr userDrawn="1"/>
          </p:nvSpPr>
          <p:spPr>
            <a:xfrm rot="2700000">
              <a:off x="2461945" y="2667691"/>
              <a:ext cx="1820877" cy="1789637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54" name="Rectangle 53"/>
            <p:cNvSpPr>
              <a:spLocks noChangeAspect="1"/>
            </p:cNvSpPr>
            <p:nvPr userDrawn="1"/>
          </p:nvSpPr>
          <p:spPr>
            <a:xfrm rot="2700000">
              <a:off x="1176523" y="1380979"/>
              <a:ext cx="1820877" cy="1789637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55" name="Rectangle 54"/>
            <p:cNvSpPr>
              <a:spLocks noChangeAspect="1"/>
            </p:cNvSpPr>
            <p:nvPr userDrawn="1"/>
          </p:nvSpPr>
          <p:spPr>
            <a:xfrm rot="2700000">
              <a:off x="-91074" y="2650349"/>
              <a:ext cx="1820877" cy="1789637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56" name="Rectangle 55"/>
            <p:cNvSpPr>
              <a:spLocks noChangeAspect="1"/>
            </p:cNvSpPr>
            <p:nvPr userDrawn="1"/>
          </p:nvSpPr>
          <p:spPr>
            <a:xfrm rot="2700000">
              <a:off x="1194651" y="3933998"/>
              <a:ext cx="1820877" cy="1789637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57" name="Rectangle 56"/>
            <p:cNvSpPr>
              <a:spLocks noChangeAspect="1"/>
            </p:cNvSpPr>
            <p:nvPr userDrawn="1"/>
          </p:nvSpPr>
          <p:spPr>
            <a:xfrm rot="2700000">
              <a:off x="-112156" y="91819"/>
              <a:ext cx="1820877" cy="1789637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58" name="Rectangle 57"/>
            <p:cNvSpPr>
              <a:spLocks noChangeAspect="1"/>
            </p:cNvSpPr>
            <p:nvPr userDrawn="1"/>
          </p:nvSpPr>
          <p:spPr>
            <a:xfrm rot="2700000">
              <a:off x="-70970" y="5197925"/>
              <a:ext cx="1820877" cy="1789637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55355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525963"/>
          </a:xfrm>
        </p:spPr>
        <p:txBody>
          <a:bodyPr>
            <a:normAutofit/>
          </a:bodyPr>
          <a:lstStyle>
            <a:lvl1pPr marL="342900" indent="-342900">
              <a:buClr>
                <a:srgbClr val="B8632E"/>
              </a:buClr>
              <a:buFont typeface="Wingdings" panose="05000000000000000000" pitchFamily="2" charset="2"/>
              <a:buChar char="w"/>
              <a:defRPr sz="2000"/>
            </a:lvl1pPr>
            <a:lvl2pPr>
              <a:buClr>
                <a:srgbClr val="644C3A"/>
              </a:buClr>
              <a:defRPr sz="2000"/>
            </a:lvl2pPr>
            <a:lvl3pPr>
              <a:buClr>
                <a:srgbClr val="644C3A"/>
              </a:buCl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525963"/>
          </a:xfrm>
        </p:spPr>
        <p:txBody>
          <a:bodyPr>
            <a:normAutofit/>
          </a:bodyPr>
          <a:lstStyle>
            <a:lvl1pPr marL="342900" indent="-342900">
              <a:buClr>
                <a:srgbClr val="B8632E"/>
              </a:buClr>
              <a:buFont typeface="Wingdings" panose="05000000000000000000" pitchFamily="2" charset="2"/>
              <a:buChar char="w"/>
              <a:defRPr sz="2000"/>
            </a:lvl1pPr>
            <a:lvl2pPr>
              <a:buClr>
                <a:srgbClr val="644C3A"/>
              </a:buClr>
              <a:defRPr sz="2000"/>
            </a:lvl2pPr>
            <a:lvl3pPr>
              <a:buClr>
                <a:srgbClr val="644C3A"/>
              </a:buCl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691C-7408-4B14-A6BC-35F8AB808F0D}" type="datetimeFigureOut">
              <a:rPr lang="en-US" smtClean="0"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552A-2858-45BF-85E6-1D2C2024FD0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44793" y="304800"/>
            <a:ext cx="7542007" cy="914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en-US" sz="3600" b="1" kern="1200" dirty="0">
                <a:solidFill>
                  <a:srgbClr val="B863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1144793" y="971912"/>
            <a:ext cx="7542007" cy="1"/>
          </a:xfrm>
          <a:prstGeom prst="line">
            <a:avLst/>
          </a:prstGeom>
          <a:ln w="19050">
            <a:solidFill>
              <a:srgbClr val="B8632E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57" y="432961"/>
            <a:ext cx="633960" cy="65807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46230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400" b="1" kern="1200" dirty="0" smtClean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35162"/>
            <a:ext cx="4040188" cy="3951288"/>
          </a:xfrm>
        </p:spPr>
        <p:txBody>
          <a:bodyPr>
            <a:normAutofit/>
          </a:bodyPr>
          <a:lstStyle>
            <a:lvl1pPr marL="342900" indent="-342900">
              <a:buClr>
                <a:srgbClr val="B8632E"/>
              </a:buClr>
              <a:buFont typeface="Wingdings" panose="05000000000000000000" pitchFamily="2" charset="2"/>
              <a:buChar char="w"/>
              <a:defRPr sz="2000"/>
            </a:lvl1pPr>
            <a:lvl2pPr>
              <a:buClr>
                <a:srgbClr val="644C3A"/>
              </a:buClr>
              <a:defRPr sz="2000"/>
            </a:lvl2pPr>
            <a:lvl3pPr>
              <a:buClr>
                <a:srgbClr val="644C3A"/>
              </a:buCl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35162"/>
            <a:ext cx="4041775" cy="3951288"/>
          </a:xfrm>
        </p:spPr>
        <p:txBody>
          <a:bodyPr>
            <a:normAutofit/>
          </a:bodyPr>
          <a:lstStyle>
            <a:lvl1pPr marL="342900" indent="-342900">
              <a:buClr>
                <a:srgbClr val="B8632E"/>
              </a:buClr>
              <a:buFont typeface="Wingdings" panose="05000000000000000000" pitchFamily="2" charset="2"/>
              <a:buChar char="w"/>
              <a:defRPr sz="2000"/>
            </a:lvl1pPr>
            <a:lvl2pPr>
              <a:buClr>
                <a:srgbClr val="644C3A"/>
              </a:buClr>
              <a:defRPr sz="2000"/>
            </a:lvl2pPr>
            <a:lvl3pPr>
              <a:buClr>
                <a:srgbClr val="644C3A"/>
              </a:buCl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691C-7408-4B14-A6BC-35F8AB808F0D}" type="datetimeFigureOut">
              <a:rPr lang="en-US" smtClean="0"/>
              <a:t>4/7/2020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552A-2858-45BF-85E6-1D2C2024FD0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44793" y="304800"/>
            <a:ext cx="7542007" cy="914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en-US" sz="3600" b="1" kern="1200" dirty="0">
                <a:solidFill>
                  <a:srgbClr val="B863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1144793" y="971912"/>
            <a:ext cx="7542007" cy="1"/>
          </a:xfrm>
          <a:prstGeom prst="line">
            <a:avLst/>
          </a:prstGeom>
          <a:ln w="19050">
            <a:solidFill>
              <a:srgbClr val="B8632E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57" y="432961"/>
            <a:ext cx="633960" cy="65807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44071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691C-7408-4B14-A6BC-35F8AB808F0D}" type="datetimeFigureOut">
              <a:rPr lang="en-US" smtClean="0"/>
              <a:t>4/7/2020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552A-2858-45BF-85E6-1D2C2024FD0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44793" y="304800"/>
            <a:ext cx="7542007" cy="914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en-US" sz="3600" b="1" kern="1200" dirty="0">
                <a:solidFill>
                  <a:srgbClr val="B863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1144793" y="971912"/>
            <a:ext cx="7542007" cy="1"/>
          </a:xfrm>
          <a:prstGeom prst="line">
            <a:avLst/>
          </a:prstGeom>
          <a:ln w="19050">
            <a:solidFill>
              <a:srgbClr val="B8632E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57" y="432961"/>
            <a:ext cx="633960" cy="65807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57554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4793" y="304800"/>
            <a:ext cx="7542007" cy="914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en-US" sz="3600" b="1" kern="1200" dirty="0">
                <a:solidFill>
                  <a:srgbClr val="B863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>
            <a:lvl1pPr marL="342900" indent="-342900">
              <a:buClr>
                <a:srgbClr val="B8632E"/>
              </a:buClr>
              <a:buFont typeface="Wingdings" panose="05000000000000000000" pitchFamily="2" charset="2"/>
              <a:buChar char="w"/>
              <a:defRPr sz="2000" b="1">
                <a:latin typeface="Arial Narrow" panose="020B0606020202030204" pitchFamily="34" charset="0"/>
              </a:defRPr>
            </a:lvl1pPr>
            <a:lvl2pPr>
              <a:buClr>
                <a:srgbClr val="644C3A"/>
              </a:buClr>
              <a:defRPr sz="2000">
                <a:latin typeface="Arial Narrow" panose="020B0606020202030204" pitchFamily="34" charset="0"/>
              </a:defRPr>
            </a:lvl2pPr>
            <a:lvl3pPr>
              <a:buClr>
                <a:srgbClr val="644C3A"/>
              </a:buClr>
              <a:defRPr sz="2000">
                <a:latin typeface="Arial Narrow" panose="020B0606020202030204" pitchFamily="34" charset="0"/>
              </a:defRPr>
            </a:lvl3pPr>
            <a:lvl4pPr>
              <a:defRPr sz="2000">
                <a:latin typeface="Arial Narrow" panose="020B0606020202030204" pitchFamily="34" charset="0"/>
              </a:defRPr>
            </a:lvl4pPr>
            <a:lvl5pPr>
              <a:defRPr sz="20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Rectangle 9"/>
          <p:cNvSpPr/>
          <p:nvPr/>
        </p:nvSpPr>
        <p:spPr>
          <a:xfrm>
            <a:off x="-152400" y="6126204"/>
            <a:ext cx="9448800" cy="503196"/>
          </a:xfrm>
          <a:prstGeom prst="rect">
            <a:avLst/>
          </a:prstGeom>
          <a:gradFill>
            <a:gsLst>
              <a:gs pos="100000">
                <a:srgbClr val="4B575D"/>
              </a:gs>
              <a:gs pos="65000">
                <a:srgbClr val="778891"/>
              </a:gs>
              <a:gs pos="0">
                <a:srgbClr val="C1C9CD"/>
              </a:gs>
            </a:gsLst>
            <a:lin ang="108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077200" y="6239301"/>
            <a:ext cx="738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>
                <a:solidFill>
                  <a:srgbClr val="0B4585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Slide </a:t>
            </a:r>
            <a:fld id="{900C552A-2858-45BF-85E6-1D2C2024FD06}" type="slidenum">
              <a:rPr lang="en-US" sz="1200" kern="1200" baseline="0" smtClean="0">
                <a:solidFill>
                  <a:srgbClr val="0B4585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200" kern="1200" baseline="0" dirty="0">
                <a:solidFill>
                  <a:srgbClr val="0B4585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144793" y="971912"/>
            <a:ext cx="7542007" cy="1"/>
          </a:xfrm>
          <a:prstGeom prst="line">
            <a:avLst/>
          </a:prstGeom>
          <a:ln w="19050">
            <a:solidFill>
              <a:srgbClr val="B8632E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57" y="432961"/>
            <a:ext cx="633960" cy="658079"/>
          </a:xfrm>
          <a:prstGeom prst="rect">
            <a:avLst/>
          </a:prstGeom>
          <a:effectLst/>
        </p:spPr>
      </p:pic>
      <p:sp>
        <p:nvSpPr>
          <p:cNvPr id="8" name="TextBox 7"/>
          <p:cNvSpPr txBox="1"/>
          <p:nvPr/>
        </p:nvSpPr>
        <p:spPr>
          <a:xfrm>
            <a:off x="304800" y="6239300"/>
            <a:ext cx="1295400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FCS</a:t>
            </a:r>
            <a:r>
              <a:rPr lang="en-US" sz="1200" kern="1200" baseline="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 GROUP</a:t>
            </a:r>
            <a:endParaRPr lang="en-US" sz="1200" kern="1200" dirty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77B5B3-6140-474E-AD7D-98C9461CC106}"/>
              </a:ext>
            </a:extLst>
          </p:cNvPr>
          <p:cNvSpPr/>
          <p:nvPr userDrawn="1"/>
        </p:nvSpPr>
        <p:spPr>
          <a:xfrm>
            <a:off x="-152400" y="6126204"/>
            <a:ext cx="9448800" cy="503196"/>
          </a:xfrm>
          <a:prstGeom prst="rect">
            <a:avLst/>
          </a:prstGeom>
          <a:gradFill>
            <a:gsLst>
              <a:gs pos="100000">
                <a:srgbClr val="4B575D"/>
              </a:gs>
              <a:gs pos="65000">
                <a:srgbClr val="778891"/>
              </a:gs>
              <a:gs pos="0">
                <a:srgbClr val="C1C9CD"/>
              </a:gs>
            </a:gsLst>
            <a:lin ang="108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644C79-7409-459D-9CB5-0703F075F64D}"/>
              </a:ext>
            </a:extLst>
          </p:cNvPr>
          <p:cNvSpPr txBox="1"/>
          <p:nvPr userDrawn="1"/>
        </p:nvSpPr>
        <p:spPr>
          <a:xfrm>
            <a:off x="8077200" y="6239301"/>
            <a:ext cx="738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>
                <a:solidFill>
                  <a:srgbClr val="0B4585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Slide </a:t>
            </a:r>
            <a:fld id="{900C552A-2858-45BF-85E6-1D2C2024FD06}" type="slidenum">
              <a:rPr lang="en-US" sz="1200" kern="1200" baseline="0" smtClean="0">
                <a:solidFill>
                  <a:srgbClr val="0B4585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200" kern="1200" baseline="0" dirty="0">
                <a:solidFill>
                  <a:srgbClr val="0B4585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D4661E-A9DA-43D0-9970-0A4249B37D27}"/>
              </a:ext>
            </a:extLst>
          </p:cNvPr>
          <p:cNvCxnSpPr/>
          <p:nvPr userDrawn="1"/>
        </p:nvCxnSpPr>
        <p:spPr>
          <a:xfrm flipV="1">
            <a:off x="1144793" y="971912"/>
            <a:ext cx="7542007" cy="1"/>
          </a:xfrm>
          <a:prstGeom prst="line">
            <a:avLst/>
          </a:prstGeom>
          <a:ln w="19050">
            <a:solidFill>
              <a:srgbClr val="B8632E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079A94D6-98E9-43AD-887C-AF16150F03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57" y="432961"/>
            <a:ext cx="633960" cy="658079"/>
          </a:xfrm>
          <a:prstGeom prst="rect">
            <a:avLst/>
          </a:prstGeom>
          <a:effectLst/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C08E4F9-1E53-4116-B61B-74524DA6F287}"/>
              </a:ext>
            </a:extLst>
          </p:cNvPr>
          <p:cNvSpPr txBox="1"/>
          <p:nvPr userDrawn="1"/>
        </p:nvSpPr>
        <p:spPr>
          <a:xfrm>
            <a:off x="304800" y="6239300"/>
            <a:ext cx="1295400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FCS</a:t>
            </a:r>
            <a:r>
              <a:rPr lang="en-US" sz="1200" kern="1200" baseline="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 GROUP</a:t>
            </a:r>
            <a:endParaRPr lang="en-US" sz="1200" kern="1200" dirty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244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lang="en-US" sz="3600" b="1" kern="1200" dirty="0">
                <a:solidFill>
                  <a:srgbClr val="B863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lang="en-US" sz="2000" kern="1200" dirty="0" smtClean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691C-7408-4B14-A6BC-35F8AB808F0D}" type="datetimeFigureOut">
              <a:rPr lang="en-US" smtClean="0"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552A-2858-45BF-85E6-1D2C2024FD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227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525963"/>
          </a:xfrm>
        </p:spPr>
        <p:txBody>
          <a:bodyPr>
            <a:normAutofit/>
          </a:bodyPr>
          <a:lstStyle>
            <a:lvl1pPr marL="342900" indent="-342900">
              <a:buClr>
                <a:srgbClr val="B8632E"/>
              </a:buClr>
              <a:buFont typeface="Wingdings" panose="05000000000000000000" pitchFamily="2" charset="2"/>
              <a:buChar char="w"/>
              <a:defRPr sz="2000"/>
            </a:lvl1pPr>
            <a:lvl2pPr>
              <a:buClr>
                <a:srgbClr val="644C3A"/>
              </a:buClr>
              <a:defRPr sz="2000"/>
            </a:lvl2pPr>
            <a:lvl3pPr>
              <a:buClr>
                <a:srgbClr val="644C3A"/>
              </a:buCl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525963"/>
          </a:xfrm>
        </p:spPr>
        <p:txBody>
          <a:bodyPr>
            <a:normAutofit/>
          </a:bodyPr>
          <a:lstStyle>
            <a:lvl1pPr marL="342900" indent="-342900">
              <a:buClr>
                <a:srgbClr val="B8632E"/>
              </a:buClr>
              <a:buFont typeface="Wingdings" panose="05000000000000000000" pitchFamily="2" charset="2"/>
              <a:buChar char="w"/>
              <a:defRPr sz="2000"/>
            </a:lvl1pPr>
            <a:lvl2pPr>
              <a:buClr>
                <a:srgbClr val="644C3A"/>
              </a:buClr>
              <a:defRPr sz="2000"/>
            </a:lvl2pPr>
            <a:lvl3pPr>
              <a:buClr>
                <a:srgbClr val="644C3A"/>
              </a:buCl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691C-7408-4B14-A6BC-35F8AB808F0D}" type="datetimeFigureOut">
              <a:rPr lang="en-US" smtClean="0"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552A-2858-45BF-85E6-1D2C2024FD0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44793" y="304800"/>
            <a:ext cx="7542007" cy="914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en-US" sz="3600" b="1" kern="1200" dirty="0">
                <a:solidFill>
                  <a:srgbClr val="B863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144793" y="971912"/>
            <a:ext cx="7542007" cy="1"/>
          </a:xfrm>
          <a:prstGeom prst="line">
            <a:avLst/>
          </a:prstGeom>
          <a:ln w="19050">
            <a:solidFill>
              <a:srgbClr val="B8632E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57" y="432961"/>
            <a:ext cx="633960" cy="658079"/>
          </a:xfrm>
          <a:prstGeom prst="rect">
            <a:avLst/>
          </a:prstGeom>
          <a:effectLst/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B3D40B0-4B1B-47CD-BB6B-6313C5D2BCD2}"/>
              </a:ext>
            </a:extLst>
          </p:cNvPr>
          <p:cNvCxnSpPr/>
          <p:nvPr userDrawn="1"/>
        </p:nvCxnSpPr>
        <p:spPr>
          <a:xfrm flipV="1">
            <a:off x="1144793" y="971912"/>
            <a:ext cx="7542007" cy="1"/>
          </a:xfrm>
          <a:prstGeom prst="line">
            <a:avLst/>
          </a:prstGeom>
          <a:ln w="19050">
            <a:solidFill>
              <a:srgbClr val="B8632E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72EE8A92-378F-4B53-89A2-49841A1AE6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57" y="432961"/>
            <a:ext cx="633960" cy="65807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81156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400" b="1" kern="1200" dirty="0" smtClean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35162"/>
            <a:ext cx="4040188" cy="3951288"/>
          </a:xfrm>
        </p:spPr>
        <p:txBody>
          <a:bodyPr>
            <a:normAutofit/>
          </a:bodyPr>
          <a:lstStyle>
            <a:lvl1pPr marL="342900" indent="-342900">
              <a:buClr>
                <a:srgbClr val="B8632E"/>
              </a:buClr>
              <a:buFont typeface="Wingdings" panose="05000000000000000000" pitchFamily="2" charset="2"/>
              <a:buChar char="w"/>
              <a:defRPr sz="2000"/>
            </a:lvl1pPr>
            <a:lvl2pPr>
              <a:buClr>
                <a:srgbClr val="644C3A"/>
              </a:buClr>
              <a:defRPr sz="2000"/>
            </a:lvl2pPr>
            <a:lvl3pPr>
              <a:buClr>
                <a:srgbClr val="644C3A"/>
              </a:buCl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35162"/>
            <a:ext cx="4041775" cy="3951288"/>
          </a:xfrm>
        </p:spPr>
        <p:txBody>
          <a:bodyPr>
            <a:normAutofit/>
          </a:bodyPr>
          <a:lstStyle>
            <a:lvl1pPr marL="342900" indent="-342900">
              <a:buClr>
                <a:srgbClr val="B8632E"/>
              </a:buClr>
              <a:buFont typeface="Wingdings" panose="05000000000000000000" pitchFamily="2" charset="2"/>
              <a:buChar char="w"/>
              <a:defRPr sz="2000"/>
            </a:lvl1pPr>
            <a:lvl2pPr>
              <a:buClr>
                <a:srgbClr val="644C3A"/>
              </a:buClr>
              <a:defRPr sz="2000"/>
            </a:lvl2pPr>
            <a:lvl3pPr>
              <a:buClr>
                <a:srgbClr val="644C3A"/>
              </a:buCl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691C-7408-4B14-A6BC-35F8AB808F0D}" type="datetimeFigureOut">
              <a:rPr lang="en-US" smtClean="0"/>
              <a:t>4/7/2020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552A-2858-45BF-85E6-1D2C2024FD0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44793" y="304800"/>
            <a:ext cx="7542007" cy="914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en-US" sz="3600" b="1" kern="1200" dirty="0">
                <a:solidFill>
                  <a:srgbClr val="B863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1144793" y="971912"/>
            <a:ext cx="7542007" cy="1"/>
          </a:xfrm>
          <a:prstGeom prst="line">
            <a:avLst/>
          </a:prstGeom>
          <a:ln w="19050">
            <a:solidFill>
              <a:srgbClr val="B8632E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57" y="432961"/>
            <a:ext cx="633960" cy="658079"/>
          </a:xfrm>
          <a:prstGeom prst="rect">
            <a:avLst/>
          </a:prstGeom>
          <a:effectLst/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FAA39BF-223F-44A0-9B90-4D65505F937A}"/>
              </a:ext>
            </a:extLst>
          </p:cNvPr>
          <p:cNvCxnSpPr/>
          <p:nvPr userDrawn="1"/>
        </p:nvCxnSpPr>
        <p:spPr>
          <a:xfrm flipV="1">
            <a:off x="1144793" y="971912"/>
            <a:ext cx="7542007" cy="1"/>
          </a:xfrm>
          <a:prstGeom prst="line">
            <a:avLst/>
          </a:prstGeom>
          <a:ln w="19050">
            <a:solidFill>
              <a:srgbClr val="B8632E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6FE4E5F1-9378-4AEC-BDE3-6F01D355C5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57" y="432961"/>
            <a:ext cx="633960" cy="65807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89312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691C-7408-4B14-A6BC-35F8AB808F0D}" type="datetimeFigureOut">
              <a:rPr lang="en-US" smtClean="0"/>
              <a:t>4/7/2020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552A-2858-45BF-85E6-1D2C2024FD0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44793" y="304800"/>
            <a:ext cx="7542007" cy="914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en-US" sz="3600" b="1" kern="1200" dirty="0">
                <a:solidFill>
                  <a:srgbClr val="B863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144793" y="971912"/>
            <a:ext cx="7542007" cy="1"/>
          </a:xfrm>
          <a:prstGeom prst="line">
            <a:avLst/>
          </a:prstGeom>
          <a:ln w="19050">
            <a:solidFill>
              <a:srgbClr val="B8632E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57" y="432961"/>
            <a:ext cx="633960" cy="658079"/>
          </a:xfrm>
          <a:prstGeom prst="rect">
            <a:avLst/>
          </a:prstGeom>
          <a:effectLst/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724D891-645B-425B-9FBE-ECB01229C453}"/>
              </a:ext>
            </a:extLst>
          </p:cNvPr>
          <p:cNvCxnSpPr/>
          <p:nvPr userDrawn="1"/>
        </p:nvCxnSpPr>
        <p:spPr>
          <a:xfrm flipV="1">
            <a:off x="1144793" y="971912"/>
            <a:ext cx="7542007" cy="1"/>
          </a:xfrm>
          <a:prstGeom prst="line">
            <a:avLst/>
          </a:prstGeom>
          <a:ln w="19050">
            <a:solidFill>
              <a:srgbClr val="B8632E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5EB35897-73C8-483A-9EEB-4A45331B7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57" y="432961"/>
            <a:ext cx="633960" cy="65807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39819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 marL="342900" indent="-342900">
              <a:buClr>
                <a:srgbClr val="B8632E"/>
              </a:buClr>
              <a:buFont typeface="Wingdings" panose="05000000000000000000" pitchFamily="2" charset="2"/>
              <a:buChar char="w"/>
              <a:defRPr sz="2000"/>
            </a:lvl1pPr>
            <a:lvl2pPr>
              <a:buClr>
                <a:srgbClr val="644C3A"/>
              </a:buClr>
              <a:defRPr sz="2000"/>
            </a:lvl2pPr>
            <a:lvl3pPr>
              <a:buClr>
                <a:srgbClr val="644C3A"/>
              </a:buCl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691C-7408-4B14-A6BC-35F8AB808F0D}" type="datetimeFigureOut">
              <a:rPr lang="en-US" smtClean="0"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552A-2858-45BF-85E6-1D2C2024FD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066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691C-7408-4B14-A6BC-35F8AB808F0D}" type="datetimeFigureOut">
              <a:rPr lang="en-US" smtClean="0"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552A-2858-45BF-85E6-1D2C2024FD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505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2400" y="0"/>
            <a:ext cx="9448800" cy="6858000"/>
          </a:xfrm>
          <a:prstGeom prst="rect">
            <a:avLst/>
          </a:prstGeom>
          <a:gradFill>
            <a:gsLst>
              <a:gs pos="100000">
                <a:srgbClr val="4B575D"/>
              </a:gs>
              <a:gs pos="65000">
                <a:srgbClr val="778891"/>
              </a:gs>
              <a:gs pos="0">
                <a:srgbClr val="C1C9CD"/>
              </a:gs>
            </a:gsLst>
            <a:lin ang="10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A2EC42-1451-4A6E-AD7A-4CAFC3B7C8BB}"/>
              </a:ext>
            </a:extLst>
          </p:cNvPr>
          <p:cNvSpPr/>
          <p:nvPr userDrawn="1"/>
        </p:nvSpPr>
        <p:spPr>
          <a:xfrm>
            <a:off x="-152400" y="0"/>
            <a:ext cx="9448800" cy="6858000"/>
          </a:xfrm>
          <a:prstGeom prst="rect">
            <a:avLst/>
          </a:prstGeom>
          <a:gradFill>
            <a:gsLst>
              <a:gs pos="100000">
                <a:srgbClr val="4B575D"/>
              </a:gs>
              <a:gs pos="65000">
                <a:srgbClr val="778891"/>
              </a:gs>
              <a:gs pos="0">
                <a:srgbClr val="C1C9CD"/>
              </a:gs>
            </a:gsLst>
            <a:lin ang="10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751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2691C-7408-4B14-A6BC-35F8AB808F0D}" type="datetimeFigureOut">
              <a:rPr lang="en-US" smtClean="0"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C552A-2858-45BF-85E6-1D2C2024FD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575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49" r:id="rId10"/>
    <p:sldLayoutId id="2147483652" r:id="rId11"/>
    <p:sldLayoutId id="2147483653" r:id="rId12"/>
    <p:sldLayoutId id="2147483654" r:id="rId13"/>
  </p:sldLayoutIdLst>
  <p:txStyles>
    <p:titleStyle>
      <a:lvl1pPr marL="0" algn="l" defTabSz="914400" rtl="0" eaLnBrk="1" latinLnBrk="0" hangingPunct="1">
        <a:spcBef>
          <a:spcPct val="0"/>
        </a:spcBef>
        <a:buNone/>
        <a:defRPr lang="en-US" sz="3600" b="1" kern="1200" dirty="0">
          <a:solidFill>
            <a:srgbClr val="B8632E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Narrow" panose="020B0606020202030204" pitchFamily="34" charset="0"/>
          <a:ea typeface="+mn-ea"/>
          <a:cs typeface="+mn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B8632E"/>
        </a:buClr>
        <a:buFont typeface="Wingdings" panose="05000000000000000000" pitchFamily="2" charset="2"/>
        <a:buChar char="w"/>
        <a:defRPr lang="en-US" sz="2000" b="1" kern="1200" dirty="0" smtClean="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644C3A"/>
        </a:buClr>
        <a:buFont typeface="Arial" panose="020B0604020202020204" pitchFamily="34" charset="0"/>
        <a:buChar char="–"/>
        <a:defRPr lang="en-US" sz="2000" kern="1200" dirty="0" smtClean="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644C3A"/>
        </a:buClr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lang="en-US" sz="2000" kern="1200" dirty="0" smtClean="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lang="en-US" sz="2000" kern="1200" dirty="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spect="1"/>
          </p:cNvSpPr>
          <p:nvPr/>
        </p:nvSpPr>
        <p:spPr>
          <a:xfrm rot="2700000">
            <a:off x="1204271" y="3924673"/>
            <a:ext cx="1820876" cy="1789636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 t="-9321" r="-360" b="-559"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7" name="Rectangle 16"/>
          <p:cNvSpPr>
            <a:spLocks noChangeAspect="1"/>
          </p:cNvSpPr>
          <p:nvPr/>
        </p:nvSpPr>
        <p:spPr>
          <a:xfrm rot="2700000">
            <a:off x="1204271" y="1372291"/>
            <a:ext cx="1820876" cy="178963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28575">
            <a:solidFill>
              <a:schemeClr val="bg1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>
            <a:spLocks noChangeAspect="1"/>
          </p:cNvSpPr>
          <p:nvPr userDrawn="1"/>
        </p:nvSpPr>
        <p:spPr>
          <a:xfrm rot="2700000">
            <a:off x="-91820" y="2650349"/>
            <a:ext cx="1820876" cy="178963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486400" y="2950964"/>
            <a:ext cx="32028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Utility Rate Update</a:t>
            </a:r>
          </a:p>
          <a:p>
            <a:endParaRPr lang="en-US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en-US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November 18, 2019</a:t>
            </a:r>
          </a:p>
          <a:p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-205304" y="304800"/>
            <a:ext cx="8883192" cy="1496057"/>
            <a:chOff x="-196391" y="318771"/>
            <a:chExt cx="8883192" cy="1496057"/>
          </a:xfrm>
        </p:grpSpPr>
        <p:sp>
          <p:nvSpPr>
            <p:cNvPr id="23" name="Chevron 22"/>
            <p:cNvSpPr/>
            <p:nvPr userDrawn="1"/>
          </p:nvSpPr>
          <p:spPr>
            <a:xfrm>
              <a:off x="6069176" y="327126"/>
              <a:ext cx="1201698" cy="1486137"/>
            </a:xfrm>
            <a:prstGeom prst="chevron">
              <a:avLst>
                <a:gd name="adj" fmla="val 60881"/>
              </a:avLst>
            </a:prstGeom>
            <a:solidFill>
              <a:srgbClr val="39404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Chevron 23"/>
            <p:cNvSpPr/>
            <p:nvPr userDrawn="1"/>
          </p:nvSpPr>
          <p:spPr>
            <a:xfrm>
              <a:off x="7485103" y="328691"/>
              <a:ext cx="1201698" cy="1486137"/>
            </a:xfrm>
            <a:prstGeom prst="chevron">
              <a:avLst>
                <a:gd name="adj" fmla="val 60881"/>
              </a:avLst>
            </a:prstGeom>
            <a:solidFill>
              <a:srgbClr val="B8632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Chevron 24"/>
            <p:cNvSpPr/>
            <p:nvPr userDrawn="1"/>
          </p:nvSpPr>
          <p:spPr>
            <a:xfrm>
              <a:off x="6776057" y="318771"/>
              <a:ext cx="1201698" cy="1486137"/>
            </a:xfrm>
            <a:prstGeom prst="chevron">
              <a:avLst>
                <a:gd name="adj" fmla="val 60881"/>
              </a:avLst>
            </a:prstGeom>
            <a:solidFill>
              <a:srgbClr val="39404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Pentagon 25"/>
            <p:cNvSpPr/>
            <p:nvPr userDrawn="1"/>
          </p:nvSpPr>
          <p:spPr>
            <a:xfrm>
              <a:off x="-196391" y="327581"/>
              <a:ext cx="6749415" cy="1466295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-196391" y="5862869"/>
            <a:ext cx="9448800" cy="7506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82" y="5975118"/>
            <a:ext cx="2301583" cy="545804"/>
          </a:xfrm>
          <a:prstGeom prst="rect">
            <a:avLst/>
          </a:prstGeom>
        </p:spPr>
      </p:pic>
      <p:sp>
        <p:nvSpPr>
          <p:cNvPr id="16" name="Rectangle 15"/>
          <p:cNvSpPr>
            <a:spLocks noChangeAspect="1"/>
          </p:cNvSpPr>
          <p:nvPr/>
        </p:nvSpPr>
        <p:spPr>
          <a:xfrm rot="2700000">
            <a:off x="2488944" y="2655944"/>
            <a:ext cx="1820876" cy="1789636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Hom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43" y="304799"/>
            <a:ext cx="4098857" cy="147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394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Combined Bill Comparisons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05200" y="5791200"/>
            <a:ext cx="563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*Assumes 14 ccf bimonthly usage, 8 ccf bimonthly winter average usage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6C852B-B8CB-4DA7-872A-8A81A94BE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793" y="2133601"/>
            <a:ext cx="6932407" cy="220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183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74FD6-A7A4-4131-BD1C-480041E70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F3787-5F55-461A-B07E-1BDFA3D42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lvl="1"/>
            <a:r>
              <a:rPr lang="en-US" dirty="0"/>
              <a:t>12/2 ordinance</a:t>
            </a:r>
          </a:p>
          <a:p>
            <a:pPr lvl="1"/>
            <a:r>
              <a:rPr lang="en-US" dirty="0"/>
              <a:t>New rates effective January 1, 2020 and so on annually for the rate window through 2023</a:t>
            </a:r>
          </a:p>
          <a:p>
            <a:pPr lvl="1"/>
            <a:r>
              <a:rPr lang="en-US" dirty="0"/>
              <a:t>Future </a:t>
            </a:r>
            <a:r>
              <a:rPr lang="en-US" dirty="0" err="1"/>
              <a:t>worksessions</a:t>
            </a:r>
            <a:r>
              <a:rPr lang="en-US" dirty="0"/>
              <a:t> in 2020 re: </a:t>
            </a:r>
          </a:p>
          <a:p>
            <a:pPr lvl="2"/>
            <a:r>
              <a:rPr lang="en-US" dirty="0"/>
              <a:t>“Balance Billing or Equal Pay” </a:t>
            </a:r>
          </a:p>
          <a:p>
            <a:pPr lvl="2"/>
            <a:r>
              <a:rPr lang="en-US" dirty="0"/>
              <a:t>Industrial Sewer SDC update</a:t>
            </a:r>
          </a:p>
          <a:p>
            <a:pPr lvl="2"/>
            <a:r>
              <a:rPr lang="en-US" dirty="0"/>
              <a:t>Potential outsourcing options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24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Recommended Approach</a:t>
            </a:r>
          </a:p>
          <a:p>
            <a:endParaRPr lang="en-US" dirty="0"/>
          </a:p>
          <a:p>
            <a:r>
              <a:rPr lang="en-US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2405709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lvl="1"/>
            <a:r>
              <a:rPr lang="en-US" dirty="0"/>
              <a:t>Adopt proposed rates which reduce the increases from the currently adopted rates</a:t>
            </a:r>
          </a:p>
          <a:p>
            <a:pPr lvl="1"/>
            <a:r>
              <a:rPr lang="en-US" dirty="0"/>
              <a:t>Maintain the current bimonthly billing policy and re-evaluate monthly billing once AMI is rolled out </a:t>
            </a:r>
          </a:p>
          <a:p>
            <a:pPr lvl="1"/>
            <a:r>
              <a:rPr lang="en-US" dirty="0"/>
              <a:t>Phase in the single-family flow-based sewer rates change through 2023 to eliminate intra-class subsidy for residential sewer </a:t>
            </a:r>
          </a:p>
          <a:p>
            <a:pPr lvl="1"/>
            <a:r>
              <a:rPr lang="en-US" dirty="0"/>
              <a:t>Adopt this rate model on 12/2 </a:t>
            </a:r>
          </a:p>
          <a:p>
            <a:pPr lvl="1"/>
            <a:r>
              <a:rPr lang="en-US" dirty="0"/>
              <a:t>Begin development of a “Balance Billing” or “Equal Pay” program for residential</a:t>
            </a:r>
          </a:p>
          <a:p>
            <a:pPr lvl="1"/>
            <a:r>
              <a:rPr lang="en-US" dirty="0"/>
              <a:t>Explore potential outsourcing options (Council direction)</a:t>
            </a:r>
          </a:p>
        </p:txBody>
      </p:sp>
    </p:spTree>
    <p:extLst>
      <p:ext uri="{BB962C8B-B14F-4D97-AF65-F5344CB8AC3E}">
        <p14:creationId xmlns:p14="http://schemas.microsoft.com/office/powerpoint/2010/main" val="1598964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35F39-5772-4716-B7A2-7D34D5521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2019 Rate Forecast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32F0FD-6D46-41D6-AAA4-38A465ABB9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808" y="1371600"/>
            <a:ext cx="819038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644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Combined Bill Comparisons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0" y="5791200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*Assumes 14 ccf bimonthly usage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E21D66-876A-46AF-9854-2ED4D707A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793" y="2057400"/>
            <a:ext cx="7084807" cy="215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354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433B5-8CD0-40A5-ABA7-58FCC2BC5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Sewer Utility Tax Rate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FFA948-B694-4C09-9E8A-5521D2FBA7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14379"/>
            <a:ext cx="8229600" cy="324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05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Residential Sewer Rate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Current: Fixed charge for all residential customers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Proposed: Flow-based component</a:t>
            </a:r>
          </a:p>
          <a:p>
            <a:endParaRPr lang="en-US" dirty="0"/>
          </a:p>
          <a:p>
            <a:pPr lvl="1"/>
            <a:r>
              <a:rPr lang="en-US" dirty="0"/>
              <a:t>Based on winter average usage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Objective: improves </a:t>
            </a:r>
            <a:r>
              <a:rPr lang="en-US" i="1" dirty="0"/>
              <a:t>intra-class </a:t>
            </a:r>
            <a:r>
              <a:rPr lang="en-US" dirty="0"/>
              <a:t>equity for residential users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Customers pay based on their usage of the system</a:t>
            </a:r>
          </a:p>
        </p:txBody>
      </p:sp>
    </p:spTree>
    <p:extLst>
      <p:ext uri="{BB962C8B-B14F-4D97-AF65-F5344CB8AC3E}">
        <p14:creationId xmlns:p14="http://schemas.microsoft.com/office/powerpoint/2010/main" val="2069751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 Design Alternatives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Full Implementation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Collect 60% of SFR revenue through the fixed charge in 2020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Phase-In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Phase-in to 60% fixed revenue by 2023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85800" y="1371600"/>
            <a:ext cx="7620000" cy="106680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b="1" dirty="0"/>
              <a:t>Policy Recommendation:</a:t>
            </a:r>
          </a:p>
          <a:p>
            <a:endParaRPr lang="en-US" sz="1200" dirty="0"/>
          </a:p>
          <a:p>
            <a:r>
              <a:rPr lang="en-US" sz="1600" dirty="0"/>
              <a:t>Collect enough revenue from the fixed charge to cover debt service (~60% of SFR revenue)</a:t>
            </a:r>
          </a:p>
        </p:txBody>
      </p:sp>
    </p:spTree>
    <p:extLst>
      <p:ext uri="{BB962C8B-B14F-4D97-AF65-F5344CB8AC3E}">
        <p14:creationId xmlns:p14="http://schemas.microsoft.com/office/powerpoint/2010/main" val="1369892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 Schedule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380CB6-0B11-4933-976F-E8B0A861A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03" y="2286000"/>
            <a:ext cx="8095497" cy="205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041784"/>
      </p:ext>
    </p:extLst>
  </p:cSld>
  <p:clrMapOvr>
    <a:masterClrMapping/>
  </p:clrMapOvr>
</p:sld>
</file>

<file path=ppt/theme/theme1.xml><?xml version="1.0" encoding="utf-8"?>
<a:theme xmlns:a="http://schemas.openxmlformats.org/drawingml/2006/main" name="FCS_PPTX">
  <a:themeElements>
    <a:clrScheme name="FCS_Excel_Colors">
      <a:dk1>
        <a:sysClr val="windowText" lastClr="000000"/>
      </a:dk1>
      <a:lt1>
        <a:sysClr val="window" lastClr="FFFFFF"/>
      </a:lt1>
      <a:dk2>
        <a:srgbClr val="0000FF"/>
      </a:dk2>
      <a:lt2>
        <a:srgbClr val="838071"/>
      </a:lt2>
      <a:accent1>
        <a:srgbClr val="4B575D"/>
      </a:accent1>
      <a:accent2>
        <a:srgbClr val="95AC9F"/>
      </a:accent2>
      <a:accent3>
        <a:srgbClr val="A48A97"/>
      </a:accent3>
      <a:accent4>
        <a:srgbClr val="C3B47D"/>
      </a:accent4>
      <a:accent5>
        <a:srgbClr val="48746A"/>
      </a:accent5>
      <a:accent6>
        <a:srgbClr val="5ECCF3"/>
      </a:accent6>
      <a:hlink>
        <a:srgbClr val="56C7AA"/>
      </a:hlink>
      <a:folHlink>
        <a:srgbClr val="59A8D1"/>
      </a:folHlink>
    </a:clrScheme>
    <a:fontScheme name="Compact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CS GROUP PowerPoint 2019 - Dark Blue.potx" id="{82801E8B-EA4F-408E-9C52-6BD91A5200AD}" vid="{3D35A54E-7643-4670-96B4-6D3686BE70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CFCAE8EF0252468A4CC20C3A8150E0" ma:contentTypeVersion="10" ma:contentTypeDescription="Create a new document." ma:contentTypeScope="" ma:versionID="fdbce6ef0fc4d090f9f97699c39fc60e">
  <xsd:schema xmlns:xsd="http://www.w3.org/2001/XMLSchema" xmlns:xs="http://www.w3.org/2001/XMLSchema" xmlns:p="http://schemas.microsoft.com/office/2006/metadata/properties" xmlns:ns3="e6bc025a-02cb-4b0a-9572-98c72ca15722" targetNamespace="http://schemas.microsoft.com/office/2006/metadata/properties" ma:root="true" ma:fieldsID="8dbd31ea11fce8ca978fa5172ee23b7b" ns3:_="">
    <xsd:import namespace="e6bc025a-02cb-4b0a-9572-98c72ca1572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bc025a-02cb-4b0a-9572-98c72ca157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35AF20D-1CCD-4509-B2B5-6E0A82B0BB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bc025a-02cb-4b0a-9572-98c72ca157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D8F7386-5C3E-4B55-952F-6D31AD9844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77DFC7-132D-43F5-AD78-697E43A11E3D}">
  <ds:schemaRefs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purl.org/dc/terms/"/>
    <ds:schemaRef ds:uri="http://purl.org/dc/dcmitype/"/>
    <ds:schemaRef ds:uri="http://purl.org/dc/elements/1.1/"/>
    <ds:schemaRef ds:uri="http://schemas.microsoft.com/office/2006/documentManagement/types"/>
    <ds:schemaRef ds:uri="e6bc025a-02cb-4b0a-9572-98c72ca15722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FCS GROUP PowerPoint 2019 - Dark Blue</Template>
  <TotalTime>2537</TotalTime>
  <Words>252</Words>
  <Application>Microsoft Office PowerPoint</Application>
  <PresentationFormat>On-screen Show (4:3)</PresentationFormat>
  <Paragraphs>59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Narrow</vt:lpstr>
      <vt:lpstr>Calibri</vt:lpstr>
      <vt:lpstr>Century Gothic</vt:lpstr>
      <vt:lpstr>Wingdings</vt:lpstr>
      <vt:lpstr>FCS_PPTX</vt:lpstr>
      <vt:lpstr>PowerPoint Presentation</vt:lpstr>
      <vt:lpstr>Agenda</vt:lpstr>
      <vt:lpstr>Recommended Approach</vt:lpstr>
      <vt:lpstr>Updated 2019 Rate Forecast</vt:lpstr>
      <vt:lpstr>Combined Bill Comparisons</vt:lpstr>
      <vt:lpstr>Updated Sewer Utility Tax Rate</vt:lpstr>
      <vt:lpstr>Residential Sewer Rate Design</vt:lpstr>
      <vt:lpstr>Rate Design Alternatives</vt:lpstr>
      <vt:lpstr>Rate Schedule</vt:lpstr>
      <vt:lpstr>Combined Bill Comparisons</vt:lpstr>
      <vt:lpstr>Next Steps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Chase Bozett</dc:creator>
  <cp:lastModifiedBy>Ryan Baker</cp:lastModifiedBy>
  <cp:revision>68</cp:revision>
  <cp:lastPrinted>2019-09-12T23:07:51Z</cp:lastPrinted>
  <dcterms:created xsi:type="dcterms:W3CDTF">2019-09-06T21:19:05Z</dcterms:created>
  <dcterms:modified xsi:type="dcterms:W3CDTF">2020-04-07T17:51:03Z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0x0101005FCFCAE8EF0252468A4CC20C3A8150E0</vt:lpwstr>
  </property>
</Properties>
</file>