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3" r:id="rId3"/>
    <p:sldId id="303" r:id="rId4"/>
    <p:sldId id="304" r:id="rId5"/>
    <p:sldId id="291" r:id="rId6"/>
    <p:sldId id="292" r:id="rId7"/>
    <p:sldId id="286" r:id="rId8"/>
    <p:sldId id="308" r:id="rId9"/>
    <p:sldId id="287" r:id="rId10"/>
    <p:sldId id="306" r:id="rId11"/>
    <p:sldId id="289" r:id="rId12"/>
    <p:sldId id="309" r:id="rId13"/>
    <p:sldId id="298" r:id="rId14"/>
    <p:sldId id="299" r:id="rId15"/>
    <p:sldId id="300" r:id="rId16"/>
    <p:sldId id="307" r:id="rId17"/>
    <p:sldId id="301" r:id="rId18"/>
    <p:sldId id="305" r:id="rId19"/>
    <p:sldId id="302" r:id="rId20"/>
    <p:sldId id="27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891"/>
    <a:srgbClr val="B8CBBF"/>
    <a:srgbClr val="394042"/>
    <a:srgbClr val="4B575D"/>
    <a:srgbClr val="C1C9CD"/>
    <a:srgbClr val="B86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002" autoAdjust="0"/>
  </p:normalViewPr>
  <p:slideViewPr>
    <p:cSldViewPr>
      <p:cViewPr varScale="1">
        <p:scale>
          <a:sx n="67" d="100"/>
          <a:sy n="67" d="100"/>
        </p:scale>
        <p:origin x="1416" y="7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71" d="100"/>
          <a:sy n="71" d="100"/>
        </p:scale>
        <p:origin x="-196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csfile04\project\Washougal\2801%20Utility%20Rate%20Study%202017\Analysis\RR%20Selected%20Models\Washougal%20Full%20CIP%20No%20FTE%20Stormwater%20Model%20v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Rates%20v2.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Rates%20v2.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Rates%20v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extLst>
              <c:ext xmlns:c16="http://schemas.microsoft.com/office/drawing/2014/chart" uri="{C3380CC4-5D6E-409C-BE32-E72D297353CC}">
                <c16:uniqueId val="{00000000-F143-47E5-B8D8-B18F03160925}"/>
              </c:ext>
            </c:extLst>
          </c:dPt>
          <c:dPt>
            <c:idx val="1"/>
            <c:bubble3D val="0"/>
            <c:spPr>
              <a:solidFill>
                <a:schemeClr val="accent3">
                  <a:lumMod val="50000"/>
                </a:schemeClr>
              </a:solidFill>
            </c:spPr>
            <c:extLst>
              <c:ext xmlns:c16="http://schemas.microsoft.com/office/drawing/2014/chart" uri="{C3380CC4-5D6E-409C-BE32-E72D297353CC}">
                <c16:uniqueId val="{00000002-F143-47E5-B8D8-B18F03160925}"/>
              </c:ext>
            </c:extLst>
          </c:dPt>
          <c:dPt>
            <c:idx val="2"/>
            <c:bubble3D val="0"/>
            <c:spPr>
              <a:solidFill>
                <a:schemeClr val="accent1">
                  <a:lumMod val="75000"/>
                </a:schemeClr>
              </a:solidFill>
            </c:spPr>
            <c:extLst>
              <c:ext xmlns:c16="http://schemas.microsoft.com/office/drawing/2014/chart" uri="{C3380CC4-5D6E-409C-BE32-E72D297353CC}">
                <c16:uniqueId val="{00000004-F143-47E5-B8D8-B18F03160925}"/>
              </c:ext>
            </c:extLst>
          </c:dPt>
          <c:dPt>
            <c:idx val="3"/>
            <c:bubble3D val="0"/>
            <c:spPr>
              <a:solidFill>
                <a:srgbClr val="92D050"/>
              </a:solidFill>
            </c:spPr>
            <c:extLst>
              <c:ext xmlns:c16="http://schemas.microsoft.com/office/drawing/2014/chart" uri="{C3380CC4-5D6E-409C-BE32-E72D297353CC}">
                <c16:uniqueId val="{00000006-F143-47E5-B8D8-B18F03160925}"/>
              </c:ext>
            </c:extLst>
          </c:dPt>
          <c:dPt>
            <c:idx val="4"/>
            <c:bubble3D val="0"/>
            <c:extLst>
              <c:ext xmlns:c16="http://schemas.microsoft.com/office/drawing/2014/chart" uri="{C3380CC4-5D6E-409C-BE32-E72D297353CC}">
                <c16:uniqueId val="{00000007-F143-47E5-B8D8-B18F03160925}"/>
              </c:ext>
            </c:extLst>
          </c:dPt>
          <c:dLbls>
            <c:numFmt formatCode="0%" sourceLinked="0"/>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'Cost Allocation'!$G$100:$G$104</c:f>
              <c:strCache>
                <c:ptCount val="3"/>
                <c:pt idx="0">
                  <c:v>Base</c:v>
                </c:pt>
                <c:pt idx="1">
                  <c:v>Use Direct</c:v>
                </c:pt>
                <c:pt idx="2">
                  <c:v>Use Indirect</c:v>
                </c:pt>
              </c:strCache>
            </c:strRef>
          </c:cat>
          <c:val>
            <c:numRef>
              <c:f>'Cost Allocation'!$H$100:$H$104</c:f>
              <c:numCache>
                <c:formatCode>0.0%</c:formatCode>
                <c:ptCount val="5"/>
                <c:pt idx="0">
                  <c:v>0.19908871315299539</c:v>
                </c:pt>
                <c:pt idx="1">
                  <c:v>0.23930272334895222</c:v>
                </c:pt>
                <c:pt idx="2">
                  <c:v>0.56160856349805244</c:v>
                </c:pt>
              </c:numCache>
            </c:numRef>
          </c:val>
          <c:extLst>
            <c:ext xmlns:c16="http://schemas.microsoft.com/office/drawing/2014/chart" uri="{C3380CC4-5D6E-409C-BE32-E72D297353CC}">
              <c16:uniqueId val="{00000008-F143-47E5-B8D8-B18F03160925}"/>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Sheet2!$C$4</c:f>
              <c:strCache>
                <c:ptCount val="1"/>
                <c:pt idx="0">
                  <c:v>Water</c:v>
                </c:pt>
              </c:strCache>
            </c:strRef>
          </c:tx>
          <c:spPr>
            <a:solidFill>
              <a:srgbClr val="557CD5"/>
            </a:solidFill>
            <a:ln>
              <a:noFill/>
            </a:ln>
            <a:effectLst/>
          </c:spPr>
          <c:invertIfNegative val="0"/>
          <c:cat>
            <c:numRef>
              <c:f>Sheet2!$D$3:$I$3</c:f>
              <c:numCache>
                <c:formatCode>General</c:formatCode>
                <c:ptCount val="6"/>
                <c:pt idx="0">
                  <c:v>2018</c:v>
                </c:pt>
                <c:pt idx="1">
                  <c:v>2019</c:v>
                </c:pt>
                <c:pt idx="2">
                  <c:v>2020</c:v>
                </c:pt>
                <c:pt idx="3">
                  <c:v>2021</c:v>
                </c:pt>
                <c:pt idx="4">
                  <c:v>2022</c:v>
                </c:pt>
                <c:pt idx="5">
                  <c:v>2023</c:v>
                </c:pt>
              </c:numCache>
            </c:numRef>
          </c:cat>
          <c:val>
            <c:numRef>
              <c:f>Sheet2!$D$4:$I$4</c:f>
              <c:numCache>
                <c:formatCode>_("$"* #,##0.00_);_("$"* \(#,##0.00\);_("$"* "-"??_);_(@_)</c:formatCode>
                <c:ptCount val="6"/>
                <c:pt idx="0">
                  <c:v>83.51</c:v>
                </c:pt>
                <c:pt idx="1">
                  <c:v>86.850400000000008</c:v>
                </c:pt>
                <c:pt idx="2">
                  <c:v>90.324416000000014</c:v>
                </c:pt>
                <c:pt idx="3">
                  <c:v>93.937392640000013</c:v>
                </c:pt>
                <c:pt idx="4">
                  <c:v>97.69488834560002</c:v>
                </c:pt>
                <c:pt idx="5">
                  <c:v>101.60268387942402</c:v>
                </c:pt>
              </c:numCache>
            </c:numRef>
          </c:val>
          <c:extLst>
            <c:ext xmlns:c16="http://schemas.microsoft.com/office/drawing/2014/chart" uri="{C3380CC4-5D6E-409C-BE32-E72D297353CC}">
              <c16:uniqueId val="{00000000-E397-4C8C-A5C3-29899437BEFC}"/>
            </c:ext>
          </c:extLst>
        </c:ser>
        <c:ser>
          <c:idx val="1"/>
          <c:order val="1"/>
          <c:tx>
            <c:strRef>
              <c:f>Sheet2!$C$5</c:f>
              <c:strCache>
                <c:ptCount val="1"/>
                <c:pt idx="0">
                  <c:v>Sewer</c:v>
                </c:pt>
              </c:strCache>
            </c:strRef>
          </c:tx>
          <c:spPr>
            <a:solidFill>
              <a:srgbClr val="77933C"/>
            </a:solidFill>
            <a:ln>
              <a:noFill/>
            </a:ln>
            <a:effectLst/>
          </c:spPr>
          <c:invertIfNegative val="0"/>
          <c:cat>
            <c:numRef>
              <c:f>Sheet2!$D$3:$I$3</c:f>
              <c:numCache>
                <c:formatCode>General</c:formatCode>
                <c:ptCount val="6"/>
                <c:pt idx="0">
                  <c:v>2018</c:v>
                </c:pt>
                <c:pt idx="1">
                  <c:v>2019</c:v>
                </c:pt>
                <c:pt idx="2">
                  <c:v>2020</c:v>
                </c:pt>
                <c:pt idx="3">
                  <c:v>2021</c:v>
                </c:pt>
                <c:pt idx="4">
                  <c:v>2022</c:v>
                </c:pt>
                <c:pt idx="5">
                  <c:v>2023</c:v>
                </c:pt>
              </c:numCache>
            </c:numRef>
          </c:cat>
          <c:val>
            <c:numRef>
              <c:f>Sheet2!$D$5:$I$5</c:f>
              <c:numCache>
                <c:formatCode>_("$"* #,##0.00_);_("$"* \(#,##0.00\);_("$"* "-"??_);_(@_)</c:formatCode>
                <c:ptCount val="6"/>
                <c:pt idx="0">
                  <c:v>106.22</c:v>
                </c:pt>
                <c:pt idx="1">
                  <c:v>116.84200000000001</c:v>
                </c:pt>
                <c:pt idx="2">
                  <c:v>128.52620000000002</c:v>
                </c:pt>
                <c:pt idx="3">
                  <c:v>141.37882000000002</c:v>
                </c:pt>
                <c:pt idx="4">
                  <c:v>147.38741985000001</c:v>
                </c:pt>
                <c:pt idx="5">
                  <c:v>153.651385193625</c:v>
                </c:pt>
              </c:numCache>
            </c:numRef>
          </c:val>
          <c:extLst>
            <c:ext xmlns:c16="http://schemas.microsoft.com/office/drawing/2014/chart" uri="{C3380CC4-5D6E-409C-BE32-E72D297353CC}">
              <c16:uniqueId val="{00000001-E397-4C8C-A5C3-29899437BEFC}"/>
            </c:ext>
          </c:extLst>
        </c:ser>
        <c:ser>
          <c:idx val="2"/>
          <c:order val="2"/>
          <c:tx>
            <c:strRef>
              <c:f>Sheet2!$C$6</c:f>
              <c:strCache>
                <c:ptCount val="1"/>
                <c:pt idx="0">
                  <c:v>Storm</c:v>
                </c:pt>
              </c:strCache>
            </c:strRef>
          </c:tx>
          <c:spPr>
            <a:solidFill>
              <a:srgbClr val="CE723A"/>
            </a:solidFill>
            <a:ln>
              <a:noFill/>
            </a:ln>
            <a:effectLst/>
          </c:spPr>
          <c:invertIfNegative val="0"/>
          <c:cat>
            <c:numRef>
              <c:f>Sheet2!$D$3:$I$3</c:f>
              <c:numCache>
                <c:formatCode>General</c:formatCode>
                <c:ptCount val="6"/>
                <c:pt idx="0">
                  <c:v>2018</c:v>
                </c:pt>
                <c:pt idx="1">
                  <c:v>2019</c:v>
                </c:pt>
                <c:pt idx="2">
                  <c:v>2020</c:v>
                </c:pt>
                <c:pt idx="3">
                  <c:v>2021</c:v>
                </c:pt>
                <c:pt idx="4">
                  <c:v>2022</c:v>
                </c:pt>
                <c:pt idx="5">
                  <c:v>2023</c:v>
                </c:pt>
              </c:numCache>
            </c:numRef>
          </c:cat>
          <c:val>
            <c:numRef>
              <c:f>Sheet2!$D$6:$I$6</c:f>
              <c:numCache>
                <c:formatCode>_("$"* #,##0.00_);_("$"* \(#,##0.00\);_("$"* "-"??_);_(@_)</c:formatCode>
                <c:ptCount val="6"/>
                <c:pt idx="0">
                  <c:v>31.48</c:v>
                </c:pt>
                <c:pt idx="1">
                  <c:v>29.62400282983549</c:v>
                </c:pt>
                <c:pt idx="2">
                  <c:v>30.980314236974277</c:v>
                </c:pt>
                <c:pt idx="3">
                  <c:v>32.398620477203416</c:v>
                </c:pt>
                <c:pt idx="4">
                  <c:v>33.395409974878582</c:v>
                </c:pt>
                <c:pt idx="5">
                  <c:v>34.422758647237792</c:v>
                </c:pt>
              </c:numCache>
            </c:numRef>
          </c:val>
          <c:extLst>
            <c:ext xmlns:c16="http://schemas.microsoft.com/office/drawing/2014/chart" uri="{C3380CC4-5D6E-409C-BE32-E72D297353CC}">
              <c16:uniqueId val="{00000002-E397-4C8C-A5C3-29899437BEFC}"/>
            </c:ext>
          </c:extLst>
        </c:ser>
        <c:dLbls>
          <c:showLegendKey val="0"/>
          <c:showVal val="0"/>
          <c:showCatName val="0"/>
          <c:showSerName val="0"/>
          <c:showPercent val="0"/>
          <c:showBubbleSize val="0"/>
        </c:dLbls>
        <c:gapWidth val="50"/>
        <c:overlap val="100"/>
        <c:axId val="578143624"/>
        <c:axId val="578144800"/>
      </c:barChart>
      <c:lineChart>
        <c:grouping val="standard"/>
        <c:varyColors val="0"/>
        <c:ser>
          <c:idx val="3"/>
          <c:order val="3"/>
          <c:tx>
            <c:strRef>
              <c:f>Sheet2!$C$7</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Sheet2!$D$3:$I$3</c:f>
              <c:numCache>
                <c:formatCode>General</c:formatCode>
                <c:ptCount val="6"/>
                <c:pt idx="0">
                  <c:v>2018</c:v>
                </c:pt>
                <c:pt idx="1">
                  <c:v>2019</c:v>
                </c:pt>
                <c:pt idx="2">
                  <c:v>2020</c:v>
                </c:pt>
                <c:pt idx="3">
                  <c:v>2021</c:v>
                </c:pt>
                <c:pt idx="4">
                  <c:v>2022</c:v>
                </c:pt>
                <c:pt idx="5">
                  <c:v>2023</c:v>
                </c:pt>
              </c:numCache>
            </c:numRef>
          </c:cat>
          <c:val>
            <c:numRef>
              <c:f>Sheet2!$D$7:$I$7</c:f>
              <c:numCache>
                <c:formatCode>_("$"* #,##0.00_);_("$"* \(#,##0.00\);_("$"* "-"??_);_(@_)</c:formatCode>
                <c:ptCount val="6"/>
                <c:pt idx="0">
                  <c:v>221.21</c:v>
                </c:pt>
                <c:pt idx="1">
                  <c:v>233.31640282983551</c:v>
                </c:pt>
                <c:pt idx="2">
                  <c:v>249.8309302369743</c:v>
                </c:pt>
                <c:pt idx="3">
                  <c:v>267.71483311720345</c:v>
                </c:pt>
                <c:pt idx="4">
                  <c:v>278.47771817047862</c:v>
                </c:pt>
                <c:pt idx="5">
                  <c:v>289.67682772028684</c:v>
                </c:pt>
              </c:numCache>
            </c:numRef>
          </c:val>
          <c:smooth val="0"/>
          <c:extLst>
            <c:ext xmlns:c16="http://schemas.microsoft.com/office/drawing/2014/chart" uri="{C3380CC4-5D6E-409C-BE32-E72D297353CC}">
              <c16:uniqueId val="{00000003-E397-4C8C-A5C3-29899437BEFC}"/>
            </c:ext>
          </c:extLst>
        </c:ser>
        <c:dLbls>
          <c:showLegendKey val="0"/>
          <c:showVal val="0"/>
          <c:showCatName val="0"/>
          <c:showSerName val="0"/>
          <c:showPercent val="0"/>
          <c:showBubbleSize val="0"/>
        </c:dLbls>
        <c:marker val="1"/>
        <c:smooth val="0"/>
        <c:axId val="578143624"/>
        <c:axId val="578144800"/>
      </c:lineChart>
      <c:catAx>
        <c:axId val="57814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144800"/>
        <c:crosses val="autoZero"/>
        <c:auto val="1"/>
        <c:lblAlgn val="ctr"/>
        <c:lblOffset val="100"/>
        <c:noMultiLvlLbl val="0"/>
      </c:catAx>
      <c:valAx>
        <c:axId val="5781448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14362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Sheet2!$C$20</c:f>
              <c:strCache>
                <c:ptCount val="1"/>
                <c:pt idx="0">
                  <c:v>Water</c:v>
                </c:pt>
              </c:strCache>
            </c:strRef>
          </c:tx>
          <c:spPr>
            <a:solidFill>
              <a:srgbClr val="557CD5"/>
            </a:solidFill>
            <a:ln>
              <a:noFill/>
            </a:ln>
            <a:effectLst/>
          </c:spPr>
          <c:invertIfNegative val="0"/>
          <c:cat>
            <c:numRef>
              <c:f>Sheet2!$D$19:$I$19</c:f>
              <c:numCache>
                <c:formatCode>General</c:formatCode>
                <c:ptCount val="6"/>
                <c:pt idx="0">
                  <c:v>2018</c:v>
                </c:pt>
                <c:pt idx="1">
                  <c:v>2019</c:v>
                </c:pt>
                <c:pt idx="2">
                  <c:v>2020</c:v>
                </c:pt>
                <c:pt idx="3">
                  <c:v>2021</c:v>
                </c:pt>
                <c:pt idx="4">
                  <c:v>2022</c:v>
                </c:pt>
                <c:pt idx="5">
                  <c:v>2023</c:v>
                </c:pt>
              </c:numCache>
            </c:numRef>
          </c:cat>
          <c:val>
            <c:numRef>
              <c:f>Sheet2!$D$20:$I$20</c:f>
              <c:numCache>
                <c:formatCode>_("$"* #,##0.00_);_("$"* \(#,##0.00\);_("$"* "-"??_);_(@_)</c:formatCode>
                <c:ptCount val="6"/>
                <c:pt idx="0">
                  <c:v>83.51</c:v>
                </c:pt>
                <c:pt idx="1">
                  <c:v>86.850400000000008</c:v>
                </c:pt>
                <c:pt idx="2">
                  <c:v>90.324416000000014</c:v>
                </c:pt>
                <c:pt idx="3">
                  <c:v>93.937392640000013</c:v>
                </c:pt>
                <c:pt idx="4">
                  <c:v>97.69488834560002</c:v>
                </c:pt>
                <c:pt idx="5">
                  <c:v>101.60268387942402</c:v>
                </c:pt>
              </c:numCache>
            </c:numRef>
          </c:val>
          <c:extLst>
            <c:ext xmlns:c16="http://schemas.microsoft.com/office/drawing/2014/chart" uri="{C3380CC4-5D6E-409C-BE32-E72D297353CC}">
              <c16:uniqueId val="{00000000-8C14-4D05-BCA8-F7DAAFD9EE4C}"/>
            </c:ext>
          </c:extLst>
        </c:ser>
        <c:ser>
          <c:idx val="1"/>
          <c:order val="1"/>
          <c:tx>
            <c:strRef>
              <c:f>Sheet2!$C$21</c:f>
              <c:strCache>
                <c:ptCount val="1"/>
                <c:pt idx="0">
                  <c:v>Sewer</c:v>
                </c:pt>
              </c:strCache>
            </c:strRef>
          </c:tx>
          <c:spPr>
            <a:solidFill>
              <a:srgbClr val="77933C"/>
            </a:solidFill>
            <a:ln>
              <a:noFill/>
            </a:ln>
            <a:effectLst/>
          </c:spPr>
          <c:invertIfNegative val="0"/>
          <c:cat>
            <c:numRef>
              <c:f>Sheet2!$D$19:$I$19</c:f>
              <c:numCache>
                <c:formatCode>General</c:formatCode>
                <c:ptCount val="6"/>
                <c:pt idx="0">
                  <c:v>2018</c:v>
                </c:pt>
                <c:pt idx="1">
                  <c:v>2019</c:v>
                </c:pt>
                <c:pt idx="2">
                  <c:v>2020</c:v>
                </c:pt>
                <c:pt idx="3">
                  <c:v>2021</c:v>
                </c:pt>
                <c:pt idx="4">
                  <c:v>2022</c:v>
                </c:pt>
                <c:pt idx="5">
                  <c:v>2023</c:v>
                </c:pt>
              </c:numCache>
            </c:numRef>
          </c:cat>
          <c:val>
            <c:numRef>
              <c:f>Sheet2!$D$21:$I$21</c:f>
              <c:numCache>
                <c:formatCode>_("$"* #,##0.00_);_("$"* \(#,##0.00\);_("$"* "-"??_);_(@_)</c:formatCode>
                <c:ptCount val="6"/>
                <c:pt idx="0">
                  <c:v>106.22</c:v>
                </c:pt>
                <c:pt idx="1">
                  <c:v>116.84200000000001</c:v>
                </c:pt>
                <c:pt idx="2">
                  <c:v>128.52620000000002</c:v>
                </c:pt>
                <c:pt idx="3">
                  <c:v>141.37882000000002</c:v>
                </c:pt>
                <c:pt idx="4">
                  <c:v>147.38741985000001</c:v>
                </c:pt>
                <c:pt idx="5">
                  <c:v>153.651385193625</c:v>
                </c:pt>
              </c:numCache>
            </c:numRef>
          </c:val>
          <c:extLst>
            <c:ext xmlns:c16="http://schemas.microsoft.com/office/drawing/2014/chart" uri="{C3380CC4-5D6E-409C-BE32-E72D297353CC}">
              <c16:uniqueId val="{00000001-8C14-4D05-BCA8-F7DAAFD9EE4C}"/>
            </c:ext>
          </c:extLst>
        </c:ser>
        <c:ser>
          <c:idx val="2"/>
          <c:order val="2"/>
          <c:tx>
            <c:strRef>
              <c:f>Sheet2!$C$22</c:f>
              <c:strCache>
                <c:ptCount val="1"/>
                <c:pt idx="0">
                  <c:v>Storm</c:v>
                </c:pt>
              </c:strCache>
            </c:strRef>
          </c:tx>
          <c:spPr>
            <a:solidFill>
              <a:srgbClr val="CE723A"/>
            </a:solidFill>
            <a:ln>
              <a:noFill/>
            </a:ln>
            <a:effectLst/>
          </c:spPr>
          <c:invertIfNegative val="0"/>
          <c:cat>
            <c:numRef>
              <c:f>Sheet2!$D$19:$I$19</c:f>
              <c:numCache>
                <c:formatCode>General</c:formatCode>
                <c:ptCount val="6"/>
                <c:pt idx="0">
                  <c:v>2018</c:v>
                </c:pt>
                <c:pt idx="1">
                  <c:v>2019</c:v>
                </c:pt>
                <c:pt idx="2">
                  <c:v>2020</c:v>
                </c:pt>
                <c:pt idx="3">
                  <c:v>2021</c:v>
                </c:pt>
                <c:pt idx="4">
                  <c:v>2022</c:v>
                </c:pt>
                <c:pt idx="5">
                  <c:v>2023</c:v>
                </c:pt>
              </c:numCache>
            </c:numRef>
          </c:cat>
          <c:val>
            <c:numRef>
              <c:f>Sheet2!$D$22:$I$22</c:f>
              <c:numCache>
                <c:formatCode>_("$"* #,##0.00_);_("$"* \(#,##0.00\);_("$"* "-"??_);_(@_)</c:formatCode>
                <c:ptCount val="6"/>
                <c:pt idx="0">
                  <c:v>31.48</c:v>
                </c:pt>
                <c:pt idx="1">
                  <c:v>32.201393115476392</c:v>
                </c:pt>
                <c:pt idx="2">
                  <c:v>32.949927591612337</c:v>
                </c:pt>
                <c:pt idx="3">
                  <c:v>33.737387653136388</c:v>
                </c:pt>
                <c:pt idx="4">
                  <c:v>34.068500697369004</c:v>
                </c:pt>
                <c:pt idx="5">
                  <c:v>34.422758647237792</c:v>
                </c:pt>
              </c:numCache>
            </c:numRef>
          </c:val>
          <c:extLst>
            <c:ext xmlns:c16="http://schemas.microsoft.com/office/drawing/2014/chart" uri="{C3380CC4-5D6E-409C-BE32-E72D297353CC}">
              <c16:uniqueId val="{00000002-8C14-4D05-BCA8-F7DAAFD9EE4C}"/>
            </c:ext>
          </c:extLst>
        </c:ser>
        <c:dLbls>
          <c:showLegendKey val="0"/>
          <c:showVal val="0"/>
          <c:showCatName val="0"/>
          <c:showSerName val="0"/>
          <c:showPercent val="0"/>
          <c:showBubbleSize val="0"/>
        </c:dLbls>
        <c:gapWidth val="50"/>
        <c:overlap val="100"/>
        <c:axId val="578145584"/>
        <c:axId val="578147152"/>
      </c:barChart>
      <c:lineChart>
        <c:grouping val="standard"/>
        <c:varyColors val="0"/>
        <c:ser>
          <c:idx val="3"/>
          <c:order val="3"/>
          <c:tx>
            <c:strRef>
              <c:f>Sheet2!$C$23</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Sheet2!$D$19:$I$19</c:f>
              <c:numCache>
                <c:formatCode>General</c:formatCode>
                <c:ptCount val="6"/>
                <c:pt idx="0">
                  <c:v>2018</c:v>
                </c:pt>
                <c:pt idx="1">
                  <c:v>2019</c:v>
                </c:pt>
                <c:pt idx="2">
                  <c:v>2020</c:v>
                </c:pt>
                <c:pt idx="3">
                  <c:v>2021</c:v>
                </c:pt>
                <c:pt idx="4">
                  <c:v>2022</c:v>
                </c:pt>
                <c:pt idx="5">
                  <c:v>2023</c:v>
                </c:pt>
              </c:numCache>
            </c:numRef>
          </c:cat>
          <c:val>
            <c:numRef>
              <c:f>Sheet2!$D$23:$I$23</c:f>
              <c:numCache>
                <c:formatCode>_("$"* #,##0.00_);_("$"* \(#,##0.00\);_("$"* "-"??_);_(@_)</c:formatCode>
                <c:ptCount val="6"/>
                <c:pt idx="0">
                  <c:v>221.21</c:v>
                </c:pt>
                <c:pt idx="1">
                  <c:v>235.8937931154764</c:v>
                </c:pt>
                <c:pt idx="2">
                  <c:v>251.80054359161238</c:v>
                </c:pt>
                <c:pt idx="3">
                  <c:v>269.05360029313641</c:v>
                </c:pt>
                <c:pt idx="4">
                  <c:v>279.15080889296905</c:v>
                </c:pt>
                <c:pt idx="5">
                  <c:v>289.67682772028684</c:v>
                </c:pt>
              </c:numCache>
            </c:numRef>
          </c:val>
          <c:smooth val="0"/>
          <c:extLst>
            <c:ext xmlns:c16="http://schemas.microsoft.com/office/drawing/2014/chart" uri="{C3380CC4-5D6E-409C-BE32-E72D297353CC}">
              <c16:uniqueId val="{00000003-8C14-4D05-BCA8-F7DAAFD9EE4C}"/>
            </c:ext>
          </c:extLst>
        </c:ser>
        <c:dLbls>
          <c:showLegendKey val="0"/>
          <c:showVal val="0"/>
          <c:showCatName val="0"/>
          <c:showSerName val="0"/>
          <c:showPercent val="0"/>
          <c:showBubbleSize val="0"/>
        </c:dLbls>
        <c:marker val="1"/>
        <c:smooth val="0"/>
        <c:axId val="578145584"/>
        <c:axId val="578147152"/>
      </c:lineChart>
      <c:catAx>
        <c:axId val="57814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147152"/>
        <c:crosses val="autoZero"/>
        <c:auto val="1"/>
        <c:lblAlgn val="ctr"/>
        <c:lblOffset val="100"/>
        <c:noMultiLvlLbl val="0"/>
      </c:catAx>
      <c:valAx>
        <c:axId val="57814715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14558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Sheet1!$E$3</c:f>
              <c:strCache>
                <c:ptCount val="1"/>
                <c:pt idx="0">
                  <c:v>Water</c:v>
                </c:pt>
              </c:strCache>
            </c:strRef>
          </c:tx>
          <c:spPr>
            <a:solidFill>
              <a:schemeClr val="bg1">
                <a:lumMod val="65000"/>
              </a:schemeClr>
            </a:solidFill>
            <a:ln>
              <a:noFill/>
            </a:ln>
            <a:effectLst/>
          </c:spPr>
          <c:invertIfNegative val="0"/>
          <c:dPt>
            <c:idx val="4"/>
            <c:invertIfNegative val="0"/>
            <c:bubble3D val="0"/>
            <c:spPr>
              <a:solidFill>
                <a:srgbClr val="557CD5"/>
              </a:solidFill>
              <a:ln>
                <a:noFill/>
              </a:ln>
              <a:effectLst/>
            </c:spPr>
            <c:extLst>
              <c:ext xmlns:c16="http://schemas.microsoft.com/office/drawing/2014/chart" uri="{C3380CC4-5D6E-409C-BE32-E72D297353CC}">
                <c16:uniqueId val="{00000001-22C6-4D6D-960F-8336B8CD58DE}"/>
              </c:ext>
            </c:extLst>
          </c:dPt>
          <c:dPt>
            <c:idx val="5"/>
            <c:invertIfNegative val="0"/>
            <c:bubble3D val="0"/>
            <c:spPr>
              <a:solidFill>
                <a:srgbClr val="3C75BC"/>
              </a:solidFill>
              <a:ln>
                <a:noFill/>
              </a:ln>
              <a:effectLst/>
            </c:spPr>
            <c:extLst>
              <c:ext xmlns:c16="http://schemas.microsoft.com/office/drawing/2014/chart" uri="{C3380CC4-5D6E-409C-BE32-E72D297353CC}">
                <c16:uniqueId val="{00000003-22C6-4D6D-960F-8336B8CD58DE}"/>
              </c:ext>
            </c:extLst>
          </c:dPt>
          <c:dPt>
            <c:idx val="6"/>
            <c:invertIfNegative val="0"/>
            <c:bubble3D val="0"/>
            <c:spPr>
              <a:solidFill>
                <a:srgbClr val="235CA3"/>
              </a:solidFill>
              <a:ln>
                <a:noFill/>
              </a:ln>
              <a:effectLst/>
            </c:spPr>
            <c:extLst>
              <c:ext xmlns:c16="http://schemas.microsoft.com/office/drawing/2014/chart" uri="{C3380CC4-5D6E-409C-BE32-E72D297353CC}">
                <c16:uniqueId val="{00000005-22C6-4D6D-960F-8336B8CD58DE}"/>
              </c:ext>
            </c:extLst>
          </c:dPt>
          <c:cat>
            <c:strRef>
              <c:f>Sheet1!$D$4:$D$15</c:f>
              <c:strCache>
                <c:ptCount val="12"/>
                <c:pt idx="0">
                  <c:v>Vancouver</c:v>
                </c:pt>
                <c:pt idx="1">
                  <c:v>Camas</c:v>
                </c:pt>
                <c:pt idx="2">
                  <c:v>Battle Ground</c:v>
                </c:pt>
                <c:pt idx="3">
                  <c:v>Ridgefield</c:v>
                </c:pt>
                <c:pt idx="4">
                  <c:v>Washougal 2018</c:v>
                </c:pt>
                <c:pt idx="5">
                  <c:v>Washougal 2019 Full Implementation</c:v>
                </c:pt>
                <c:pt idx="6">
                  <c:v>Washougal 2019 Phase-in</c:v>
                </c:pt>
                <c:pt idx="7">
                  <c:v>Arlington</c:v>
                </c:pt>
                <c:pt idx="8">
                  <c:v>La Conner</c:v>
                </c:pt>
                <c:pt idx="9">
                  <c:v>Cashmere</c:v>
                </c:pt>
                <c:pt idx="10">
                  <c:v>Shelton</c:v>
                </c:pt>
                <c:pt idx="11">
                  <c:v>Tenino</c:v>
                </c:pt>
              </c:strCache>
            </c:strRef>
          </c:cat>
          <c:val>
            <c:numRef>
              <c:f>Sheet1!$E$4:$E$15</c:f>
              <c:numCache>
                <c:formatCode>_("$"* #,##0.00_);_("$"* \(#,##0.00\);_("$"* "-"??_);_(@_)</c:formatCode>
                <c:ptCount val="12"/>
                <c:pt idx="0">
                  <c:v>49.4</c:v>
                </c:pt>
                <c:pt idx="1">
                  <c:v>47.06</c:v>
                </c:pt>
                <c:pt idx="2">
                  <c:v>47.2</c:v>
                </c:pt>
                <c:pt idx="3">
                  <c:v>56.640000000000008</c:v>
                </c:pt>
                <c:pt idx="4">
                  <c:v>83.51</c:v>
                </c:pt>
                <c:pt idx="5">
                  <c:v>86.850400000000008</c:v>
                </c:pt>
                <c:pt idx="6">
                  <c:v>86.850400000000008</c:v>
                </c:pt>
                <c:pt idx="7">
                  <c:v>87.82</c:v>
                </c:pt>
                <c:pt idx="8">
                  <c:v>117</c:v>
                </c:pt>
                <c:pt idx="9">
                  <c:v>72.760000000000005</c:v>
                </c:pt>
                <c:pt idx="10">
                  <c:v>57.480000000000004</c:v>
                </c:pt>
                <c:pt idx="11">
                  <c:v>50.122799999999998</c:v>
                </c:pt>
              </c:numCache>
            </c:numRef>
          </c:val>
          <c:extLst>
            <c:ext xmlns:c16="http://schemas.microsoft.com/office/drawing/2014/chart" uri="{C3380CC4-5D6E-409C-BE32-E72D297353CC}">
              <c16:uniqueId val="{00000006-22C6-4D6D-960F-8336B8CD58DE}"/>
            </c:ext>
          </c:extLst>
        </c:ser>
        <c:ser>
          <c:idx val="1"/>
          <c:order val="1"/>
          <c:tx>
            <c:strRef>
              <c:f>Sheet1!$F$3</c:f>
              <c:strCache>
                <c:ptCount val="1"/>
                <c:pt idx="0">
                  <c:v>Sewer</c:v>
                </c:pt>
              </c:strCache>
            </c:strRef>
          </c:tx>
          <c:spPr>
            <a:solidFill>
              <a:schemeClr val="tx1">
                <a:lumMod val="50000"/>
                <a:lumOff val="50000"/>
              </a:schemeClr>
            </a:solidFill>
            <a:ln>
              <a:noFill/>
            </a:ln>
            <a:effectLst/>
          </c:spPr>
          <c:invertIfNegative val="0"/>
          <c:dPt>
            <c:idx val="4"/>
            <c:invertIfNegative val="0"/>
            <c:bubble3D val="0"/>
            <c:spPr>
              <a:solidFill>
                <a:srgbClr val="77933C"/>
              </a:solidFill>
              <a:ln>
                <a:noFill/>
              </a:ln>
              <a:effectLst/>
            </c:spPr>
            <c:extLst>
              <c:ext xmlns:c16="http://schemas.microsoft.com/office/drawing/2014/chart" uri="{C3380CC4-5D6E-409C-BE32-E72D297353CC}">
                <c16:uniqueId val="{00000008-22C6-4D6D-960F-8336B8CD58DE}"/>
              </c:ext>
            </c:extLst>
          </c:dPt>
          <c:dPt>
            <c:idx val="5"/>
            <c:invertIfNegative val="0"/>
            <c:bubble3D val="0"/>
            <c:spPr>
              <a:solidFill>
                <a:srgbClr val="5E7A23"/>
              </a:solidFill>
              <a:ln>
                <a:noFill/>
              </a:ln>
              <a:effectLst/>
            </c:spPr>
            <c:extLst>
              <c:ext xmlns:c16="http://schemas.microsoft.com/office/drawing/2014/chart" uri="{C3380CC4-5D6E-409C-BE32-E72D297353CC}">
                <c16:uniqueId val="{0000000A-22C6-4D6D-960F-8336B8CD58DE}"/>
              </c:ext>
            </c:extLst>
          </c:dPt>
          <c:dPt>
            <c:idx val="6"/>
            <c:invertIfNegative val="0"/>
            <c:bubble3D val="0"/>
            <c:spPr>
              <a:solidFill>
                <a:srgbClr val="45610A"/>
              </a:solidFill>
              <a:ln>
                <a:noFill/>
              </a:ln>
              <a:effectLst/>
            </c:spPr>
            <c:extLst>
              <c:ext xmlns:c16="http://schemas.microsoft.com/office/drawing/2014/chart" uri="{C3380CC4-5D6E-409C-BE32-E72D297353CC}">
                <c16:uniqueId val="{0000000C-22C6-4D6D-960F-8336B8CD58DE}"/>
              </c:ext>
            </c:extLst>
          </c:dPt>
          <c:cat>
            <c:strRef>
              <c:f>Sheet1!$D$4:$D$15</c:f>
              <c:strCache>
                <c:ptCount val="12"/>
                <c:pt idx="0">
                  <c:v>Vancouver</c:v>
                </c:pt>
                <c:pt idx="1">
                  <c:v>Camas</c:v>
                </c:pt>
                <c:pt idx="2">
                  <c:v>Battle Ground</c:v>
                </c:pt>
                <c:pt idx="3">
                  <c:v>Ridgefield</c:v>
                </c:pt>
                <c:pt idx="4">
                  <c:v>Washougal 2018</c:v>
                </c:pt>
                <c:pt idx="5">
                  <c:v>Washougal 2019 Full Implementation</c:v>
                </c:pt>
                <c:pt idx="6">
                  <c:v>Washougal 2019 Phase-in</c:v>
                </c:pt>
                <c:pt idx="7">
                  <c:v>Arlington</c:v>
                </c:pt>
                <c:pt idx="8">
                  <c:v>La Conner</c:v>
                </c:pt>
                <c:pt idx="9">
                  <c:v>Cashmere</c:v>
                </c:pt>
                <c:pt idx="10">
                  <c:v>Shelton</c:v>
                </c:pt>
                <c:pt idx="11">
                  <c:v>Tenino</c:v>
                </c:pt>
              </c:strCache>
            </c:strRef>
          </c:cat>
          <c:val>
            <c:numRef>
              <c:f>Sheet1!$F$4:$F$15</c:f>
              <c:numCache>
                <c:formatCode>_("$"* #,##0.00_);_("$"* \(#,##0.00\);_("$"* "-"??_);_(@_)</c:formatCode>
                <c:ptCount val="12"/>
                <c:pt idx="0">
                  <c:v>72.52</c:v>
                </c:pt>
                <c:pt idx="1">
                  <c:v>102.24000000000001</c:v>
                </c:pt>
                <c:pt idx="2">
                  <c:v>91.6</c:v>
                </c:pt>
                <c:pt idx="3">
                  <c:v>121</c:v>
                </c:pt>
                <c:pt idx="4">
                  <c:v>106.22</c:v>
                </c:pt>
                <c:pt idx="5">
                  <c:v>116.84200000000001</c:v>
                </c:pt>
                <c:pt idx="6">
                  <c:v>116.84200000000001</c:v>
                </c:pt>
                <c:pt idx="7">
                  <c:v>140.30000000000001</c:v>
                </c:pt>
                <c:pt idx="8">
                  <c:v>113.33999999999999</c:v>
                </c:pt>
                <c:pt idx="9">
                  <c:v>203.9</c:v>
                </c:pt>
                <c:pt idx="10">
                  <c:v>213.74</c:v>
                </c:pt>
                <c:pt idx="11">
                  <c:v>239.292</c:v>
                </c:pt>
              </c:numCache>
            </c:numRef>
          </c:val>
          <c:extLst>
            <c:ext xmlns:c16="http://schemas.microsoft.com/office/drawing/2014/chart" uri="{C3380CC4-5D6E-409C-BE32-E72D297353CC}">
              <c16:uniqueId val="{0000000D-22C6-4D6D-960F-8336B8CD58DE}"/>
            </c:ext>
          </c:extLst>
        </c:ser>
        <c:ser>
          <c:idx val="2"/>
          <c:order val="2"/>
          <c:tx>
            <c:strRef>
              <c:f>Sheet1!$G$3</c:f>
              <c:strCache>
                <c:ptCount val="1"/>
                <c:pt idx="0">
                  <c:v>Storm</c:v>
                </c:pt>
              </c:strCache>
            </c:strRef>
          </c:tx>
          <c:spPr>
            <a:solidFill>
              <a:schemeClr val="tx1">
                <a:lumMod val="75000"/>
                <a:lumOff val="25000"/>
              </a:schemeClr>
            </a:solidFill>
            <a:ln>
              <a:noFill/>
            </a:ln>
            <a:effectLst/>
          </c:spPr>
          <c:invertIfNegative val="0"/>
          <c:dPt>
            <c:idx val="4"/>
            <c:invertIfNegative val="0"/>
            <c:bubble3D val="0"/>
            <c:spPr>
              <a:solidFill>
                <a:srgbClr val="CE723A"/>
              </a:solidFill>
              <a:ln>
                <a:noFill/>
              </a:ln>
              <a:effectLst/>
            </c:spPr>
            <c:extLst>
              <c:ext xmlns:c16="http://schemas.microsoft.com/office/drawing/2014/chart" uri="{C3380CC4-5D6E-409C-BE32-E72D297353CC}">
                <c16:uniqueId val="{0000000F-22C6-4D6D-960F-8336B8CD58DE}"/>
              </c:ext>
            </c:extLst>
          </c:dPt>
          <c:dPt>
            <c:idx val="5"/>
            <c:invertIfNegative val="0"/>
            <c:bubble3D val="0"/>
            <c:spPr>
              <a:solidFill>
                <a:srgbClr val="B55921"/>
              </a:solidFill>
              <a:ln>
                <a:noFill/>
              </a:ln>
              <a:effectLst/>
            </c:spPr>
            <c:extLst>
              <c:ext xmlns:c16="http://schemas.microsoft.com/office/drawing/2014/chart" uri="{C3380CC4-5D6E-409C-BE32-E72D297353CC}">
                <c16:uniqueId val="{00000011-22C6-4D6D-960F-8336B8CD58DE}"/>
              </c:ext>
            </c:extLst>
          </c:dPt>
          <c:dPt>
            <c:idx val="6"/>
            <c:invertIfNegative val="0"/>
            <c:bubble3D val="0"/>
            <c:spPr>
              <a:solidFill>
                <a:srgbClr val="A64008"/>
              </a:solidFill>
              <a:ln>
                <a:noFill/>
              </a:ln>
              <a:effectLst/>
            </c:spPr>
            <c:extLst>
              <c:ext xmlns:c16="http://schemas.microsoft.com/office/drawing/2014/chart" uri="{C3380CC4-5D6E-409C-BE32-E72D297353CC}">
                <c16:uniqueId val="{00000013-22C6-4D6D-960F-8336B8CD58DE}"/>
              </c:ext>
            </c:extLst>
          </c:dPt>
          <c:cat>
            <c:strRef>
              <c:f>Sheet1!$D$4:$D$15</c:f>
              <c:strCache>
                <c:ptCount val="12"/>
                <c:pt idx="0">
                  <c:v>Vancouver</c:v>
                </c:pt>
                <c:pt idx="1">
                  <c:v>Camas</c:v>
                </c:pt>
                <c:pt idx="2">
                  <c:v>Battle Ground</c:v>
                </c:pt>
                <c:pt idx="3">
                  <c:v>Ridgefield</c:v>
                </c:pt>
                <c:pt idx="4">
                  <c:v>Washougal 2018</c:v>
                </c:pt>
                <c:pt idx="5">
                  <c:v>Washougal 2019 Full Implementation</c:v>
                </c:pt>
                <c:pt idx="6">
                  <c:v>Washougal 2019 Phase-in</c:v>
                </c:pt>
                <c:pt idx="7">
                  <c:v>Arlington</c:v>
                </c:pt>
                <c:pt idx="8">
                  <c:v>La Conner</c:v>
                </c:pt>
                <c:pt idx="9">
                  <c:v>Cashmere</c:v>
                </c:pt>
                <c:pt idx="10">
                  <c:v>Shelton</c:v>
                </c:pt>
                <c:pt idx="11">
                  <c:v>Tenino</c:v>
                </c:pt>
              </c:strCache>
            </c:strRef>
          </c:cat>
          <c:val>
            <c:numRef>
              <c:f>Sheet1!$G$4:$G$15</c:f>
              <c:numCache>
                <c:formatCode>_("$"* #,##0.00_);_("$"* \(#,##0.00\);_("$"* "-"??_);_(@_)</c:formatCode>
                <c:ptCount val="12"/>
                <c:pt idx="0">
                  <c:v>20.260000000000002</c:v>
                </c:pt>
                <c:pt idx="1">
                  <c:v>23.38</c:v>
                </c:pt>
                <c:pt idx="2">
                  <c:v>21.92</c:v>
                </c:pt>
                <c:pt idx="3">
                  <c:v>16.46</c:v>
                </c:pt>
                <c:pt idx="4">
                  <c:v>31.48</c:v>
                </c:pt>
                <c:pt idx="5">
                  <c:v>29.62</c:v>
                </c:pt>
                <c:pt idx="6">
                  <c:v>32.200000000000003</c:v>
                </c:pt>
                <c:pt idx="7">
                  <c:v>13.78</c:v>
                </c:pt>
                <c:pt idx="8">
                  <c:v>39.78</c:v>
                </c:pt>
                <c:pt idx="9">
                  <c:v>0</c:v>
                </c:pt>
                <c:pt idx="10">
                  <c:v>24.2</c:v>
                </c:pt>
                <c:pt idx="11">
                  <c:v>0</c:v>
                </c:pt>
              </c:numCache>
            </c:numRef>
          </c:val>
          <c:extLst>
            <c:ext xmlns:c16="http://schemas.microsoft.com/office/drawing/2014/chart" uri="{C3380CC4-5D6E-409C-BE32-E72D297353CC}">
              <c16:uniqueId val="{00000014-22C6-4D6D-960F-8336B8CD58DE}"/>
            </c:ext>
          </c:extLst>
        </c:ser>
        <c:ser>
          <c:idx val="3"/>
          <c:order val="3"/>
          <c:tx>
            <c:strRef>
              <c:f>Sheet1!$H$3</c:f>
              <c:strCache>
                <c:ptCount val="1"/>
                <c:pt idx="0">
                  <c:v>Utility Tax</c:v>
                </c:pt>
              </c:strCache>
            </c:strRef>
          </c:tx>
          <c:spPr>
            <a:solidFill>
              <a:schemeClr val="tx1"/>
            </a:solidFill>
            <a:ln>
              <a:noFill/>
            </a:ln>
            <a:effectLst/>
          </c:spPr>
          <c:invertIfNegative val="0"/>
          <c:cat>
            <c:strRef>
              <c:f>Sheet1!$D$4:$D$15</c:f>
              <c:strCache>
                <c:ptCount val="12"/>
                <c:pt idx="0">
                  <c:v>Vancouver</c:v>
                </c:pt>
                <c:pt idx="1">
                  <c:v>Camas</c:v>
                </c:pt>
                <c:pt idx="2">
                  <c:v>Battle Ground</c:v>
                </c:pt>
                <c:pt idx="3">
                  <c:v>Ridgefield</c:v>
                </c:pt>
                <c:pt idx="4">
                  <c:v>Washougal 2018</c:v>
                </c:pt>
                <c:pt idx="5">
                  <c:v>Washougal 2019 Full Implementation</c:v>
                </c:pt>
                <c:pt idx="6">
                  <c:v>Washougal 2019 Phase-in</c:v>
                </c:pt>
                <c:pt idx="7">
                  <c:v>Arlington</c:v>
                </c:pt>
                <c:pt idx="8">
                  <c:v>La Conner</c:v>
                </c:pt>
                <c:pt idx="9">
                  <c:v>Cashmere</c:v>
                </c:pt>
                <c:pt idx="10">
                  <c:v>Shelton</c:v>
                </c:pt>
                <c:pt idx="11">
                  <c:v>Tenino</c:v>
                </c:pt>
              </c:strCache>
            </c:strRef>
          </c:cat>
          <c:val>
            <c:numRef>
              <c:f>Sheet1!$H$4:$H$15</c:f>
              <c:numCache>
                <c:formatCode>_("$"* #,##0.00_);_("$"* \(#,##0.00\);_("$"* "-"??_);_(@_)</c:formatCode>
                <c:ptCount val="12"/>
                <c:pt idx="0">
                  <c:v>0</c:v>
                </c:pt>
                <c:pt idx="1">
                  <c:v>0</c:v>
                </c:pt>
                <c:pt idx="2">
                  <c:v>32.144000000000005</c:v>
                </c:pt>
                <c:pt idx="3">
                  <c:v>4.531200000000001</c:v>
                </c:pt>
                <c:pt idx="4">
                  <c:v>0</c:v>
                </c:pt>
                <c:pt idx="5">
                  <c:v>0</c:v>
                </c:pt>
                <c:pt idx="6">
                  <c:v>0</c:v>
                </c:pt>
                <c:pt idx="7">
                  <c:v>0</c:v>
                </c:pt>
                <c:pt idx="8">
                  <c:v>0</c:v>
                </c:pt>
                <c:pt idx="9">
                  <c:v>0</c:v>
                </c:pt>
                <c:pt idx="10">
                  <c:v>0</c:v>
                </c:pt>
                <c:pt idx="11">
                  <c:v>17.364888000000001</c:v>
                </c:pt>
              </c:numCache>
            </c:numRef>
          </c:val>
          <c:extLst>
            <c:ext xmlns:c16="http://schemas.microsoft.com/office/drawing/2014/chart" uri="{C3380CC4-5D6E-409C-BE32-E72D297353CC}">
              <c16:uniqueId val="{00000015-22C6-4D6D-960F-8336B8CD58DE}"/>
            </c:ext>
          </c:extLst>
        </c:ser>
        <c:dLbls>
          <c:showLegendKey val="0"/>
          <c:showVal val="0"/>
          <c:showCatName val="0"/>
          <c:showSerName val="0"/>
          <c:showPercent val="0"/>
          <c:showBubbleSize val="0"/>
        </c:dLbls>
        <c:gapWidth val="50"/>
        <c:overlap val="100"/>
        <c:axId val="578149896"/>
        <c:axId val="578147544"/>
      </c:barChart>
      <c:lineChart>
        <c:grouping val="standard"/>
        <c:varyColors val="0"/>
        <c:ser>
          <c:idx val="4"/>
          <c:order val="4"/>
          <c:tx>
            <c:strRef>
              <c:f>Sheet1!$I$3</c:f>
              <c:strCache>
                <c:ptCount val="1"/>
                <c:pt idx="0">
                  <c:v>Total</c:v>
                </c:pt>
              </c:strCache>
            </c:strRef>
          </c:tx>
          <c:spPr>
            <a:ln w="28575" cap="rnd">
              <a:noFill/>
              <a:round/>
            </a:ln>
            <a:effectLst/>
          </c:spPr>
          <c:marker>
            <c:symbol val="none"/>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Sheet1!$D$4:$D$15</c:f>
              <c:strCache>
                <c:ptCount val="12"/>
                <c:pt idx="0">
                  <c:v>Vancouver</c:v>
                </c:pt>
                <c:pt idx="1">
                  <c:v>Camas</c:v>
                </c:pt>
                <c:pt idx="2">
                  <c:v>Battle Ground</c:v>
                </c:pt>
                <c:pt idx="3">
                  <c:v>Ridgefield</c:v>
                </c:pt>
                <c:pt idx="4">
                  <c:v>Washougal 2018</c:v>
                </c:pt>
                <c:pt idx="5">
                  <c:v>Washougal 2019 Full Implementation</c:v>
                </c:pt>
                <c:pt idx="6">
                  <c:v>Washougal 2019 Phase-in</c:v>
                </c:pt>
                <c:pt idx="7">
                  <c:v>Arlington</c:v>
                </c:pt>
                <c:pt idx="8">
                  <c:v>La Conner</c:v>
                </c:pt>
                <c:pt idx="9">
                  <c:v>Cashmere</c:v>
                </c:pt>
                <c:pt idx="10">
                  <c:v>Shelton</c:v>
                </c:pt>
                <c:pt idx="11">
                  <c:v>Tenino</c:v>
                </c:pt>
              </c:strCache>
            </c:strRef>
          </c:cat>
          <c:val>
            <c:numRef>
              <c:f>Sheet1!$I$4:$I$15</c:f>
              <c:numCache>
                <c:formatCode>_("$"* #,##0.00_);_("$"* \(#,##0.00\);_("$"* "-"??_);_(@_)</c:formatCode>
                <c:ptCount val="12"/>
                <c:pt idx="0">
                  <c:v>142.17999999999998</c:v>
                </c:pt>
                <c:pt idx="1">
                  <c:v>172.68</c:v>
                </c:pt>
                <c:pt idx="2">
                  <c:v>192.86400000000003</c:v>
                </c:pt>
                <c:pt idx="3">
                  <c:v>198.63120000000004</c:v>
                </c:pt>
                <c:pt idx="4">
                  <c:v>221.21</c:v>
                </c:pt>
                <c:pt idx="5">
                  <c:v>233.31240000000003</c:v>
                </c:pt>
                <c:pt idx="6">
                  <c:v>235.89240000000001</c:v>
                </c:pt>
                <c:pt idx="7">
                  <c:v>241.9</c:v>
                </c:pt>
                <c:pt idx="8">
                  <c:v>270.12</c:v>
                </c:pt>
                <c:pt idx="9">
                  <c:v>276.66000000000003</c:v>
                </c:pt>
                <c:pt idx="10">
                  <c:v>295.42</c:v>
                </c:pt>
                <c:pt idx="11">
                  <c:v>306.77968800000002</c:v>
                </c:pt>
              </c:numCache>
            </c:numRef>
          </c:val>
          <c:smooth val="0"/>
          <c:extLst>
            <c:ext xmlns:c16="http://schemas.microsoft.com/office/drawing/2014/chart" uri="{C3380CC4-5D6E-409C-BE32-E72D297353CC}">
              <c16:uniqueId val="{00000016-22C6-4D6D-960F-8336B8CD58DE}"/>
            </c:ext>
          </c:extLst>
        </c:ser>
        <c:dLbls>
          <c:showLegendKey val="0"/>
          <c:showVal val="0"/>
          <c:showCatName val="0"/>
          <c:showSerName val="0"/>
          <c:showPercent val="0"/>
          <c:showBubbleSize val="0"/>
        </c:dLbls>
        <c:marker val="1"/>
        <c:smooth val="0"/>
        <c:axId val="578149896"/>
        <c:axId val="578147544"/>
      </c:lineChart>
      <c:catAx>
        <c:axId val="57814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78147544"/>
        <c:crosses val="autoZero"/>
        <c:auto val="1"/>
        <c:lblAlgn val="ctr"/>
        <c:lblOffset val="100"/>
        <c:noMultiLvlLbl val="0"/>
      </c:catAx>
      <c:valAx>
        <c:axId val="5781475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149896"/>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0.78579</cdr:x>
      <cdr:y>0.66388</cdr:y>
    </cdr:from>
    <cdr:to>
      <cdr:x>0.86899</cdr:x>
      <cdr:y>0.74575</cdr:y>
    </cdr:to>
    <cdr:cxnSp macro="">
      <cdr:nvCxnSpPr>
        <cdr:cNvPr id="3" name="Straight Arrow Connector 2">
          <a:extLst xmlns:a="http://schemas.openxmlformats.org/drawingml/2006/main">
            <a:ext uri="{FF2B5EF4-FFF2-40B4-BE49-F238E27FC236}">
              <a16:creationId xmlns:a16="http://schemas.microsoft.com/office/drawing/2014/main" id="{C8480B9A-89CE-4069-B7C2-016573F5A86B}"/>
            </a:ext>
          </a:extLst>
        </cdr:cNvPr>
        <cdr:cNvCxnSpPr/>
      </cdr:nvCxnSpPr>
      <cdr:spPr bwMode="auto">
        <a:xfrm xmlns:a="http://schemas.openxmlformats.org/drawingml/2006/main">
          <a:off x="3577671" y="2466132"/>
          <a:ext cx="378804" cy="304129"/>
        </a:xfrm>
        <a:prstGeom xmlns:a="http://schemas.openxmlformats.org/drawingml/2006/main" prst="straightConnector1">
          <a:avLst/>
        </a:prstGeom>
        <a:solidFill xmlns:a="http://schemas.openxmlformats.org/drawingml/2006/main">
          <a:srgbClr val="FFFFFF"/>
        </a:solidFill>
        <a:ln xmlns:a="http://schemas.openxmlformats.org/drawingml/2006/main" w="57150" cap="flat" cmpd="sng" algn="ctr">
          <a:solidFill>
            <a:srgbClr val="00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0.82739</cdr:x>
      <cdr:y>0.72541</cdr:y>
    </cdr:from>
    <cdr:to>
      <cdr:x>1</cdr:x>
      <cdr:y>0.869</cdr:y>
    </cdr:to>
    <cdr:sp macro="" textlink="">
      <cdr:nvSpPr>
        <cdr:cNvPr id="4" name="TextBox 3"/>
        <cdr:cNvSpPr txBox="1"/>
      </cdr:nvSpPr>
      <cdr:spPr>
        <a:xfrm xmlns:a="http://schemas.openxmlformats.org/drawingml/2006/main">
          <a:off x="3767072" y="2694731"/>
          <a:ext cx="785877" cy="533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Credit eligible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57DB7E-ECD6-463A-AEF5-FA083C76AE1A}" type="datetimeFigureOut">
              <a:rPr lang="en-US" smtClean="0"/>
              <a:t>8/10/2018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3E4236-91BB-4ED6-9712-D701031D2E24}" type="slidenum">
              <a:rPr lang="en-US" smtClean="0"/>
              <a:t>‹#›</a:t>
            </a:fld>
            <a:endParaRPr lang="en-US" dirty="0"/>
          </a:p>
        </p:txBody>
      </p:sp>
    </p:spTree>
    <p:extLst>
      <p:ext uri="{BB962C8B-B14F-4D97-AF65-F5344CB8AC3E}">
        <p14:creationId xmlns:p14="http://schemas.microsoft.com/office/powerpoint/2010/main" val="1656743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5ED4E1C-1784-4465-9C30-4063BA077A53}" type="datetimeFigureOut">
              <a:rPr lang="en-US" smtClean="0"/>
              <a:t>8/10/2018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9A62F2-1EFA-4F17-A286-A860A8576837}" type="slidenum">
              <a:rPr lang="en-US" smtClean="0"/>
              <a:t>‹#›</a:t>
            </a:fld>
            <a:endParaRPr lang="en-US" dirty="0"/>
          </a:p>
        </p:txBody>
      </p:sp>
    </p:spTree>
    <p:extLst>
      <p:ext uri="{BB962C8B-B14F-4D97-AF65-F5344CB8AC3E}">
        <p14:creationId xmlns:p14="http://schemas.microsoft.com/office/powerpoint/2010/main" val="427342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depublishing.com/WA/Washougal/#!/Washougal14/Washougal1432.html#14.32.03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2</a:t>
            </a:fld>
            <a:endParaRPr lang="en-US" dirty="0"/>
          </a:p>
        </p:txBody>
      </p:sp>
    </p:spTree>
    <p:extLst>
      <p:ext uri="{BB962C8B-B14F-4D97-AF65-F5344CB8AC3E}">
        <p14:creationId xmlns:p14="http://schemas.microsoft.com/office/powerpoint/2010/main" val="33488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6</a:t>
            </a:fld>
            <a:endParaRPr lang="en-US" dirty="0"/>
          </a:p>
        </p:txBody>
      </p:sp>
    </p:spTree>
    <p:extLst>
      <p:ext uri="{BB962C8B-B14F-4D97-AF65-F5344CB8AC3E}">
        <p14:creationId xmlns:p14="http://schemas.microsoft.com/office/powerpoint/2010/main" val="407733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4.32.040 Credits for qualified existing or new stormwater facilities.</a:t>
            </a:r>
          </a:p>
          <a:p>
            <a:pPr fontAlgn="base"/>
            <a:r>
              <a:rPr lang="en-US" dirty="0"/>
              <a:t>(1) The city of Washougal recognizes that some commercial property owners have constructed private on-site stormwater quality and quantity mitigation facilities (“facilities”) which may aid the city in controlling the overall effects of stormwater pollution and those other problems necessitating that the city enact this chapter. Properties or portions of properties with facilities that meet one of the criteria listed below, to the city’s satisfaction, shall receive a reduction of 75 percent from the monthly fee charged under WMC </a:t>
            </a:r>
            <a:r>
              <a:rPr lang="en-US" dirty="0">
                <a:hlinkClick r:id="rId3"/>
              </a:rPr>
              <a:t>14.32.030</a:t>
            </a:r>
            <a:r>
              <a:rPr lang="en-US" dirty="0"/>
              <a:t> as currently enacted or hereafter amended.</a:t>
            </a:r>
          </a:p>
          <a:p>
            <a:pPr fontAlgn="base"/>
            <a:r>
              <a:rPr lang="en-US" dirty="0"/>
              <a:t>(a) Any property with a properly maintained water quantity and quality facility that meets or exceeds the design requirements of the 2005 Department of Ecology Stormwater Management Manual for Western Washington.</a:t>
            </a:r>
          </a:p>
          <a:p>
            <a:pPr fontAlgn="base"/>
            <a:r>
              <a:rPr lang="en-US" dirty="0"/>
              <a:t>(b) Any property that has an active and valid NPDES permit that includes stormwater requirements. A copy of the permit and the Storm Water Pollution Prevention Plan (SWPPP) shall be provided to the city.</a:t>
            </a:r>
          </a:p>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8</a:t>
            </a:fld>
            <a:endParaRPr lang="en-US" dirty="0"/>
          </a:p>
        </p:txBody>
      </p:sp>
    </p:spTree>
    <p:extLst>
      <p:ext uri="{BB962C8B-B14F-4D97-AF65-F5344CB8AC3E}">
        <p14:creationId xmlns:p14="http://schemas.microsoft.com/office/powerpoint/2010/main" val="184255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9</a:t>
            </a:fld>
            <a:endParaRPr lang="en-US" dirty="0"/>
          </a:p>
        </p:txBody>
      </p:sp>
    </p:spTree>
    <p:extLst>
      <p:ext uri="{BB962C8B-B14F-4D97-AF65-F5344CB8AC3E}">
        <p14:creationId xmlns:p14="http://schemas.microsoft.com/office/powerpoint/2010/main" val="276347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10</a:t>
            </a:fld>
            <a:endParaRPr lang="en-US" dirty="0"/>
          </a:p>
        </p:txBody>
      </p:sp>
    </p:spTree>
    <p:extLst>
      <p:ext uri="{BB962C8B-B14F-4D97-AF65-F5344CB8AC3E}">
        <p14:creationId xmlns:p14="http://schemas.microsoft.com/office/powerpoint/2010/main" val="386571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14</a:t>
            </a:fld>
            <a:endParaRPr lang="en-US" dirty="0"/>
          </a:p>
        </p:txBody>
      </p:sp>
    </p:spTree>
    <p:extLst>
      <p:ext uri="{BB962C8B-B14F-4D97-AF65-F5344CB8AC3E}">
        <p14:creationId xmlns:p14="http://schemas.microsoft.com/office/powerpoint/2010/main" val="144618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2" name="Rectangle 41"/>
          <p:cNvSpPr/>
          <p:nvPr userDrawn="1"/>
        </p:nvSpPr>
        <p:spPr>
          <a:xfrm>
            <a:off x="-177226" y="-67294"/>
            <a:ext cx="9448800" cy="6934200"/>
          </a:xfrm>
          <a:prstGeom prst="rect">
            <a:avLst/>
          </a:prstGeom>
          <a:gradFill>
            <a:gsLst>
              <a:gs pos="100000">
                <a:srgbClr val="4B575D"/>
              </a:gs>
              <a:gs pos="65000">
                <a:srgbClr val="778891"/>
              </a:gs>
              <a:gs pos="0">
                <a:srgbClr val="C1C9CD"/>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96536" y="76199"/>
            <a:ext cx="4363738" cy="6926983"/>
            <a:chOff x="-96536" y="76199"/>
            <a:chExt cx="4363738" cy="6926983"/>
          </a:xfrm>
        </p:grpSpPr>
        <p:sp>
          <p:nvSpPr>
            <p:cNvPr id="53" name="Rectangle 52"/>
            <p:cNvSpPr>
              <a:spLocks noChangeAspect="1"/>
            </p:cNvSpPr>
            <p:nvPr userDrawn="1"/>
          </p:nvSpPr>
          <p:spPr>
            <a:xfrm rot="2700000">
              <a:off x="2461945" y="2667691"/>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4" name="Rectangle 53"/>
            <p:cNvSpPr>
              <a:spLocks noChangeAspect="1"/>
            </p:cNvSpPr>
            <p:nvPr userDrawn="1"/>
          </p:nvSpPr>
          <p:spPr>
            <a:xfrm rot="2700000">
              <a:off x="1176523" y="1380979"/>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5" name="Rectangle 54"/>
            <p:cNvSpPr>
              <a:spLocks noChangeAspect="1"/>
            </p:cNvSpPr>
            <p:nvPr userDrawn="1"/>
          </p:nvSpPr>
          <p:spPr>
            <a:xfrm rot="2700000">
              <a:off x="-91074" y="2650349"/>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6" name="Rectangle 55"/>
            <p:cNvSpPr>
              <a:spLocks noChangeAspect="1"/>
            </p:cNvSpPr>
            <p:nvPr userDrawn="1"/>
          </p:nvSpPr>
          <p:spPr>
            <a:xfrm rot="2700000">
              <a:off x="1194651" y="3933998"/>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7" name="Rectangle 56"/>
            <p:cNvSpPr>
              <a:spLocks noChangeAspect="1"/>
            </p:cNvSpPr>
            <p:nvPr userDrawn="1"/>
          </p:nvSpPr>
          <p:spPr>
            <a:xfrm rot="2700000">
              <a:off x="-112156" y="91819"/>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8" name="Rectangle 57"/>
            <p:cNvSpPr>
              <a:spLocks noChangeAspect="1"/>
            </p:cNvSpPr>
            <p:nvPr userDrawn="1"/>
          </p:nvSpPr>
          <p:spPr>
            <a:xfrm rot="2700000">
              <a:off x="-70970" y="5197925"/>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Tree>
    <p:extLst>
      <p:ext uri="{BB962C8B-B14F-4D97-AF65-F5344CB8AC3E}">
        <p14:creationId xmlns:p14="http://schemas.microsoft.com/office/powerpoint/2010/main" val="425535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4793" y="304800"/>
            <a:ext cx="7542007" cy="914400"/>
          </a:xfrm>
        </p:spPr>
        <p:txBody>
          <a:bodyPr>
            <a:normAutofit/>
          </a:bodyPr>
          <a:lstStyle>
            <a:lvl1pPr marL="0" algn="l" defTabSz="914400" rtl="0" eaLnBrk="1" latinLnBrk="0" hangingPunct="1">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marL="342900" indent="-342900">
              <a:buClr>
                <a:srgbClr val="B8632E"/>
              </a:buClr>
              <a:buFont typeface="Wingdings" panose="05000000000000000000" pitchFamily="2" charset="2"/>
              <a:buChar char="w"/>
              <a:defRPr sz="2000" b="1">
                <a:latin typeface="Arial Narrow" panose="020B0606020202030204" pitchFamily="34" charset="0"/>
              </a:defRPr>
            </a:lvl1pPr>
            <a:lvl2pPr>
              <a:buClr>
                <a:srgbClr val="644C3A"/>
              </a:buClr>
              <a:defRPr sz="2000">
                <a:latin typeface="Arial Narrow" panose="020B0606020202030204" pitchFamily="34" charset="0"/>
              </a:defRPr>
            </a:lvl2pPr>
            <a:lvl3pPr>
              <a:buClr>
                <a:srgbClr val="644C3A"/>
              </a:buClr>
              <a:defRPr sz="2000">
                <a:latin typeface="Arial Narrow" panose="020B0606020202030204" pitchFamily="34" charset="0"/>
              </a:defRPr>
            </a:lvl3pPr>
            <a:lvl4pPr>
              <a:defRPr sz="2000">
                <a:latin typeface="Arial Narrow" panose="020B0606020202030204" pitchFamily="34" charset="0"/>
              </a:defRPr>
            </a:lvl4pPr>
            <a:lvl5pPr>
              <a:defRPr sz="2000">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152400" y="6126204"/>
            <a:ext cx="9448800" cy="503196"/>
          </a:xfrm>
          <a:prstGeom prst="rect">
            <a:avLst/>
          </a:prstGeom>
          <a:gradFill>
            <a:gsLst>
              <a:gs pos="100000">
                <a:srgbClr val="4B575D"/>
              </a:gs>
              <a:gs pos="65000">
                <a:srgbClr val="778891"/>
              </a:gs>
              <a:gs pos="0">
                <a:srgbClr val="C1C9CD"/>
              </a:gs>
            </a:gsLst>
            <a:lin ang="10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077200" y="6239301"/>
            <a:ext cx="738129"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kern="1200" baseline="0" dirty="0">
                <a:solidFill>
                  <a:srgbClr val="0B4585"/>
                </a:solidFill>
                <a:latin typeface="Arial Narrow" panose="020B0606020202030204" pitchFamily="34" charset="0"/>
                <a:ea typeface="+mn-ea"/>
                <a:cs typeface="Times New Roman" panose="02020603050405020304" pitchFamily="18" charset="0"/>
              </a:rPr>
              <a:t>Page </a:t>
            </a:r>
            <a:fld id="{900C552A-2858-45BF-85E6-1D2C2024FD06}" type="slidenum">
              <a:rPr lang="en-US" sz="1200" kern="1200" baseline="0" smtClean="0">
                <a:solidFill>
                  <a:srgbClr val="0B4585"/>
                </a:solidFill>
                <a:latin typeface="Arial Narrow" panose="020B0606020202030204" pitchFamily="34" charset="0"/>
                <a:ea typeface="+mn-ea"/>
                <a:cs typeface="Times New Roman" panose="02020603050405020304"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r>
              <a:rPr lang="en-US" sz="1200" kern="1200" baseline="0" dirty="0">
                <a:solidFill>
                  <a:srgbClr val="0B4585"/>
                </a:solidFill>
                <a:latin typeface="Arial Narrow" panose="020B0606020202030204" pitchFamily="34" charset="0"/>
                <a:ea typeface="+mn-ea"/>
                <a:cs typeface="Times New Roman" panose="02020603050405020304" pitchFamily="18" charset="0"/>
              </a:rPr>
              <a:t> </a:t>
            </a:r>
          </a:p>
        </p:txBody>
      </p:sp>
      <p:cxnSp>
        <p:nvCxnSpPr>
          <p:cNvPr id="6" name="Straight Connector 5"/>
          <p:cNvCxnSpPr/>
          <p:nvPr userDrawn="1"/>
        </p:nvCxnSpPr>
        <p:spPr>
          <a:xfrm flipV="1">
            <a:off x="1144793" y="971912"/>
            <a:ext cx="7542007" cy="1"/>
          </a:xfrm>
          <a:prstGeom prst="line">
            <a:avLst/>
          </a:prstGeom>
          <a:ln w="19050">
            <a:solidFill>
              <a:srgbClr val="B8632E"/>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257" y="432961"/>
            <a:ext cx="633960" cy="658079"/>
          </a:xfrm>
          <a:prstGeom prst="rect">
            <a:avLst/>
          </a:prstGeom>
          <a:effectLst/>
        </p:spPr>
      </p:pic>
      <p:sp>
        <p:nvSpPr>
          <p:cNvPr id="8" name="TextBox 7"/>
          <p:cNvSpPr txBox="1"/>
          <p:nvPr userDrawn="1"/>
        </p:nvSpPr>
        <p:spPr>
          <a:xfrm>
            <a:off x="304800" y="6239300"/>
            <a:ext cx="1295400" cy="27700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Arial Narrow" panose="020B0606020202030204" pitchFamily="34" charset="0"/>
                <a:ea typeface="+mn-ea"/>
                <a:cs typeface="Times New Roman" panose="02020603050405020304" pitchFamily="18" charset="0"/>
              </a:rPr>
              <a:t>FCS</a:t>
            </a:r>
            <a:r>
              <a:rPr lang="en-US" sz="1200" kern="1200" baseline="0" dirty="0">
                <a:solidFill>
                  <a:schemeClr val="bg1"/>
                </a:solidFill>
                <a:latin typeface="Arial Narrow" panose="020B0606020202030204" pitchFamily="34" charset="0"/>
                <a:ea typeface="+mn-ea"/>
                <a:cs typeface="Times New Roman" panose="02020603050405020304" pitchFamily="18" charset="0"/>
              </a:rPr>
              <a:t> GROUP</a:t>
            </a:r>
            <a:endParaRPr lang="en-US" sz="1200" kern="1200" dirty="0">
              <a:solidFill>
                <a:schemeClr val="bg1"/>
              </a:solidFill>
              <a:latin typeface="Arial Narrow" panose="020B0606020202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1497487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lang="en-US" sz="2000" kern="1200" dirty="0" smtClean="0">
                <a:solidFill>
                  <a:schemeClr val="tx1"/>
                </a:solidFill>
                <a:latin typeface="Arial Narrow" panose="020B0606020202030204"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2691C-7408-4B14-A6BC-35F8AB808F0D}"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C552A-2858-45BF-85E6-1D2C2024FD06}" type="slidenum">
              <a:rPr lang="en-US" smtClean="0"/>
              <a:t>‹#›</a:t>
            </a:fld>
            <a:endParaRPr lang="en-US" dirty="0"/>
          </a:p>
        </p:txBody>
      </p:sp>
    </p:spTree>
    <p:extLst>
      <p:ext uri="{BB962C8B-B14F-4D97-AF65-F5344CB8AC3E}">
        <p14:creationId xmlns:p14="http://schemas.microsoft.com/office/powerpoint/2010/main" val="365243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525963"/>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371600"/>
            <a:ext cx="4038600" cy="4525963"/>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C132691C-7408-4B14-A6BC-35F8AB808F0D}"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C552A-2858-45BF-85E6-1D2C2024FD06}" type="slidenum">
              <a:rPr lang="en-US" smtClean="0"/>
              <a:t>‹#›</a:t>
            </a:fld>
            <a:endParaRPr lang="en-US" dirty="0"/>
          </a:p>
        </p:txBody>
      </p:sp>
      <p:sp>
        <p:nvSpPr>
          <p:cNvPr id="10" name="Title 1"/>
          <p:cNvSpPr>
            <a:spLocks noGrp="1"/>
          </p:cNvSpPr>
          <p:nvPr>
            <p:ph type="title"/>
          </p:nvPr>
        </p:nvSpPr>
        <p:spPr>
          <a:xfrm>
            <a:off x="1144793" y="304800"/>
            <a:ext cx="7542007" cy="914400"/>
          </a:xfrm>
        </p:spPr>
        <p:txBody>
          <a:bodyPr>
            <a:normAutofit/>
          </a:bodyPr>
          <a:lstStyle>
            <a:lvl1pPr marL="0" algn="l" defTabSz="914400" rtl="0" eaLnBrk="1" latinLnBrk="0" hangingPunct="1">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a:t>Click to edit Master title style</a:t>
            </a:r>
            <a:endParaRPr lang="en-US" dirty="0"/>
          </a:p>
        </p:txBody>
      </p:sp>
      <p:cxnSp>
        <p:nvCxnSpPr>
          <p:cNvPr id="11" name="Straight Connector 10"/>
          <p:cNvCxnSpPr/>
          <p:nvPr userDrawn="1"/>
        </p:nvCxnSpPr>
        <p:spPr>
          <a:xfrm flipV="1">
            <a:off x="1144793" y="971912"/>
            <a:ext cx="7542007" cy="1"/>
          </a:xfrm>
          <a:prstGeom prst="line">
            <a:avLst/>
          </a:prstGeom>
          <a:ln w="19050">
            <a:solidFill>
              <a:srgbClr val="B8632E"/>
            </a:solidFill>
          </a:ln>
          <a:effectLst/>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257" y="432961"/>
            <a:ext cx="633960" cy="658079"/>
          </a:xfrm>
          <a:prstGeom prst="rect">
            <a:avLst/>
          </a:prstGeom>
          <a:effectLst/>
        </p:spPr>
      </p:pic>
    </p:spTree>
    <p:extLst>
      <p:ext uri="{BB962C8B-B14F-4D97-AF65-F5344CB8AC3E}">
        <p14:creationId xmlns:p14="http://schemas.microsoft.com/office/powerpoint/2010/main" val="384623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639762"/>
          </a:xfrm>
        </p:spPr>
        <p:txBody>
          <a:bodyPr anchor="b">
            <a:noAutofit/>
          </a:bodyPr>
          <a:lstStyle>
            <a:lvl1pPr marL="0" indent="0">
              <a:buNone/>
              <a:defRPr lang="en-US" sz="2400" b="1" kern="1200" dirty="0" smtClean="0">
                <a:solidFill>
                  <a:schemeClr val="tx1"/>
                </a:solidFill>
                <a:latin typeface="Arial Narrow" panose="020B0606020202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5162"/>
            <a:ext cx="4040188" cy="3951288"/>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295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35162"/>
            <a:ext cx="4041775" cy="3951288"/>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C132691C-7408-4B14-A6BC-35F8AB808F0D}" type="datetimeFigureOut">
              <a:rPr lang="en-US" smtClean="0"/>
              <a:t>8/10/2018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0C552A-2858-45BF-85E6-1D2C2024FD06}" type="slidenum">
              <a:rPr lang="en-US" smtClean="0"/>
              <a:t>‹#›</a:t>
            </a:fld>
            <a:endParaRPr lang="en-US" dirty="0"/>
          </a:p>
        </p:txBody>
      </p:sp>
      <p:sp>
        <p:nvSpPr>
          <p:cNvPr id="12" name="Title 1"/>
          <p:cNvSpPr>
            <a:spLocks noGrp="1"/>
          </p:cNvSpPr>
          <p:nvPr>
            <p:ph type="title"/>
          </p:nvPr>
        </p:nvSpPr>
        <p:spPr>
          <a:xfrm>
            <a:off x="1144793" y="304800"/>
            <a:ext cx="7542007" cy="914400"/>
          </a:xfrm>
        </p:spPr>
        <p:txBody>
          <a:bodyPr>
            <a:normAutofit/>
          </a:bodyPr>
          <a:lstStyle>
            <a:lvl1pPr marL="0" algn="l" defTabSz="914400" rtl="0" eaLnBrk="1" latinLnBrk="0" hangingPunct="1">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a:t>Click to edit Master title style</a:t>
            </a:r>
            <a:endParaRPr lang="en-US" dirty="0"/>
          </a:p>
        </p:txBody>
      </p:sp>
      <p:cxnSp>
        <p:nvCxnSpPr>
          <p:cNvPr id="13" name="Straight Connector 12"/>
          <p:cNvCxnSpPr/>
          <p:nvPr userDrawn="1"/>
        </p:nvCxnSpPr>
        <p:spPr>
          <a:xfrm flipV="1">
            <a:off x="1144793" y="971912"/>
            <a:ext cx="7542007" cy="1"/>
          </a:xfrm>
          <a:prstGeom prst="line">
            <a:avLst/>
          </a:prstGeom>
          <a:ln w="19050">
            <a:solidFill>
              <a:srgbClr val="B8632E"/>
            </a:solidFill>
          </a:ln>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257" y="432961"/>
            <a:ext cx="633960" cy="658079"/>
          </a:xfrm>
          <a:prstGeom prst="rect">
            <a:avLst/>
          </a:prstGeom>
          <a:effectLst/>
        </p:spPr>
      </p:pic>
    </p:spTree>
    <p:extLst>
      <p:ext uri="{BB962C8B-B14F-4D97-AF65-F5344CB8AC3E}">
        <p14:creationId xmlns:p14="http://schemas.microsoft.com/office/powerpoint/2010/main" val="74407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32691C-7408-4B14-A6BC-35F8AB808F0D}" type="datetimeFigureOut">
              <a:rPr lang="en-US" smtClean="0"/>
              <a:t>8/10/2018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0C552A-2858-45BF-85E6-1D2C2024FD06}" type="slidenum">
              <a:rPr lang="en-US" smtClean="0"/>
              <a:t>‹#›</a:t>
            </a:fld>
            <a:endParaRPr lang="en-US" dirty="0"/>
          </a:p>
        </p:txBody>
      </p:sp>
      <p:sp>
        <p:nvSpPr>
          <p:cNvPr id="9" name="Title 1"/>
          <p:cNvSpPr>
            <a:spLocks noGrp="1"/>
          </p:cNvSpPr>
          <p:nvPr>
            <p:ph type="title"/>
          </p:nvPr>
        </p:nvSpPr>
        <p:spPr>
          <a:xfrm>
            <a:off x="1144793" y="304800"/>
            <a:ext cx="7542007" cy="914400"/>
          </a:xfrm>
        </p:spPr>
        <p:txBody>
          <a:bodyPr>
            <a:normAutofit/>
          </a:bodyPr>
          <a:lstStyle>
            <a:lvl1pPr marL="0" algn="l" defTabSz="914400" rtl="0" eaLnBrk="1" latinLnBrk="0" hangingPunct="1">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a:t>Click to edit Master title style</a:t>
            </a:r>
            <a:endParaRPr lang="en-US" dirty="0"/>
          </a:p>
        </p:txBody>
      </p:sp>
      <p:cxnSp>
        <p:nvCxnSpPr>
          <p:cNvPr id="10" name="Straight Connector 9"/>
          <p:cNvCxnSpPr/>
          <p:nvPr userDrawn="1"/>
        </p:nvCxnSpPr>
        <p:spPr>
          <a:xfrm flipV="1">
            <a:off x="1144793" y="971912"/>
            <a:ext cx="7542007" cy="1"/>
          </a:xfrm>
          <a:prstGeom prst="line">
            <a:avLst/>
          </a:prstGeom>
          <a:ln w="19050">
            <a:solidFill>
              <a:srgbClr val="B8632E"/>
            </a:solidFill>
          </a:ln>
          <a:effec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257" y="432961"/>
            <a:ext cx="633960" cy="658079"/>
          </a:xfrm>
          <a:prstGeom prst="rect">
            <a:avLst/>
          </a:prstGeom>
          <a:effectLst/>
        </p:spPr>
      </p:pic>
    </p:spTree>
    <p:extLst>
      <p:ext uri="{BB962C8B-B14F-4D97-AF65-F5344CB8AC3E}">
        <p14:creationId xmlns:p14="http://schemas.microsoft.com/office/powerpoint/2010/main" val="365755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36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32691C-7408-4B14-A6BC-35F8AB808F0D}"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C552A-2858-45BF-85E6-1D2C2024FD06}" type="slidenum">
              <a:rPr lang="en-US" smtClean="0"/>
              <a:t>‹#›</a:t>
            </a:fld>
            <a:endParaRPr lang="en-US" dirty="0"/>
          </a:p>
        </p:txBody>
      </p:sp>
    </p:spTree>
    <p:extLst>
      <p:ext uri="{BB962C8B-B14F-4D97-AF65-F5344CB8AC3E}">
        <p14:creationId xmlns:p14="http://schemas.microsoft.com/office/powerpoint/2010/main" val="257906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6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32691C-7408-4B14-A6BC-35F8AB808F0D}"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C552A-2858-45BF-85E6-1D2C2024FD06}" type="slidenum">
              <a:rPr lang="en-US" smtClean="0"/>
              <a:t>‹#›</a:t>
            </a:fld>
            <a:endParaRPr lang="en-US" dirty="0"/>
          </a:p>
        </p:txBody>
      </p:sp>
    </p:spTree>
    <p:extLst>
      <p:ext uri="{BB962C8B-B14F-4D97-AF65-F5344CB8AC3E}">
        <p14:creationId xmlns:p14="http://schemas.microsoft.com/office/powerpoint/2010/main" val="389040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52400" y="0"/>
            <a:ext cx="9448800" cy="6858000"/>
          </a:xfrm>
          <a:prstGeom prst="rect">
            <a:avLst/>
          </a:prstGeom>
          <a:gradFill>
            <a:gsLst>
              <a:gs pos="100000">
                <a:srgbClr val="4B575D"/>
              </a:gs>
              <a:gs pos="65000">
                <a:srgbClr val="778891"/>
              </a:gs>
              <a:gs pos="0">
                <a:srgbClr val="C1C9CD"/>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345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2691C-7408-4B14-A6BC-35F8AB808F0D}" type="datetimeFigureOut">
              <a:rPr lang="en-US" smtClean="0"/>
              <a:t>8/10/2018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C552A-2858-45BF-85E6-1D2C2024FD06}" type="slidenum">
              <a:rPr lang="en-US" smtClean="0"/>
              <a:t>‹#›</a:t>
            </a:fld>
            <a:endParaRPr lang="en-US" dirty="0"/>
          </a:p>
        </p:txBody>
      </p:sp>
    </p:spTree>
    <p:extLst>
      <p:ext uri="{BB962C8B-B14F-4D97-AF65-F5344CB8AC3E}">
        <p14:creationId xmlns:p14="http://schemas.microsoft.com/office/powerpoint/2010/main" val="224421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Lst>
  <p:txStyles>
    <p:titleStyle>
      <a:lvl1pPr marL="0" algn="l" defTabSz="914400" rtl="0" eaLnBrk="1" latinLnBrk="0" hangingPunct="1">
        <a:spcBef>
          <a:spcPct val="0"/>
        </a:spcBef>
        <a:buNone/>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p:titleStyle>
    <p:bodyStyle>
      <a:lvl1pPr marL="342900" indent="-342900" algn="l" defTabSz="914400" rtl="0" eaLnBrk="1" latinLnBrk="0" hangingPunct="1">
        <a:spcBef>
          <a:spcPct val="20000"/>
        </a:spcBef>
        <a:buClr>
          <a:srgbClr val="B8632E"/>
        </a:buClr>
        <a:buFont typeface="Wingdings" panose="05000000000000000000" pitchFamily="2" charset="2"/>
        <a:buChar char="w"/>
        <a:defRPr lang="en-US" sz="2000" b="1" kern="1200" dirty="0" smtClean="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644C3A"/>
        </a:buClr>
        <a:buFont typeface="Arial" panose="020B0604020202020204" pitchFamily="34" charset="0"/>
        <a:buChar char="–"/>
        <a:defRPr lang="en-US" sz="2000" kern="1200" dirty="0" smtClean="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644C3A"/>
        </a:buClr>
        <a:buFont typeface="Arial" panose="020B0604020202020204" pitchFamily="34" charset="0"/>
        <a:buChar char="•"/>
        <a:defRPr lang="en-US" sz="2000" kern="1200" dirty="0" smtClean="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dirty="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spect="1"/>
          </p:cNvSpPr>
          <p:nvPr/>
        </p:nvSpPr>
        <p:spPr>
          <a:xfrm rot="2700000">
            <a:off x="1204271" y="3924673"/>
            <a:ext cx="1820876" cy="1789636"/>
          </a:xfrm>
          <a:prstGeom prst="rect">
            <a:avLst/>
          </a:prstGeom>
          <a:blipFill dpi="0" rotWithShape="0">
            <a:blip r:embed="rId2" cstate="print"/>
            <a:srcRect/>
            <a:stretch>
              <a:fillRect t="-9321" r="-360" b="-559"/>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 name="Rectangle 15"/>
          <p:cNvSpPr>
            <a:spLocks noChangeAspect="1"/>
          </p:cNvSpPr>
          <p:nvPr/>
        </p:nvSpPr>
        <p:spPr>
          <a:xfrm rot="2700000">
            <a:off x="2488944" y="2655944"/>
            <a:ext cx="1820876" cy="1789636"/>
          </a:xfrm>
          <a:prstGeom prst="rect">
            <a:avLst/>
          </a:prstGeom>
          <a:blipFill>
            <a:blip r:embed="rId3"/>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a:spLocks noChangeAspect="1"/>
          </p:cNvSpPr>
          <p:nvPr/>
        </p:nvSpPr>
        <p:spPr>
          <a:xfrm rot="2700000">
            <a:off x="1204271" y="1372291"/>
            <a:ext cx="1820876" cy="1789636"/>
          </a:xfrm>
          <a:prstGeom prst="rect">
            <a:avLst/>
          </a:prstGeom>
          <a:blipFill>
            <a:blip r:embed="rId4"/>
            <a:stretch>
              <a:fillRect/>
            </a:stretch>
          </a:blipFill>
          <a:ln w="28575">
            <a:solidFill>
              <a:schemeClr val="bg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a:spLocks noChangeAspect="1"/>
          </p:cNvSpPr>
          <p:nvPr userDrawn="1"/>
        </p:nvSpPr>
        <p:spPr>
          <a:xfrm rot="2700000">
            <a:off x="-91820" y="2650349"/>
            <a:ext cx="1820876" cy="178963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 name="TextBox 3"/>
          <p:cNvSpPr txBox="1"/>
          <p:nvPr/>
        </p:nvSpPr>
        <p:spPr>
          <a:xfrm>
            <a:off x="5486400" y="2950964"/>
            <a:ext cx="3202832" cy="2846933"/>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rPr>
              <a:t>Water, Sewer, and Stormwater Rate Study: Phase </a:t>
            </a:r>
            <a:r>
              <a:rPr lang="en-US" sz="3200" b="1" dirty="0" err="1">
                <a:solidFill>
                  <a:schemeClr val="bg1"/>
                </a:solidFill>
                <a:effectLst>
                  <a:outerShdw blurRad="38100" dist="38100" dir="2700000" algn="tl">
                    <a:srgbClr val="000000">
                      <a:alpha val="43137"/>
                    </a:srgbClr>
                  </a:outerShdw>
                </a:effectLst>
                <a:latin typeface="Arial Narrow" panose="020B0606020202030204" pitchFamily="34" charset="0"/>
              </a:rPr>
              <a:t>II.a</a:t>
            </a:r>
            <a:endParaRPr lang="en-US" sz="3200" b="1" dirty="0">
              <a:solidFill>
                <a:schemeClr val="bg1"/>
              </a:solidFill>
              <a:effectLst>
                <a:outerShdw blurRad="38100" dist="38100" dir="2700000" algn="tl">
                  <a:srgbClr val="000000">
                    <a:alpha val="43137"/>
                  </a:srgbClr>
                </a:outerShdw>
              </a:effectLst>
              <a:latin typeface="Arial Narrow" panose="020B0606020202030204" pitchFamily="34" charset="0"/>
            </a:endParaRPr>
          </a:p>
          <a:p>
            <a:endParaRPr lang="en-US" sz="1200" dirty="0">
              <a:solidFill>
                <a:schemeClr val="bg1"/>
              </a:solidFill>
              <a:latin typeface="Arial Narrow" panose="020B0606020202030204" pitchFamily="34" charset="0"/>
            </a:endParaRPr>
          </a:p>
          <a:p>
            <a:r>
              <a:rPr lang="en-US" dirty="0">
                <a:solidFill>
                  <a:schemeClr val="bg1"/>
                </a:solidFill>
                <a:latin typeface="Arial Narrow" panose="020B0606020202030204" pitchFamily="34" charset="0"/>
              </a:rPr>
              <a:t>Courtney Black, Project Manager</a:t>
            </a:r>
          </a:p>
          <a:p>
            <a:endParaRPr lang="en-US" sz="1100" dirty="0">
              <a:solidFill>
                <a:schemeClr val="bg1"/>
              </a:solidFill>
              <a:latin typeface="Arial Narrow" panose="020B0606020202030204" pitchFamily="34" charset="0"/>
            </a:endParaRPr>
          </a:p>
          <a:p>
            <a:r>
              <a:rPr lang="en-US" sz="1400" dirty="0">
                <a:solidFill>
                  <a:schemeClr val="bg1"/>
                </a:solidFill>
                <a:latin typeface="Arial Narrow" panose="020B0606020202030204" pitchFamily="34" charset="0"/>
              </a:rPr>
              <a:t>August 13, 2018</a:t>
            </a:r>
            <a:endParaRPr lang="en-US" sz="1100" dirty="0">
              <a:solidFill>
                <a:schemeClr val="bg1"/>
              </a:solidFill>
              <a:latin typeface="Arial Narrow" panose="020B0606020202030204" pitchFamily="34" charset="0"/>
            </a:endParaRPr>
          </a:p>
          <a:p>
            <a:endParaRPr lang="en-US" sz="2800" b="1" dirty="0">
              <a:solidFill>
                <a:schemeClr val="bg1"/>
              </a:solidFill>
              <a:latin typeface="Century Gothic" panose="020B0502020202020204" pitchFamily="34" charset="0"/>
            </a:endParaRPr>
          </a:p>
        </p:txBody>
      </p:sp>
      <p:grpSp>
        <p:nvGrpSpPr>
          <p:cNvPr id="22" name="Group 21"/>
          <p:cNvGrpSpPr/>
          <p:nvPr/>
        </p:nvGrpSpPr>
        <p:grpSpPr>
          <a:xfrm>
            <a:off x="-205304" y="304800"/>
            <a:ext cx="8883192" cy="1496057"/>
            <a:chOff x="-196391" y="318771"/>
            <a:chExt cx="8883192" cy="1496057"/>
          </a:xfrm>
        </p:grpSpPr>
        <p:sp>
          <p:nvSpPr>
            <p:cNvPr id="23" name="Chevron 22"/>
            <p:cNvSpPr/>
            <p:nvPr userDrawn="1"/>
          </p:nvSpPr>
          <p:spPr>
            <a:xfrm>
              <a:off x="6069176" y="327126"/>
              <a:ext cx="1201698" cy="1486137"/>
            </a:xfrm>
            <a:prstGeom prst="chevron">
              <a:avLst>
                <a:gd name="adj" fmla="val 60881"/>
              </a:avLst>
            </a:prstGeom>
            <a:solidFill>
              <a:srgbClr val="3940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hevron 23"/>
            <p:cNvSpPr/>
            <p:nvPr userDrawn="1"/>
          </p:nvSpPr>
          <p:spPr>
            <a:xfrm>
              <a:off x="7485103" y="328691"/>
              <a:ext cx="1201698" cy="1486137"/>
            </a:xfrm>
            <a:prstGeom prst="chevron">
              <a:avLst>
                <a:gd name="adj" fmla="val 60881"/>
              </a:avLst>
            </a:prstGeom>
            <a:solidFill>
              <a:srgbClr val="B8632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hevron 24"/>
            <p:cNvSpPr/>
            <p:nvPr userDrawn="1"/>
          </p:nvSpPr>
          <p:spPr>
            <a:xfrm>
              <a:off x="6776057" y="318771"/>
              <a:ext cx="1201698" cy="1486137"/>
            </a:xfrm>
            <a:prstGeom prst="chevron">
              <a:avLst>
                <a:gd name="adj" fmla="val 60881"/>
              </a:avLst>
            </a:prstGeom>
            <a:solidFill>
              <a:srgbClr val="3940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Pentagon 25"/>
            <p:cNvSpPr/>
            <p:nvPr userDrawn="1"/>
          </p:nvSpPr>
          <p:spPr>
            <a:xfrm>
              <a:off x="-196391" y="327581"/>
              <a:ext cx="6749415" cy="1466295"/>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196391" y="5862869"/>
            <a:ext cx="9448800" cy="7506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382" y="5975118"/>
            <a:ext cx="2301583" cy="545804"/>
          </a:xfrm>
          <a:prstGeom prst="rect">
            <a:avLst/>
          </a:prstGeom>
        </p:spPr>
      </p:pic>
      <p:pic>
        <p:nvPicPr>
          <p:cNvPr id="18" name="Picture 2" descr="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343" y="304799"/>
            <a:ext cx="4098857" cy="147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9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2019 Credit Implementation</a:t>
            </a:r>
          </a:p>
        </p:txBody>
      </p:sp>
      <p:sp>
        <p:nvSpPr>
          <p:cNvPr id="3" name="Content Placeholder 2"/>
          <p:cNvSpPr>
            <a:spLocks noGrp="1"/>
          </p:cNvSpPr>
          <p:nvPr>
            <p:ph idx="1"/>
          </p:nvPr>
        </p:nvSpPr>
        <p:spPr/>
        <p:txBody>
          <a:bodyPr/>
          <a:lstStyle/>
          <a:p>
            <a:r>
              <a:rPr lang="en-US" b="0" dirty="0"/>
              <a:t>A reduced credit would generate additional revenue from credit recipients</a:t>
            </a:r>
          </a:p>
          <a:p>
            <a:r>
              <a:rPr lang="en-US" b="0" dirty="0"/>
              <a:t>A revenue neutral option would decrease the stormwater rate per ESU by about 10%</a:t>
            </a:r>
          </a:p>
          <a:p>
            <a:r>
              <a:rPr lang="en-US" b="0" dirty="0"/>
              <a:t>Includes 2019 4.5% rate increase</a:t>
            </a:r>
            <a:endParaRPr lang="en-US" dirty="0"/>
          </a:p>
        </p:txBody>
      </p:sp>
      <p:pic>
        <p:nvPicPr>
          <p:cNvPr id="6" name="Picture 5"/>
          <p:cNvPicPr>
            <a:picLocks noChangeAspect="1"/>
          </p:cNvPicPr>
          <p:nvPr/>
        </p:nvPicPr>
        <p:blipFill>
          <a:blip r:embed="rId3"/>
          <a:stretch>
            <a:fillRect/>
          </a:stretch>
        </p:blipFill>
        <p:spPr>
          <a:xfrm>
            <a:off x="1425900" y="2895600"/>
            <a:ext cx="6727500" cy="3001600"/>
          </a:xfrm>
          <a:prstGeom prst="rect">
            <a:avLst/>
          </a:prstGeom>
        </p:spPr>
      </p:pic>
    </p:spTree>
    <p:extLst>
      <p:ext uri="{BB962C8B-B14F-4D97-AF65-F5344CB8AC3E}">
        <p14:creationId xmlns:p14="http://schemas.microsoft.com/office/powerpoint/2010/main" val="278110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Phased Credit Alternative</a:t>
            </a:r>
          </a:p>
        </p:txBody>
      </p:sp>
      <p:sp>
        <p:nvSpPr>
          <p:cNvPr id="3" name="Content Placeholder 2"/>
          <p:cNvSpPr>
            <a:spLocks noGrp="1"/>
          </p:cNvSpPr>
          <p:nvPr>
            <p:ph idx="1"/>
          </p:nvPr>
        </p:nvSpPr>
        <p:spPr/>
        <p:txBody>
          <a:bodyPr/>
          <a:lstStyle/>
          <a:p>
            <a:r>
              <a:rPr lang="en-US" dirty="0"/>
              <a:t>5 Year Phase-in</a:t>
            </a:r>
          </a:p>
          <a:p>
            <a:pPr lvl="1"/>
            <a:r>
              <a:rPr lang="en-US" dirty="0"/>
              <a:t>Phase-in credit impact through 2023</a:t>
            </a:r>
          </a:p>
          <a:p>
            <a:pPr lvl="1"/>
            <a:r>
              <a:rPr lang="en-US" dirty="0"/>
              <a:t>Credit recipient rate credit 65%, 55%, 45%, 35%, 25%</a:t>
            </a:r>
          </a:p>
          <a:p>
            <a:r>
              <a:rPr lang="en-US" dirty="0"/>
              <a:t>Includes 2019-2021 4.5% rate increases, 3% in 2022-2023</a:t>
            </a:r>
          </a:p>
        </p:txBody>
      </p:sp>
      <p:pic>
        <p:nvPicPr>
          <p:cNvPr id="4" name="Picture 3"/>
          <p:cNvPicPr>
            <a:picLocks noChangeAspect="1"/>
          </p:cNvPicPr>
          <p:nvPr/>
        </p:nvPicPr>
        <p:blipFill>
          <a:blip r:embed="rId2"/>
          <a:stretch>
            <a:fillRect/>
          </a:stretch>
        </p:blipFill>
        <p:spPr>
          <a:xfrm>
            <a:off x="878012" y="2971800"/>
            <a:ext cx="8265988" cy="2834640"/>
          </a:xfrm>
          <a:prstGeom prst="rect">
            <a:avLst/>
          </a:prstGeom>
        </p:spPr>
      </p:pic>
    </p:spTree>
    <p:extLst>
      <p:ext uri="{BB962C8B-B14F-4D97-AF65-F5344CB8AC3E}">
        <p14:creationId xmlns:p14="http://schemas.microsoft.com/office/powerpoint/2010/main" val="282093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Bimonthly Commercial Bill Comparisons</a:t>
            </a:r>
          </a:p>
        </p:txBody>
      </p:sp>
      <p:pic>
        <p:nvPicPr>
          <p:cNvPr id="4" name="Picture 3"/>
          <p:cNvPicPr>
            <a:picLocks noChangeAspect="1"/>
          </p:cNvPicPr>
          <p:nvPr/>
        </p:nvPicPr>
        <p:blipFill>
          <a:blip r:embed="rId2"/>
          <a:stretch>
            <a:fillRect/>
          </a:stretch>
        </p:blipFill>
        <p:spPr>
          <a:xfrm>
            <a:off x="120361" y="1905000"/>
            <a:ext cx="8871239" cy="2926080"/>
          </a:xfrm>
          <a:prstGeom prst="rect">
            <a:avLst/>
          </a:prstGeom>
        </p:spPr>
      </p:pic>
    </p:spTree>
    <p:extLst>
      <p:ext uri="{BB962C8B-B14F-4D97-AF65-F5344CB8AC3E}">
        <p14:creationId xmlns:p14="http://schemas.microsoft.com/office/powerpoint/2010/main" val="83632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901603" y="2676273"/>
            <a:ext cx="6404197" cy="164495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Updated Bill Impacts</a:t>
            </a:r>
            <a:endParaRPr lang="en-US" sz="1400" b="1" dirty="0">
              <a:solidFill>
                <a:schemeClr val="tx1"/>
              </a:solidFill>
            </a:endParaRPr>
          </a:p>
        </p:txBody>
      </p:sp>
    </p:spTree>
    <p:extLst>
      <p:ext uri="{BB962C8B-B14F-4D97-AF65-F5344CB8AC3E}">
        <p14:creationId xmlns:p14="http://schemas.microsoft.com/office/powerpoint/2010/main" val="357090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18098972"/>
              </p:ext>
            </p:extLst>
          </p:nvPr>
        </p:nvGraphicFramePr>
        <p:xfrm>
          <a:off x="-76200" y="1600200"/>
          <a:ext cx="9144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800" dirty="0"/>
              <a:t>Sample Bimonthly Bill – 2019 Credit Implementation</a:t>
            </a:r>
          </a:p>
        </p:txBody>
      </p:sp>
      <p:sp>
        <p:nvSpPr>
          <p:cNvPr id="3" name="Rectangle 2"/>
          <p:cNvSpPr/>
          <p:nvPr/>
        </p:nvSpPr>
        <p:spPr>
          <a:xfrm>
            <a:off x="1905000" y="2438400"/>
            <a:ext cx="1219200" cy="34683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29200" y="6581001"/>
            <a:ext cx="4114800" cy="276999"/>
          </a:xfrm>
          <a:prstGeom prst="rect">
            <a:avLst/>
          </a:prstGeom>
          <a:noFill/>
        </p:spPr>
        <p:txBody>
          <a:bodyPr wrap="square" rtlCol="0">
            <a:spAutoFit/>
          </a:bodyPr>
          <a:lstStyle/>
          <a:p>
            <a:r>
              <a:rPr lang="en-US" sz="1200" dirty="0"/>
              <a:t>SFR average bimonthly bill: Assumes ¾” Meter, 7 ccf per month</a:t>
            </a:r>
          </a:p>
        </p:txBody>
      </p:sp>
      <p:sp>
        <p:nvSpPr>
          <p:cNvPr id="8" name="TextBox 7"/>
          <p:cNvSpPr txBox="1"/>
          <p:nvPr/>
        </p:nvSpPr>
        <p:spPr>
          <a:xfrm>
            <a:off x="0" y="1066800"/>
            <a:ext cx="8915400" cy="738664"/>
          </a:xfrm>
          <a:prstGeom prst="rect">
            <a:avLst/>
          </a:prstGeom>
          <a:noFill/>
        </p:spPr>
        <p:txBody>
          <a:bodyPr wrap="square" rtlCol="0">
            <a:spAutoFit/>
          </a:bodyPr>
          <a:lstStyle/>
          <a:p>
            <a:r>
              <a:rPr lang="en-US" sz="1400" dirty="0">
                <a:solidFill>
                  <a:schemeClr val="tx1">
                    <a:lumMod val="50000"/>
                    <a:lumOff val="50000"/>
                  </a:schemeClr>
                </a:solidFill>
              </a:rPr>
              <a:t>Bimonthly $ Increase  	          $12.11                      $16.51                       $17.88                        $10.77                      $11.20</a:t>
            </a:r>
          </a:p>
          <a:p>
            <a:r>
              <a:rPr lang="en-US" sz="1400" dirty="0">
                <a:solidFill>
                  <a:schemeClr val="tx1">
                    <a:lumMod val="50000"/>
                    <a:lumOff val="50000"/>
                  </a:schemeClr>
                </a:solidFill>
              </a:rPr>
              <a:t>Annual % Increase                       5.54%                        7.08%                         7.16%                         4.02%                        4.02%</a:t>
            </a:r>
          </a:p>
          <a:p>
            <a:r>
              <a:rPr lang="en-US" sz="1400" dirty="0">
                <a:solidFill>
                  <a:schemeClr val="tx1">
                    <a:lumMod val="50000"/>
                    <a:lumOff val="50000"/>
                  </a:schemeClr>
                </a:solidFill>
              </a:rPr>
              <a:t>                                                                                                                                     Cumulative Rate Increase                    31.0%</a:t>
            </a:r>
          </a:p>
        </p:txBody>
      </p:sp>
    </p:spTree>
    <p:extLst>
      <p:ext uri="{BB962C8B-B14F-4D97-AF65-F5344CB8AC3E}">
        <p14:creationId xmlns:p14="http://schemas.microsoft.com/office/powerpoint/2010/main" val="205444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607260407"/>
              </p:ext>
            </p:extLst>
          </p:nvPr>
        </p:nvGraphicFramePr>
        <p:xfrm>
          <a:off x="-76200" y="1600200"/>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2800" dirty="0"/>
              <a:t>Sample Bimonthly Bill – 5 Year Credit Phase In</a:t>
            </a:r>
          </a:p>
        </p:txBody>
      </p:sp>
      <p:sp>
        <p:nvSpPr>
          <p:cNvPr id="5" name="TextBox 4"/>
          <p:cNvSpPr txBox="1"/>
          <p:nvPr/>
        </p:nvSpPr>
        <p:spPr>
          <a:xfrm>
            <a:off x="0" y="1066800"/>
            <a:ext cx="8915400" cy="738664"/>
          </a:xfrm>
          <a:prstGeom prst="rect">
            <a:avLst/>
          </a:prstGeom>
          <a:noFill/>
        </p:spPr>
        <p:txBody>
          <a:bodyPr wrap="square" rtlCol="0">
            <a:spAutoFit/>
          </a:bodyPr>
          <a:lstStyle/>
          <a:p>
            <a:r>
              <a:rPr lang="en-US" sz="1400" dirty="0">
                <a:solidFill>
                  <a:schemeClr val="tx1">
                    <a:lumMod val="50000"/>
                    <a:lumOff val="50000"/>
                  </a:schemeClr>
                </a:solidFill>
              </a:rPr>
              <a:t>Bimonthly $ Increase   	         $14.68                      $15.91                       $17.25                        $10.10                       $10.53</a:t>
            </a:r>
          </a:p>
          <a:p>
            <a:r>
              <a:rPr lang="en-US" sz="1400" dirty="0">
                <a:solidFill>
                  <a:schemeClr val="tx1">
                    <a:lumMod val="50000"/>
                    <a:lumOff val="50000"/>
                  </a:schemeClr>
                </a:solidFill>
              </a:rPr>
              <a:t>Annual % Increase                       6.64%                        6.74%                         6.85%                         3.75%                        3.77%</a:t>
            </a:r>
          </a:p>
          <a:p>
            <a:r>
              <a:rPr lang="en-US" sz="1400" dirty="0">
                <a:solidFill>
                  <a:schemeClr val="tx1">
                    <a:lumMod val="50000"/>
                    <a:lumOff val="50000"/>
                  </a:schemeClr>
                </a:solidFill>
              </a:rPr>
              <a:t>                                                                                                                                     Cumulative Rate Increase                    31.0%</a:t>
            </a:r>
          </a:p>
        </p:txBody>
      </p:sp>
      <p:sp>
        <p:nvSpPr>
          <p:cNvPr id="9" name="Rectangle 8"/>
          <p:cNvSpPr/>
          <p:nvPr/>
        </p:nvSpPr>
        <p:spPr>
          <a:xfrm>
            <a:off x="1905000" y="2438400"/>
            <a:ext cx="1219200" cy="34683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029200" y="6581001"/>
            <a:ext cx="4114800" cy="276999"/>
          </a:xfrm>
          <a:prstGeom prst="rect">
            <a:avLst/>
          </a:prstGeom>
          <a:noFill/>
        </p:spPr>
        <p:txBody>
          <a:bodyPr wrap="square" rtlCol="0">
            <a:spAutoFit/>
          </a:bodyPr>
          <a:lstStyle/>
          <a:p>
            <a:r>
              <a:rPr lang="en-US" sz="1200" dirty="0"/>
              <a:t>SFR average bimonthly bill: Assumes ¾” Meter, 7 ccf per month</a:t>
            </a:r>
          </a:p>
        </p:txBody>
      </p:sp>
    </p:spTree>
    <p:extLst>
      <p:ext uri="{BB962C8B-B14F-4D97-AF65-F5344CB8AC3E}">
        <p14:creationId xmlns:p14="http://schemas.microsoft.com/office/powerpoint/2010/main" val="158113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Bimonthly Bill Comparisons</a:t>
            </a:r>
          </a:p>
        </p:txBody>
      </p:sp>
      <p:sp>
        <p:nvSpPr>
          <p:cNvPr id="5" name="TextBox 4"/>
          <p:cNvSpPr txBox="1"/>
          <p:nvPr/>
        </p:nvSpPr>
        <p:spPr>
          <a:xfrm>
            <a:off x="5029200" y="6581001"/>
            <a:ext cx="4114800" cy="276999"/>
          </a:xfrm>
          <a:prstGeom prst="rect">
            <a:avLst/>
          </a:prstGeom>
          <a:noFill/>
        </p:spPr>
        <p:txBody>
          <a:bodyPr wrap="square" rtlCol="0">
            <a:spAutoFit/>
          </a:bodyPr>
          <a:lstStyle/>
          <a:p>
            <a:r>
              <a:rPr lang="en-US" sz="1200" dirty="0"/>
              <a:t>SFR average bimonthly bill: Assumes ¾” Meter, 7 ccf per month</a:t>
            </a:r>
          </a:p>
        </p:txBody>
      </p:sp>
      <p:graphicFrame>
        <p:nvGraphicFramePr>
          <p:cNvPr id="7" name="Chart 6"/>
          <p:cNvGraphicFramePr>
            <a:graphicFrameLocks/>
          </p:cNvGraphicFramePr>
          <p:nvPr>
            <p:extLst>
              <p:ext uri="{D42A27DB-BD31-4B8C-83A1-F6EECF244321}">
                <p14:modId xmlns:p14="http://schemas.microsoft.com/office/powerpoint/2010/main" val="2930732935"/>
              </p:ext>
            </p:extLst>
          </p:nvPr>
        </p:nvGraphicFramePr>
        <p:xfrm>
          <a:off x="0" y="1614100"/>
          <a:ext cx="9144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24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901603" y="2676273"/>
            <a:ext cx="6404197" cy="164495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Next Steps</a:t>
            </a:r>
            <a:endParaRPr lang="en-US" sz="1400" b="1" dirty="0">
              <a:solidFill>
                <a:schemeClr val="tx1"/>
              </a:solidFill>
            </a:endParaRPr>
          </a:p>
        </p:txBody>
      </p:sp>
    </p:spTree>
    <p:extLst>
      <p:ext uri="{BB962C8B-B14F-4D97-AF65-F5344CB8AC3E}">
        <p14:creationId xmlns:p14="http://schemas.microsoft.com/office/powerpoint/2010/main" val="380377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a:t>
            </a:r>
            <a:r>
              <a:rPr lang="en-US" dirty="0" err="1"/>
              <a:t>II.b</a:t>
            </a:r>
            <a:r>
              <a:rPr lang="en-US" dirty="0"/>
              <a:t> Analysis in Progress</a:t>
            </a:r>
          </a:p>
        </p:txBody>
      </p:sp>
      <p:sp>
        <p:nvSpPr>
          <p:cNvPr id="3" name="Content Placeholder 2"/>
          <p:cNvSpPr>
            <a:spLocks noGrp="1"/>
          </p:cNvSpPr>
          <p:nvPr>
            <p:ph idx="1"/>
          </p:nvPr>
        </p:nvSpPr>
        <p:spPr/>
        <p:txBody>
          <a:bodyPr/>
          <a:lstStyle/>
          <a:p>
            <a:r>
              <a:rPr lang="en-US" dirty="0"/>
              <a:t>Water Rate Structure</a:t>
            </a:r>
          </a:p>
          <a:p>
            <a:pPr lvl="1"/>
            <a:r>
              <a:rPr lang="en-US" dirty="0"/>
              <a:t>Recalibrating Single Family Residential usage tiers for updated demand statistics </a:t>
            </a:r>
          </a:p>
          <a:p>
            <a:r>
              <a:rPr lang="en-US" dirty="0"/>
              <a:t>System Development Charges</a:t>
            </a:r>
          </a:p>
          <a:p>
            <a:pPr lvl="1"/>
            <a:r>
              <a:rPr lang="en-US" dirty="0"/>
              <a:t>Existing system facilities cost</a:t>
            </a:r>
          </a:p>
          <a:p>
            <a:pPr lvl="1"/>
            <a:r>
              <a:rPr lang="en-US" dirty="0"/>
              <a:t>Future facilities cost</a:t>
            </a:r>
          </a:p>
          <a:p>
            <a:pPr lvl="1"/>
            <a:r>
              <a:rPr lang="en-US" dirty="0"/>
              <a:t>Total system capacity</a:t>
            </a:r>
          </a:p>
          <a:p>
            <a:pPr lvl="1"/>
            <a:r>
              <a:rPr lang="en-US" dirty="0"/>
              <a:t>Unit cost of one ERU</a:t>
            </a:r>
          </a:p>
          <a:p>
            <a:r>
              <a:rPr lang="en-US" dirty="0"/>
              <a:t>Benchmarking</a:t>
            </a:r>
          </a:p>
          <a:p>
            <a:pPr lvl="1"/>
            <a:r>
              <a:rPr lang="en-US" dirty="0"/>
              <a:t>Measures against standard industry performance </a:t>
            </a:r>
            <a:endParaRPr lang="en-US" dirty="0">
              <a:solidFill>
                <a:srgbClr val="FF0000"/>
              </a:solidFill>
            </a:endParaRPr>
          </a:p>
          <a:p>
            <a:pPr lvl="1"/>
            <a:r>
              <a:rPr lang="en-US" dirty="0"/>
              <a:t>Measures against local industry performance</a:t>
            </a:r>
          </a:p>
          <a:p>
            <a:pPr lvl="1"/>
            <a:endParaRPr lang="en-US" dirty="0"/>
          </a:p>
        </p:txBody>
      </p:sp>
    </p:spTree>
    <p:extLst>
      <p:ext uri="{BB962C8B-B14F-4D97-AF65-F5344CB8AC3E}">
        <p14:creationId xmlns:p14="http://schemas.microsoft.com/office/powerpoint/2010/main" val="1913495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lnSpcReduction="10000"/>
          </a:bodyPr>
          <a:lstStyle/>
          <a:p>
            <a:r>
              <a:rPr lang="en-US" sz="2400" dirty="0"/>
              <a:t>Rate Plan</a:t>
            </a:r>
          </a:p>
          <a:p>
            <a:pPr lvl="1"/>
            <a:r>
              <a:rPr lang="en-US" sz="2400" dirty="0"/>
              <a:t>Water: Phased CIP, conservative revenue basis</a:t>
            </a:r>
          </a:p>
          <a:p>
            <a:pPr lvl="1"/>
            <a:r>
              <a:rPr lang="en-US" sz="2400" dirty="0"/>
              <a:t>Sewer: Programmed CIP and staffing, decrease utility tax</a:t>
            </a:r>
          </a:p>
          <a:p>
            <a:pPr lvl="1"/>
            <a:r>
              <a:rPr lang="en-US" sz="2400" dirty="0"/>
              <a:t>Stormwater: Delay programmed staffing, adjust for cost-based credit</a:t>
            </a:r>
          </a:p>
          <a:p>
            <a:r>
              <a:rPr lang="en-US" sz="2400" dirty="0"/>
              <a:t>Stormwater Rate Credit Direction</a:t>
            </a:r>
          </a:p>
          <a:p>
            <a:pPr lvl="1"/>
            <a:r>
              <a:rPr lang="en-US" sz="2400" dirty="0"/>
              <a:t>2019 Implementation</a:t>
            </a:r>
          </a:p>
          <a:p>
            <a:pPr lvl="1"/>
            <a:r>
              <a:rPr lang="en-US" sz="2400" dirty="0"/>
              <a:t>5 Year Credit Phase In</a:t>
            </a:r>
          </a:p>
          <a:p>
            <a:r>
              <a:rPr lang="en-US" sz="2400" dirty="0"/>
              <a:t>October 8 workshop Phase </a:t>
            </a:r>
            <a:r>
              <a:rPr lang="en-US" sz="2400" dirty="0" err="1"/>
              <a:t>II.b</a:t>
            </a:r>
            <a:r>
              <a:rPr lang="en-US" sz="2400" dirty="0"/>
              <a:t> </a:t>
            </a:r>
          </a:p>
          <a:p>
            <a:r>
              <a:rPr lang="en-US" sz="2400" dirty="0"/>
              <a:t>October 22 draft ordinance at workshop</a:t>
            </a:r>
          </a:p>
          <a:p>
            <a:r>
              <a:rPr lang="en-US" sz="2400" dirty="0"/>
              <a:t>Early November adoption of rates</a:t>
            </a:r>
          </a:p>
        </p:txBody>
      </p:sp>
    </p:spTree>
    <p:extLst>
      <p:ext uri="{BB962C8B-B14F-4D97-AF65-F5344CB8AC3E}">
        <p14:creationId xmlns:p14="http://schemas.microsoft.com/office/powerpoint/2010/main" val="221035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Segments</a:t>
            </a:r>
          </a:p>
        </p:txBody>
      </p:sp>
      <p:graphicFrame>
        <p:nvGraphicFramePr>
          <p:cNvPr id="4" name="Table 3"/>
          <p:cNvGraphicFramePr>
            <a:graphicFrameLocks noGrp="1"/>
          </p:cNvGraphicFramePr>
          <p:nvPr>
            <p:extLst>
              <p:ext uri="{D42A27DB-BD31-4B8C-83A1-F6EECF244321}">
                <p14:modId xmlns:p14="http://schemas.microsoft.com/office/powerpoint/2010/main" val="1277282107"/>
              </p:ext>
            </p:extLst>
          </p:nvPr>
        </p:nvGraphicFramePr>
        <p:xfrm>
          <a:off x="723900" y="1586877"/>
          <a:ext cx="7696200" cy="3899523"/>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464035">
                <a:tc>
                  <a:txBody>
                    <a:bodyPr/>
                    <a:lstStyle/>
                    <a:p>
                      <a:pPr algn="ctr"/>
                      <a:r>
                        <a:rPr lang="en-US" sz="2000" dirty="0"/>
                        <a:t>Study Phase I </a:t>
                      </a:r>
                    </a:p>
                  </a:txBody>
                  <a:tcPr>
                    <a:solidFill>
                      <a:srgbClr val="556063"/>
                    </a:solidFill>
                  </a:tcPr>
                </a:tc>
                <a:tc>
                  <a:txBody>
                    <a:bodyPr/>
                    <a:lstStyle/>
                    <a:p>
                      <a:pPr algn="ctr"/>
                      <a:r>
                        <a:rPr lang="en-US" sz="2000" dirty="0"/>
                        <a:t>Study Phase</a:t>
                      </a:r>
                      <a:r>
                        <a:rPr lang="en-US" sz="2000" baseline="0" dirty="0"/>
                        <a:t> </a:t>
                      </a:r>
                      <a:r>
                        <a:rPr lang="en-US" sz="2000" baseline="0" dirty="0" err="1"/>
                        <a:t>II.a</a:t>
                      </a:r>
                      <a:endParaRPr lang="en-US" sz="2000" dirty="0"/>
                    </a:p>
                  </a:txBody>
                  <a:tcPr>
                    <a:solidFill>
                      <a:srgbClr val="556063"/>
                    </a:solidFill>
                  </a:tcPr>
                </a:tc>
                <a:tc>
                  <a:txBody>
                    <a:bodyPr/>
                    <a:lstStyle/>
                    <a:p>
                      <a:pPr algn="ctr"/>
                      <a:r>
                        <a:rPr lang="en-US" sz="2000" dirty="0"/>
                        <a:t>Study Phase</a:t>
                      </a:r>
                      <a:r>
                        <a:rPr lang="en-US" sz="2000" baseline="0" dirty="0"/>
                        <a:t> II.B</a:t>
                      </a:r>
                      <a:endParaRPr lang="en-US" sz="2000" dirty="0"/>
                    </a:p>
                  </a:txBody>
                  <a:tcPr>
                    <a:solidFill>
                      <a:srgbClr val="556063"/>
                    </a:solidFill>
                  </a:tcPr>
                </a:tc>
                <a:extLst>
                  <a:ext uri="{0D108BD9-81ED-4DB2-BD59-A6C34878D82A}">
                    <a16:rowId xmlns:a16="http://schemas.microsoft.com/office/drawing/2014/main" val="10000"/>
                  </a:ext>
                </a:extLst>
              </a:tr>
              <a:tr h="749595">
                <a:tc>
                  <a:txBody>
                    <a:bodyPr/>
                    <a:lstStyle/>
                    <a:p>
                      <a:pPr algn="ctr"/>
                      <a:r>
                        <a:rPr lang="en-US" sz="1800" dirty="0"/>
                        <a:t>Capital Funding Analysis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Stormwater</a:t>
                      </a:r>
                      <a:r>
                        <a:rPr lang="en-US" sz="1800" baseline="0" dirty="0"/>
                        <a:t> Credit Analysis</a:t>
                      </a:r>
                      <a:endParaRPr lang="en-US" sz="1800" dirty="0"/>
                    </a:p>
                  </a:txBody>
                  <a:tcPr anchor="ctr"/>
                </a:tc>
                <a:tc>
                  <a:txBody>
                    <a:bodyPr/>
                    <a:lstStyle/>
                    <a:p>
                      <a:pPr algn="ctr"/>
                      <a:r>
                        <a:rPr lang="en-US" sz="1800" dirty="0"/>
                        <a:t>Water Rate Design</a:t>
                      </a:r>
                    </a:p>
                  </a:txBody>
                  <a:tcPr anchor="ctr"/>
                </a:tc>
                <a:extLst>
                  <a:ext uri="{0D108BD9-81ED-4DB2-BD59-A6C34878D82A}">
                    <a16:rowId xmlns:a16="http://schemas.microsoft.com/office/drawing/2014/main" val="10001"/>
                  </a:ext>
                </a:extLst>
              </a:tr>
              <a:tr h="749595">
                <a:tc>
                  <a:txBody>
                    <a:bodyPr/>
                    <a:lstStyle/>
                    <a:p>
                      <a:pPr algn="ctr"/>
                      <a:r>
                        <a:rPr lang="en-US" sz="1800" dirty="0"/>
                        <a:t>Policy Evaluation</a:t>
                      </a:r>
                    </a:p>
                  </a:txBody>
                  <a:tcPr anchor="ctr"/>
                </a:tc>
                <a:tc>
                  <a:txBody>
                    <a:bodyPr/>
                    <a:lstStyle/>
                    <a:p>
                      <a:pPr algn="ctr"/>
                      <a:r>
                        <a:rPr lang="en-US" sz="1800" dirty="0"/>
                        <a:t>Sewer Utility Tax Evaluation</a:t>
                      </a:r>
                    </a:p>
                  </a:txBody>
                  <a:tcPr anchor="ctr"/>
                </a:tc>
                <a:tc>
                  <a:txBody>
                    <a:bodyPr/>
                    <a:lstStyle/>
                    <a:p>
                      <a:pPr algn="ctr"/>
                      <a:r>
                        <a:rPr lang="en-US" sz="1800" dirty="0"/>
                        <a:t>System Development Charges Update</a:t>
                      </a:r>
                    </a:p>
                  </a:txBody>
                  <a:tcPr anchor="ctr"/>
                </a:tc>
                <a:extLst>
                  <a:ext uri="{0D108BD9-81ED-4DB2-BD59-A6C34878D82A}">
                    <a16:rowId xmlns:a16="http://schemas.microsoft.com/office/drawing/2014/main" val="10002"/>
                  </a:ext>
                </a:extLst>
              </a:tr>
              <a:tr h="749595">
                <a:tc>
                  <a:txBody>
                    <a:bodyPr/>
                    <a:lstStyle/>
                    <a:p>
                      <a:pPr algn="ctr"/>
                      <a:r>
                        <a:rPr lang="en-US" sz="1800" dirty="0"/>
                        <a:t>Operations Forecast</a:t>
                      </a:r>
                    </a:p>
                  </a:txBody>
                  <a:tcPr anchor="ctr"/>
                </a:tc>
                <a:tc>
                  <a:txBody>
                    <a:bodyPr/>
                    <a:lstStyle/>
                    <a:p>
                      <a:pPr algn="ctr"/>
                      <a:r>
                        <a:rPr lang="en-US" sz="1800" dirty="0"/>
                        <a:t>Water Revenue Reconciliation</a:t>
                      </a:r>
                    </a:p>
                  </a:txBody>
                  <a:tcPr anchor="ctr"/>
                </a:tc>
                <a:tc>
                  <a:txBody>
                    <a:bodyPr/>
                    <a:lstStyle/>
                    <a:p>
                      <a:pPr algn="ctr"/>
                      <a:r>
                        <a:rPr lang="en-US" sz="1800" dirty="0"/>
                        <a:t>Utility Benchmarking</a:t>
                      </a:r>
                    </a:p>
                  </a:txBody>
                  <a:tcPr anchor="ctr"/>
                </a:tc>
                <a:extLst>
                  <a:ext uri="{0D108BD9-81ED-4DB2-BD59-A6C34878D82A}">
                    <a16:rowId xmlns:a16="http://schemas.microsoft.com/office/drawing/2014/main" val="10003"/>
                  </a:ext>
                </a:extLst>
              </a:tr>
              <a:tr h="577103">
                <a:tc>
                  <a:txBody>
                    <a:bodyPr/>
                    <a:lstStyle/>
                    <a:p>
                      <a:pPr algn="ctr"/>
                      <a:r>
                        <a:rPr lang="en-US" sz="1800" dirty="0"/>
                        <a:t>Scenario Analysis</a:t>
                      </a:r>
                    </a:p>
                  </a:txBody>
                  <a:tcPr anchor="ctr"/>
                </a:tc>
                <a:tc>
                  <a:txBody>
                    <a:bodyPr/>
                    <a:lstStyle/>
                    <a:p>
                      <a:pPr algn="ctr"/>
                      <a:endParaRPr lang="en-US" sz="1800" dirty="0">
                        <a:highlight>
                          <a:srgbClr val="778891"/>
                        </a:highlight>
                      </a:endParaRPr>
                    </a:p>
                  </a:txBody>
                  <a:tcPr anchor="ctr"/>
                </a:tc>
                <a:tc>
                  <a:txBody>
                    <a:bodyPr/>
                    <a:lstStyle/>
                    <a:p>
                      <a:pPr algn="ctr"/>
                      <a:endParaRPr lang="en-US" sz="1800" dirty="0">
                        <a:highlight>
                          <a:srgbClr val="778891"/>
                        </a:highlight>
                      </a:endParaRPr>
                    </a:p>
                  </a:txBody>
                  <a:tcPr anchor="ctr"/>
                </a:tc>
                <a:extLst>
                  <a:ext uri="{0D108BD9-81ED-4DB2-BD59-A6C34878D82A}">
                    <a16:rowId xmlns:a16="http://schemas.microsoft.com/office/drawing/2014/main" val="10004"/>
                  </a:ext>
                </a:extLst>
              </a:tr>
              <a:tr h="609600">
                <a:tc>
                  <a:txBody>
                    <a:bodyPr/>
                    <a:lstStyle/>
                    <a:p>
                      <a:pPr algn="ctr"/>
                      <a:r>
                        <a:rPr lang="en-US" sz="1800" dirty="0"/>
                        <a:t>Rate Plan Alternatives</a:t>
                      </a:r>
                    </a:p>
                  </a:txBody>
                  <a:tcPr anchor="ctr"/>
                </a:tc>
                <a:tc>
                  <a:txBody>
                    <a:bodyPr/>
                    <a:lstStyle/>
                    <a:p>
                      <a:pPr algn="ctr"/>
                      <a:endParaRPr lang="en-US" sz="1800" dirty="0"/>
                    </a:p>
                  </a:txBody>
                  <a:tcPr anchor="ctr"/>
                </a:tc>
                <a:tc>
                  <a:txBody>
                    <a:bodyPr/>
                    <a:lstStyle/>
                    <a:p>
                      <a:pPr algn="ctr"/>
                      <a:endParaRPr lang="en-US" sz="18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2630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51337"/>
            <a:ext cx="4572000" cy="1292662"/>
          </a:xfrm>
          <a:prstGeom prst="rect">
            <a:avLst/>
          </a:prstGeom>
        </p:spPr>
        <p:txBody>
          <a:bodyPr>
            <a:spAutoFit/>
          </a:bodyPr>
          <a:lstStyle/>
          <a:p>
            <a:pPr algn="ctr"/>
            <a:r>
              <a:rPr lang="en-US" sz="2400" b="1" dirty="0">
                <a:solidFill>
                  <a:schemeClr val="bg1"/>
                </a:solidFill>
                <a:latin typeface="Arial Narrow" panose="020B0606020202030204" pitchFamily="34" charset="0"/>
              </a:rPr>
              <a:t>Courtney Black</a:t>
            </a:r>
          </a:p>
          <a:p>
            <a:pPr algn="ctr"/>
            <a:r>
              <a:rPr lang="en-US" dirty="0">
                <a:solidFill>
                  <a:schemeClr val="bg1"/>
                </a:solidFill>
                <a:latin typeface="Arial Narrow" panose="020B0606020202030204" pitchFamily="34" charset="0"/>
              </a:rPr>
              <a:t>Project Manager</a:t>
            </a:r>
          </a:p>
          <a:p>
            <a:pPr algn="ctr"/>
            <a:r>
              <a:rPr lang="en-US" dirty="0">
                <a:solidFill>
                  <a:schemeClr val="bg1"/>
                </a:solidFill>
                <a:latin typeface="Arial Narrow" panose="020B0606020202030204" pitchFamily="34" charset="0"/>
              </a:rPr>
              <a:t>courtneyb@fcsgroup.com</a:t>
            </a:r>
          </a:p>
          <a:p>
            <a:pPr algn="ctr"/>
            <a:r>
              <a:rPr lang="en-US" dirty="0">
                <a:solidFill>
                  <a:schemeClr val="bg1"/>
                </a:solidFill>
                <a:latin typeface="Arial Narrow" panose="020B0606020202030204" pitchFamily="34" charset="0"/>
              </a:rPr>
              <a:t>Direct 425.241.9343</a:t>
            </a:r>
          </a:p>
        </p:txBody>
      </p:sp>
      <p:sp>
        <p:nvSpPr>
          <p:cNvPr id="3" name="TextBox 2"/>
          <p:cNvSpPr txBox="1"/>
          <p:nvPr/>
        </p:nvSpPr>
        <p:spPr>
          <a:xfrm>
            <a:off x="2201377" y="2819400"/>
            <a:ext cx="4751302" cy="1738938"/>
          </a:xfrm>
          <a:prstGeom prst="rect">
            <a:avLst/>
          </a:prstGeom>
          <a:noFill/>
        </p:spPr>
        <p:txBody>
          <a:bodyPr wrap="square" rtlCol="0">
            <a:spAutoFit/>
          </a:bodyPr>
          <a:lstStyle/>
          <a:p>
            <a:pPr algn="ctr"/>
            <a:endParaRPr lang="en-US" sz="1600" dirty="0">
              <a:solidFill>
                <a:schemeClr val="bg1"/>
              </a:solidFill>
              <a:latin typeface="Arial Narrow" panose="020B0606020202030204" pitchFamily="34" charset="0"/>
            </a:endParaRPr>
          </a:p>
          <a:p>
            <a:pPr algn="ctr"/>
            <a:endParaRPr lang="en-US" sz="1600" dirty="0">
              <a:solidFill>
                <a:schemeClr val="bg1"/>
              </a:solidFill>
              <a:latin typeface="Arial Narrow" panose="020B0606020202030204" pitchFamily="34" charset="0"/>
            </a:endParaRPr>
          </a:p>
          <a:p>
            <a:pPr algn="ctr"/>
            <a:endParaRPr lang="en-US" sz="1600" dirty="0">
              <a:solidFill>
                <a:schemeClr val="bg1"/>
              </a:solidFill>
              <a:latin typeface="Arial Narrow" panose="020B0606020202030204" pitchFamily="34" charset="0"/>
            </a:endParaRPr>
          </a:p>
          <a:p>
            <a:pPr algn="ctr"/>
            <a:r>
              <a:rPr lang="en-US" sz="1600" dirty="0">
                <a:solidFill>
                  <a:schemeClr val="bg1"/>
                </a:solidFill>
                <a:latin typeface="Arial Narrow" panose="020B0606020202030204" pitchFamily="34" charset="0"/>
              </a:rPr>
              <a:t>Contact FCS GROUP:</a:t>
            </a:r>
          </a:p>
          <a:p>
            <a:pPr algn="ctr"/>
            <a:endParaRPr lang="en-US" sz="300" b="1" dirty="0">
              <a:solidFill>
                <a:schemeClr val="bg1"/>
              </a:solidFill>
              <a:latin typeface="Arial Narrow" panose="020B0606020202030204" pitchFamily="34" charset="0"/>
            </a:endParaRPr>
          </a:p>
          <a:p>
            <a:pPr algn="ctr"/>
            <a:r>
              <a:rPr lang="en-US" sz="2000" b="1" dirty="0">
                <a:solidFill>
                  <a:schemeClr val="bg1"/>
                </a:solidFill>
                <a:effectLst>
                  <a:outerShdw blurRad="38100" dist="38100" dir="2700000" algn="tl">
                    <a:srgbClr val="000000">
                      <a:alpha val="43137"/>
                    </a:srgbClr>
                  </a:outerShdw>
                </a:effectLst>
                <a:latin typeface="Arial Narrow" panose="020B0606020202030204" pitchFamily="34" charset="0"/>
              </a:rPr>
              <a:t>(425) 867-1802</a:t>
            </a:r>
          </a:p>
          <a:p>
            <a:pPr algn="ctr"/>
            <a:r>
              <a:rPr lang="en-US" sz="2000" b="1" dirty="0">
                <a:solidFill>
                  <a:schemeClr val="bg1"/>
                </a:solidFill>
                <a:effectLst>
                  <a:outerShdw blurRad="38100" dist="38100" dir="2700000" algn="tl">
                    <a:srgbClr val="000000">
                      <a:alpha val="43137"/>
                    </a:srgbClr>
                  </a:outerShdw>
                </a:effectLst>
                <a:latin typeface="Arial Narrow" panose="020B0606020202030204" pitchFamily="34" charset="0"/>
              </a:rPr>
              <a:t>www.fcsgroup.com</a:t>
            </a:r>
          </a:p>
        </p:txBody>
      </p:sp>
      <p:sp>
        <p:nvSpPr>
          <p:cNvPr id="4" name="Rectangle 3"/>
          <p:cNvSpPr/>
          <p:nvPr/>
        </p:nvSpPr>
        <p:spPr>
          <a:xfrm>
            <a:off x="-152400" y="5862869"/>
            <a:ext cx="9448800" cy="7506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578" y="5975118"/>
            <a:ext cx="2301583" cy="545804"/>
          </a:xfrm>
          <a:prstGeom prst="rect">
            <a:avLst/>
          </a:prstGeom>
        </p:spPr>
      </p:pic>
    </p:spTree>
    <p:extLst>
      <p:ext uri="{BB962C8B-B14F-4D97-AF65-F5344CB8AC3E}">
        <p14:creationId xmlns:p14="http://schemas.microsoft.com/office/powerpoint/2010/main" val="164758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Since Phase I</a:t>
            </a:r>
          </a:p>
        </p:txBody>
      </p:sp>
      <p:sp>
        <p:nvSpPr>
          <p:cNvPr id="3" name="Content Placeholder 2"/>
          <p:cNvSpPr>
            <a:spLocks noGrp="1"/>
          </p:cNvSpPr>
          <p:nvPr>
            <p:ph idx="1"/>
          </p:nvPr>
        </p:nvSpPr>
        <p:spPr/>
        <p:txBody>
          <a:bodyPr>
            <a:normAutofit lnSpcReduction="10000"/>
          </a:bodyPr>
          <a:lstStyle/>
          <a:p>
            <a:r>
              <a:rPr lang="en-US" dirty="0"/>
              <a:t>Water</a:t>
            </a:r>
          </a:p>
          <a:p>
            <a:pPr lvl="1"/>
            <a:r>
              <a:rPr lang="en-US" dirty="0"/>
              <a:t>Forecast revised based on more conservative billed revenue basis</a:t>
            </a:r>
          </a:p>
          <a:p>
            <a:pPr lvl="1"/>
            <a:r>
              <a:rPr lang="en-US" dirty="0"/>
              <a:t>Billing system data revenue collection $3.6m, vs $3.8m reported basis from Phase I</a:t>
            </a:r>
          </a:p>
          <a:p>
            <a:pPr marL="457200" lvl="1" indent="0">
              <a:buNone/>
            </a:pPr>
            <a:endParaRPr lang="en-US" dirty="0"/>
          </a:p>
          <a:p>
            <a:r>
              <a:rPr lang="en-US" dirty="0"/>
              <a:t>Sewer</a:t>
            </a:r>
          </a:p>
          <a:p>
            <a:pPr lvl="1"/>
            <a:r>
              <a:rPr lang="en-US" dirty="0"/>
              <a:t>Response to council request to evaluate utility tax impact</a:t>
            </a:r>
          </a:p>
          <a:p>
            <a:pPr lvl="1"/>
            <a:r>
              <a:rPr lang="en-US" dirty="0"/>
              <a:t>Sewer utility tax capped at increasing from the 2018 budgeted $ amount at no more than 4% annually (versus applying the 10%)</a:t>
            </a:r>
          </a:p>
          <a:p>
            <a:pPr marL="457200" lvl="1" indent="0">
              <a:buNone/>
            </a:pPr>
            <a:endParaRPr lang="en-US" dirty="0"/>
          </a:p>
          <a:p>
            <a:r>
              <a:rPr lang="en-US" dirty="0"/>
              <a:t>Stormwater</a:t>
            </a:r>
          </a:p>
          <a:p>
            <a:pPr lvl="1"/>
            <a:r>
              <a:rPr lang="en-US" dirty="0"/>
              <a:t>Customer billing data revenue reconciliation</a:t>
            </a:r>
          </a:p>
          <a:p>
            <a:pPr lvl="1"/>
            <a:r>
              <a:rPr lang="en-US" dirty="0"/>
              <a:t>Cost of service credit level findings applied to stormwater rates</a:t>
            </a:r>
          </a:p>
        </p:txBody>
      </p:sp>
    </p:spTree>
    <p:extLst>
      <p:ext uri="{BB962C8B-B14F-4D97-AF65-F5344CB8AC3E}">
        <p14:creationId xmlns:p14="http://schemas.microsoft.com/office/powerpoint/2010/main" val="177977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Water Revenue Requirement</a:t>
            </a:r>
          </a:p>
        </p:txBody>
      </p:sp>
      <p:sp>
        <p:nvSpPr>
          <p:cNvPr id="3" name="Content Placeholder 2"/>
          <p:cNvSpPr>
            <a:spLocks noGrp="1"/>
          </p:cNvSpPr>
          <p:nvPr>
            <p:ph idx="1"/>
          </p:nvPr>
        </p:nvSpPr>
        <p:spPr/>
        <p:txBody>
          <a:bodyPr/>
          <a:lstStyle/>
          <a:p>
            <a:r>
              <a:rPr lang="en-US" dirty="0"/>
              <a:t>Revised revenue basis of $3.6m</a:t>
            </a:r>
          </a:p>
          <a:p>
            <a:r>
              <a:rPr lang="en-US" dirty="0"/>
              <a:t>Conservative basis for near-term rate planning, can be revised in interim rate update (2-3 years)</a:t>
            </a:r>
            <a:endParaRPr lang="en-US" dirty="0">
              <a:solidFill>
                <a:srgbClr val="FF0000"/>
              </a:solidFill>
            </a:endParaRPr>
          </a:p>
        </p:txBody>
      </p:sp>
      <p:sp>
        <p:nvSpPr>
          <p:cNvPr id="6" name="TextBox 5"/>
          <p:cNvSpPr txBox="1"/>
          <p:nvPr/>
        </p:nvSpPr>
        <p:spPr>
          <a:xfrm>
            <a:off x="4038600" y="5209400"/>
            <a:ext cx="4114800" cy="276999"/>
          </a:xfrm>
          <a:prstGeom prst="rect">
            <a:avLst/>
          </a:prstGeom>
          <a:noFill/>
        </p:spPr>
        <p:txBody>
          <a:bodyPr wrap="square" rtlCol="0">
            <a:spAutoFit/>
          </a:bodyPr>
          <a:lstStyle/>
          <a:p>
            <a:r>
              <a:rPr lang="en-US" sz="1200" dirty="0"/>
              <a:t>*Bimonthly bill: Assumes ¾” Meter, 7 ccf per month</a:t>
            </a:r>
          </a:p>
        </p:txBody>
      </p:sp>
      <p:pic>
        <p:nvPicPr>
          <p:cNvPr id="5" name="Picture 4"/>
          <p:cNvPicPr>
            <a:picLocks noChangeAspect="1"/>
          </p:cNvPicPr>
          <p:nvPr/>
        </p:nvPicPr>
        <p:blipFill>
          <a:blip r:embed="rId2"/>
          <a:stretch>
            <a:fillRect/>
          </a:stretch>
        </p:blipFill>
        <p:spPr>
          <a:xfrm>
            <a:off x="1662200" y="2642436"/>
            <a:ext cx="5819599" cy="2432800"/>
          </a:xfrm>
          <a:prstGeom prst="rect">
            <a:avLst/>
          </a:prstGeom>
        </p:spPr>
      </p:pic>
    </p:spTree>
    <p:extLst>
      <p:ext uri="{BB962C8B-B14F-4D97-AF65-F5344CB8AC3E}">
        <p14:creationId xmlns:p14="http://schemas.microsoft.com/office/powerpoint/2010/main" val="333942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Updated Sewer Revenue Requirement</a:t>
            </a:r>
          </a:p>
        </p:txBody>
      </p:sp>
      <p:sp>
        <p:nvSpPr>
          <p:cNvPr id="3" name="Content Placeholder 2"/>
          <p:cNvSpPr>
            <a:spLocks noGrp="1"/>
          </p:cNvSpPr>
          <p:nvPr>
            <p:ph idx="1"/>
          </p:nvPr>
        </p:nvSpPr>
        <p:spPr/>
        <p:txBody>
          <a:bodyPr/>
          <a:lstStyle/>
          <a:p>
            <a:r>
              <a:rPr lang="en-US" dirty="0"/>
              <a:t>Tested reducing the utility tax impact from rate increases</a:t>
            </a:r>
          </a:p>
          <a:p>
            <a:r>
              <a:rPr lang="en-US" dirty="0"/>
              <a:t>Sewer utility tax capped at increasing from the 2018 budgeted $ amount at no more than 4% annually (versus applying the 10% rate)</a:t>
            </a:r>
          </a:p>
          <a:p>
            <a:r>
              <a:rPr lang="en-US" dirty="0"/>
              <a:t>Current utility tax 10%</a:t>
            </a:r>
          </a:p>
          <a:p>
            <a:r>
              <a:rPr lang="en-US" dirty="0"/>
              <a:t>Tax rate decreases to 8.12% by 2023</a:t>
            </a:r>
          </a:p>
        </p:txBody>
      </p:sp>
      <p:pic>
        <p:nvPicPr>
          <p:cNvPr id="5" name="Picture 4"/>
          <p:cNvPicPr>
            <a:picLocks noChangeAspect="1"/>
          </p:cNvPicPr>
          <p:nvPr/>
        </p:nvPicPr>
        <p:blipFill>
          <a:blip r:embed="rId2"/>
          <a:stretch>
            <a:fillRect/>
          </a:stretch>
        </p:blipFill>
        <p:spPr>
          <a:xfrm>
            <a:off x="1550231" y="3321563"/>
            <a:ext cx="6043538" cy="2576000"/>
          </a:xfrm>
          <a:prstGeom prst="rect">
            <a:avLst/>
          </a:prstGeom>
        </p:spPr>
      </p:pic>
    </p:spTree>
    <p:extLst>
      <p:ext uri="{BB962C8B-B14F-4D97-AF65-F5344CB8AC3E}">
        <p14:creationId xmlns:p14="http://schemas.microsoft.com/office/powerpoint/2010/main" val="343823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Administration Recommendation – Phase I</a:t>
            </a:r>
          </a:p>
        </p:txBody>
      </p:sp>
      <p:sp>
        <p:nvSpPr>
          <p:cNvPr id="3" name="Content Placeholder 2"/>
          <p:cNvSpPr>
            <a:spLocks noGrp="1"/>
          </p:cNvSpPr>
          <p:nvPr>
            <p:ph idx="1"/>
          </p:nvPr>
        </p:nvSpPr>
        <p:spPr/>
        <p:txBody>
          <a:bodyPr>
            <a:normAutofit/>
          </a:bodyPr>
          <a:lstStyle/>
          <a:p>
            <a:r>
              <a:rPr lang="en-US" sz="2400" dirty="0"/>
              <a:t>Water: Phased CIP</a:t>
            </a:r>
          </a:p>
          <a:p>
            <a:pPr lvl="1"/>
            <a:r>
              <a:rPr lang="en-US" dirty="0"/>
              <a:t>Presented 2.5% annual increases</a:t>
            </a:r>
          </a:p>
          <a:p>
            <a:pPr lvl="1"/>
            <a:r>
              <a:rPr lang="en-US" dirty="0"/>
              <a:t>Updated 4% annual rate increases</a:t>
            </a:r>
          </a:p>
          <a:p>
            <a:pPr marL="457200" lvl="1" indent="0">
              <a:buNone/>
            </a:pPr>
            <a:endParaRPr lang="en-US" dirty="0"/>
          </a:p>
          <a:p>
            <a:r>
              <a:rPr lang="en-US" sz="2400" dirty="0"/>
              <a:t>Sewer: Programmed CIP and staffing</a:t>
            </a:r>
          </a:p>
          <a:p>
            <a:pPr lvl="1"/>
            <a:r>
              <a:rPr lang="en-US" dirty="0"/>
              <a:t>Presented 10.5% in 2019-2021, 5% in 2022-2023</a:t>
            </a:r>
          </a:p>
          <a:p>
            <a:pPr lvl="1"/>
            <a:r>
              <a:rPr lang="en-US" dirty="0"/>
              <a:t>Updated 10% in 2019-2021, 4.25% in 2022-2023</a:t>
            </a:r>
          </a:p>
          <a:p>
            <a:pPr marL="457200" lvl="1" indent="0">
              <a:buNone/>
            </a:pPr>
            <a:endParaRPr lang="en-US" dirty="0"/>
          </a:p>
          <a:p>
            <a:r>
              <a:rPr lang="en-US" sz="2400" dirty="0"/>
              <a:t>Stormwater: Delay programmed staffing / Status Quo</a:t>
            </a:r>
          </a:p>
          <a:p>
            <a:pPr lvl="1"/>
            <a:r>
              <a:rPr lang="en-US" dirty="0"/>
              <a:t>4.5% annual system-wide increases in 2019-2021, 3% in 2022-2023</a:t>
            </a:r>
          </a:p>
          <a:p>
            <a:pPr lvl="1"/>
            <a:r>
              <a:rPr lang="en-US" dirty="0"/>
              <a:t>Credit recipient rate adjusted</a:t>
            </a:r>
          </a:p>
        </p:txBody>
      </p:sp>
    </p:spTree>
    <p:extLst>
      <p:ext uri="{BB962C8B-B14F-4D97-AF65-F5344CB8AC3E}">
        <p14:creationId xmlns:p14="http://schemas.microsoft.com/office/powerpoint/2010/main" val="372819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901603" y="2676273"/>
            <a:ext cx="6404197" cy="164495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Stormwater Credit Analysis</a:t>
            </a:r>
            <a:endParaRPr lang="en-US" sz="1400" b="1" dirty="0">
              <a:solidFill>
                <a:schemeClr val="tx1"/>
              </a:solidFill>
            </a:endParaRPr>
          </a:p>
        </p:txBody>
      </p:sp>
    </p:spTree>
    <p:extLst>
      <p:ext uri="{BB962C8B-B14F-4D97-AF65-F5344CB8AC3E}">
        <p14:creationId xmlns:p14="http://schemas.microsoft.com/office/powerpoint/2010/main" val="312942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Washougal Stormwater History</a:t>
            </a:r>
          </a:p>
        </p:txBody>
      </p:sp>
      <p:sp>
        <p:nvSpPr>
          <p:cNvPr id="3" name="Content Placeholder 2"/>
          <p:cNvSpPr>
            <a:spLocks noGrp="1"/>
          </p:cNvSpPr>
          <p:nvPr>
            <p:ph idx="1"/>
          </p:nvPr>
        </p:nvSpPr>
        <p:spPr/>
        <p:txBody>
          <a:bodyPr>
            <a:normAutofit/>
          </a:bodyPr>
          <a:lstStyle/>
          <a:p>
            <a:pPr lvl="0"/>
            <a:r>
              <a:rPr lang="en-US" b="0" dirty="0" err="1"/>
              <a:t>Stormwater</a:t>
            </a:r>
            <a:r>
              <a:rPr lang="en-US" b="0" dirty="0"/>
              <a:t> rates have been low historically compared to other utilities</a:t>
            </a:r>
          </a:p>
          <a:p>
            <a:pPr lvl="0"/>
            <a:r>
              <a:rPr lang="en-US" b="0" dirty="0"/>
              <a:t>Rate equity / rate credits now emerging as a concern as program costs and resulting rates go up to meet regulatory pressures</a:t>
            </a:r>
          </a:p>
          <a:p>
            <a:pPr lvl="1"/>
            <a:r>
              <a:rPr lang="en-US" sz="1800" b="0" dirty="0"/>
              <a:t>Many programs offering rate credits set policy-based credit levels</a:t>
            </a:r>
          </a:p>
          <a:p>
            <a:pPr lvl="1"/>
            <a:r>
              <a:rPr lang="en-US" sz="1800" dirty="0"/>
              <a:t>Many program costs are not reduced by customers’ on-site mitigation</a:t>
            </a:r>
          </a:p>
          <a:p>
            <a:pPr lvl="0"/>
            <a:r>
              <a:rPr lang="en-US" b="0" dirty="0"/>
              <a:t>Analytically-based credit calculations often result in maximum credits of 25%-50%</a:t>
            </a:r>
          </a:p>
          <a:p>
            <a:pPr lvl="0"/>
            <a:r>
              <a:rPr lang="en-US" b="0" dirty="0"/>
              <a:t>Washougal’s existing available rate credit value of 75% is provided to the following customer groups</a:t>
            </a:r>
          </a:p>
          <a:p>
            <a:pPr lvl="1">
              <a:lnSpc>
                <a:spcPct val="110000"/>
              </a:lnSpc>
            </a:pPr>
            <a:r>
              <a:rPr lang="en-US" sz="1800" dirty="0"/>
              <a:t>Any property with qualifying onsite mitigation facilities</a:t>
            </a:r>
          </a:p>
          <a:p>
            <a:pPr lvl="1">
              <a:lnSpc>
                <a:spcPct val="110000"/>
              </a:lnSpc>
            </a:pPr>
            <a:r>
              <a:rPr lang="en-US" sz="1800" dirty="0"/>
              <a:t>Individual NPDES permit-holders</a:t>
            </a:r>
          </a:p>
          <a:p>
            <a:pPr>
              <a:lnSpc>
                <a:spcPct val="110000"/>
              </a:lnSpc>
            </a:pPr>
            <a:r>
              <a:rPr lang="en-US" b="0" dirty="0"/>
              <a:t>The “cost of service” analysis evaluates savings to the utility from on-site mitigation to determine the cost-based maximum credit level</a:t>
            </a:r>
          </a:p>
          <a:p>
            <a:pPr>
              <a:lnSpc>
                <a:spcPct val="110000"/>
              </a:lnSpc>
            </a:pPr>
            <a:endParaRPr lang="en-US" dirty="0"/>
          </a:p>
          <a:p>
            <a:pPr lvl="0"/>
            <a:endParaRPr lang="en-US" dirty="0"/>
          </a:p>
          <a:p>
            <a:endParaRPr lang="en-US" dirty="0"/>
          </a:p>
        </p:txBody>
      </p:sp>
    </p:spTree>
    <p:extLst>
      <p:ext uri="{BB962C8B-B14F-4D97-AF65-F5344CB8AC3E}">
        <p14:creationId xmlns:p14="http://schemas.microsoft.com/office/powerpoint/2010/main" val="118377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Cost Allocation</a:t>
            </a:r>
          </a:p>
        </p:txBody>
      </p:sp>
      <p:sp>
        <p:nvSpPr>
          <p:cNvPr id="5" name="TextBox 4"/>
          <p:cNvSpPr txBox="1"/>
          <p:nvPr/>
        </p:nvSpPr>
        <p:spPr>
          <a:xfrm>
            <a:off x="1447800" y="1233170"/>
            <a:ext cx="2743200" cy="830997"/>
          </a:xfrm>
          <a:prstGeom prst="rect">
            <a:avLst/>
          </a:prstGeom>
          <a:noFill/>
          <a:ln w="38100">
            <a:noFill/>
          </a:ln>
        </p:spPr>
        <p:txBody>
          <a:bodyPr wrap="square" rtlCol="0">
            <a:spAutoFit/>
          </a:bodyPr>
          <a:lstStyle/>
          <a:p>
            <a:pPr algn="ctr"/>
            <a:r>
              <a:rPr lang="en-US" sz="2400" dirty="0">
                <a:latin typeface="Arial Narrow" panose="020B0606020202030204" pitchFamily="34" charset="0"/>
              </a:rPr>
              <a:t>Cost Allocation</a:t>
            </a:r>
          </a:p>
          <a:p>
            <a:pPr algn="ctr"/>
            <a:r>
              <a:rPr lang="en-US" sz="2400" dirty="0">
                <a:latin typeface="Arial Narrow" panose="020B0606020202030204" pitchFamily="34" charset="0"/>
              </a:rPr>
              <a:t>Methodology</a:t>
            </a:r>
          </a:p>
        </p:txBody>
      </p:sp>
      <p:sp>
        <p:nvSpPr>
          <p:cNvPr id="6" name="TextBox 5"/>
          <p:cNvSpPr txBox="1"/>
          <p:nvPr/>
        </p:nvSpPr>
        <p:spPr>
          <a:xfrm>
            <a:off x="1447801" y="2905293"/>
            <a:ext cx="914400"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600">
                <a:solidFill>
                  <a:schemeClr val="lt1"/>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Base</a:t>
            </a:r>
          </a:p>
        </p:txBody>
      </p:sp>
      <p:sp>
        <p:nvSpPr>
          <p:cNvPr id="7" name="TextBox 6"/>
          <p:cNvSpPr txBox="1"/>
          <p:nvPr/>
        </p:nvSpPr>
        <p:spPr>
          <a:xfrm>
            <a:off x="3276601" y="2905294"/>
            <a:ext cx="914400" cy="338554"/>
          </a:xfrm>
          <a:prstGeom prst="rect">
            <a:avLst/>
          </a:prstGeom>
          <a:noFill/>
          <a:ln w="38100">
            <a:solidFill>
              <a:schemeClr val="tx1"/>
            </a:solidFill>
          </a:ln>
        </p:spPr>
        <p:txBody>
          <a:bodyPr wrap="square" rtlCol="0">
            <a:spAutoFit/>
          </a:bodyPr>
          <a:lstStyle>
            <a:defPPr>
              <a:defRPr lang="en-US"/>
            </a:defPPr>
            <a:lvl1pPr algn="ctr">
              <a:defRPr sz="2400">
                <a:latin typeface="Arial Narrow" panose="020B0606020202030204" pitchFamily="34" charset="0"/>
              </a:defRPr>
            </a:lvl1pPr>
          </a:lstStyle>
          <a:p>
            <a:r>
              <a:rPr lang="en-US" sz="1600" dirty="0"/>
              <a:t>Use</a:t>
            </a:r>
          </a:p>
        </p:txBody>
      </p:sp>
      <p:cxnSp>
        <p:nvCxnSpPr>
          <p:cNvPr id="15" name="Elbow Connector 14"/>
          <p:cNvCxnSpPr>
            <a:endCxn id="6" idx="0"/>
          </p:cNvCxnSpPr>
          <p:nvPr/>
        </p:nvCxnSpPr>
        <p:spPr>
          <a:xfrm rot="5400000">
            <a:off x="1941638" y="2027530"/>
            <a:ext cx="841126" cy="914400"/>
          </a:xfrm>
          <a:prstGeom prst="bentConnector3">
            <a:avLst>
              <a:gd name="adj1"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7" idx="0"/>
          </p:cNvCxnSpPr>
          <p:nvPr/>
        </p:nvCxnSpPr>
        <p:spPr>
          <a:xfrm rot="16200000" flipH="1">
            <a:off x="2856038" y="2027530"/>
            <a:ext cx="841127" cy="914400"/>
          </a:xfrm>
          <a:prstGeom prst="bentConnector3">
            <a:avLst>
              <a:gd name="adj1"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7801" y="5605046"/>
            <a:ext cx="1819275" cy="338554"/>
          </a:xfrm>
          <a:prstGeom prst="rect">
            <a:avLst/>
          </a:prstGeom>
          <a:solidFill>
            <a:schemeClr val="tx1"/>
          </a:solidFill>
          <a:ln w="38100">
            <a:noFill/>
          </a:ln>
        </p:spPr>
        <p:txBody>
          <a:bodyPr wrap="square" rtlCol="0">
            <a:spAutoFit/>
          </a:bodyPr>
          <a:lstStyle/>
          <a:p>
            <a:pPr algn="ctr"/>
            <a:r>
              <a:rPr lang="en-US" sz="1600" dirty="0">
                <a:solidFill>
                  <a:schemeClr val="bg1"/>
                </a:solidFill>
                <a:latin typeface="Arial Narrow" panose="020B0606020202030204" pitchFamily="34" charset="0"/>
              </a:rPr>
              <a:t>Not Credit Eligible</a:t>
            </a:r>
          </a:p>
        </p:txBody>
      </p:sp>
      <p:sp>
        <p:nvSpPr>
          <p:cNvPr id="18" name="TextBox 17"/>
          <p:cNvSpPr txBox="1"/>
          <p:nvPr/>
        </p:nvSpPr>
        <p:spPr>
          <a:xfrm>
            <a:off x="3407601" y="5594011"/>
            <a:ext cx="1819275" cy="33855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600">
                <a:solidFill>
                  <a:schemeClr val="lt1"/>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Credit Eligible</a:t>
            </a:r>
          </a:p>
        </p:txBody>
      </p:sp>
      <p:cxnSp>
        <p:nvCxnSpPr>
          <p:cNvPr id="19" name="Straight Connector 18"/>
          <p:cNvCxnSpPr>
            <a:stCxn id="6" idx="2"/>
          </p:cNvCxnSpPr>
          <p:nvPr/>
        </p:nvCxnSpPr>
        <p:spPr>
          <a:xfrm>
            <a:off x="1905001" y="3243847"/>
            <a:ext cx="0" cy="23501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00326" y="4878191"/>
            <a:ext cx="914400" cy="5059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r>
              <a:rPr lang="en-US" sz="1600" dirty="0">
                <a:latin typeface="Arial Narrow" panose="020B0606020202030204" pitchFamily="34" charset="0"/>
              </a:rPr>
              <a:t>Use Indirect</a:t>
            </a:r>
          </a:p>
        </p:txBody>
      </p:sp>
      <p:sp>
        <p:nvSpPr>
          <p:cNvPr id="21" name="TextBox 20"/>
          <p:cNvSpPr txBox="1"/>
          <p:nvPr/>
        </p:nvSpPr>
        <p:spPr>
          <a:xfrm>
            <a:off x="3862451" y="4876800"/>
            <a:ext cx="914400" cy="50735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r>
              <a:rPr lang="en-US" sz="1600" dirty="0">
                <a:latin typeface="Arial Narrow" panose="020B0606020202030204" pitchFamily="34" charset="0"/>
              </a:rPr>
              <a:t>Use Direct</a:t>
            </a:r>
          </a:p>
        </p:txBody>
      </p:sp>
      <p:cxnSp>
        <p:nvCxnSpPr>
          <p:cNvPr id="22" name="Elbow Connector 21"/>
          <p:cNvCxnSpPr>
            <a:stCxn id="27" idx="2"/>
            <a:endCxn id="20" idx="0"/>
          </p:cNvCxnSpPr>
          <p:nvPr/>
        </p:nvCxnSpPr>
        <p:spPr>
          <a:xfrm rot="5400000">
            <a:off x="3079606" y="4223995"/>
            <a:ext cx="632117" cy="676275"/>
          </a:xfrm>
          <a:prstGeom prst="bentConnector3">
            <a:avLst>
              <a:gd name="adj1"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7" idx="2"/>
            <a:endCxn id="21" idx="0"/>
          </p:cNvCxnSpPr>
          <p:nvPr/>
        </p:nvCxnSpPr>
        <p:spPr>
          <a:xfrm rot="16200000" flipH="1">
            <a:off x="3711363" y="4268512"/>
            <a:ext cx="630726" cy="585850"/>
          </a:xfrm>
          <a:prstGeom prst="bentConnector3">
            <a:avLst>
              <a:gd name="adj1"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p:cNvCxnSpPr>
          <p:nvPr/>
        </p:nvCxnSpPr>
        <p:spPr>
          <a:xfrm>
            <a:off x="3057526" y="5384154"/>
            <a:ext cx="0" cy="50862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2"/>
            <a:endCxn id="18" idx="0"/>
          </p:cNvCxnSpPr>
          <p:nvPr/>
        </p:nvCxnSpPr>
        <p:spPr>
          <a:xfrm flipH="1">
            <a:off x="4317239" y="5384155"/>
            <a:ext cx="2412" cy="2098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19200" y="3612006"/>
            <a:ext cx="1381125" cy="634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r>
              <a:rPr lang="en-US" sz="1600" dirty="0">
                <a:solidFill>
                  <a:schemeClr val="tx1"/>
                </a:solidFill>
                <a:latin typeface="Arial Narrow" panose="020B0606020202030204" pitchFamily="34" charset="0"/>
              </a:rPr>
              <a:t>Non-Facility Related</a:t>
            </a:r>
          </a:p>
        </p:txBody>
      </p:sp>
      <p:sp>
        <p:nvSpPr>
          <p:cNvPr id="27" name="TextBox 26"/>
          <p:cNvSpPr txBox="1"/>
          <p:nvPr/>
        </p:nvSpPr>
        <p:spPr>
          <a:xfrm>
            <a:off x="3276601" y="3612006"/>
            <a:ext cx="914400" cy="63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600">
                <a:solidFill>
                  <a:schemeClr val="tx1"/>
                </a:solidFill>
                <a:latin typeface="Arial Narrow" panose="020B0606020202030204" pitchFamily="34" charset="0"/>
              </a:defRPr>
            </a:lvl1pPr>
          </a:lstStyle>
          <a:p>
            <a:r>
              <a:rPr lang="en-US" dirty="0"/>
              <a:t>Facility O&amp;M</a:t>
            </a:r>
          </a:p>
        </p:txBody>
      </p:sp>
      <p:cxnSp>
        <p:nvCxnSpPr>
          <p:cNvPr id="28" name="Straight Connector 27"/>
          <p:cNvCxnSpPr>
            <a:stCxn id="7" idx="2"/>
            <a:endCxn id="27" idx="0"/>
          </p:cNvCxnSpPr>
          <p:nvPr/>
        </p:nvCxnSpPr>
        <p:spPr>
          <a:xfrm>
            <a:off x="3733801" y="3243848"/>
            <a:ext cx="0" cy="3681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a:graphicFrameLocks/>
          </p:cNvGraphicFramePr>
          <p:nvPr>
            <p:extLst>
              <p:ext uri="{D42A27DB-BD31-4B8C-83A1-F6EECF244321}">
                <p14:modId xmlns:p14="http://schemas.microsoft.com/office/powerpoint/2010/main" val="19740763"/>
              </p:ext>
            </p:extLst>
          </p:nvPr>
        </p:nvGraphicFramePr>
        <p:xfrm>
          <a:off x="4386327" y="1648668"/>
          <a:ext cx="4552950" cy="37147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467600" y="1371600"/>
            <a:ext cx="1219200" cy="523220"/>
          </a:xfrm>
          <a:prstGeom prst="rect">
            <a:avLst/>
          </a:prstGeom>
          <a:noFill/>
          <a:ln>
            <a:solidFill>
              <a:schemeClr val="tx1"/>
            </a:solidFill>
          </a:ln>
        </p:spPr>
        <p:txBody>
          <a:bodyPr wrap="square" rtlCol="0">
            <a:spAutoFit/>
          </a:bodyPr>
          <a:lstStyle/>
          <a:p>
            <a:r>
              <a:rPr lang="en-US" sz="1400" dirty="0"/>
              <a:t>e.g. Billing, Engineering</a:t>
            </a:r>
          </a:p>
        </p:txBody>
      </p:sp>
      <p:cxnSp>
        <p:nvCxnSpPr>
          <p:cNvPr id="8" name="Straight Arrow Connector 7"/>
          <p:cNvCxnSpPr/>
          <p:nvPr/>
        </p:nvCxnSpPr>
        <p:spPr>
          <a:xfrm flipH="1">
            <a:off x="7467600" y="1905000"/>
            <a:ext cx="3048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00080" y="1371600"/>
            <a:ext cx="1219200" cy="523220"/>
          </a:xfrm>
          <a:prstGeom prst="rect">
            <a:avLst/>
          </a:prstGeom>
          <a:noFill/>
          <a:ln>
            <a:solidFill>
              <a:schemeClr val="tx1"/>
            </a:solidFill>
          </a:ln>
        </p:spPr>
        <p:txBody>
          <a:bodyPr wrap="square" rtlCol="0">
            <a:spAutoFit/>
          </a:bodyPr>
          <a:lstStyle/>
          <a:p>
            <a:r>
              <a:rPr lang="en-US" sz="1400" dirty="0"/>
              <a:t>e.g. Public outreach</a:t>
            </a:r>
          </a:p>
        </p:txBody>
      </p:sp>
      <p:cxnSp>
        <p:nvCxnSpPr>
          <p:cNvPr id="31" name="Straight Arrow Connector 30"/>
          <p:cNvCxnSpPr/>
          <p:nvPr/>
        </p:nvCxnSpPr>
        <p:spPr>
          <a:xfrm>
            <a:off x="5334000" y="1905000"/>
            <a:ext cx="304800" cy="533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543800" y="5254823"/>
            <a:ext cx="1219200" cy="523220"/>
          </a:xfrm>
          <a:prstGeom prst="rect">
            <a:avLst/>
          </a:prstGeom>
          <a:noFill/>
          <a:ln>
            <a:solidFill>
              <a:schemeClr val="tx1"/>
            </a:solidFill>
          </a:ln>
        </p:spPr>
        <p:txBody>
          <a:bodyPr wrap="square" rtlCol="0">
            <a:spAutoFit/>
          </a:bodyPr>
          <a:lstStyle/>
          <a:p>
            <a:r>
              <a:rPr lang="en-US" sz="1400" dirty="0"/>
              <a:t>e.g. System maintenance</a:t>
            </a:r>
          </a:p>
        </p:txBody>
      </p:sp>
      <p:cxnSp>
        <p:nvCxnSpPr>
          <p:cNvPr id="33" name="Straight Arrow Connector 32"/>
          <p:cNvCxnSpPr/>
          <p:nvPr/>
        </p:nvCxnSpPr>
        <p:spPr>
          <a:xfrm flipH="1" flipV="1">
            <a:off x="7543800" y="4648200"/>
            <a:ext cx="381000" cy="609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499669"/>
      </p:ext>
    </p:extLst>
  </p:cSld>
  <p:clrMapOvr>
    <a:masterClrMapping/>
  </p:clrMapOvr>
</p:sld>
</file>

<file path=ppt/theme/theme1.xml><?xml version="1.0" encoding="utf-8"?>
<a:theme xmlns:a="http://schemas.openxmlformats.org/drawingml/2006/main" name="Port of Anchorage Review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FCS GROUP PowerPoint 2016 - Dark Blue</Template>
  <TotalTime>6282</TotalTime>
  <Words>760</Words>
  <Application>Microsoft Office PowerPoint</Application>
  <PresentationFormat>On-screen Show (4:3)</PresentationFormat>
  <Paragraphs>147</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Century Gothic</vt:lpstr>
      <vt:lpstr>Times New Roman</vt:lpstr>
      <vt:lpstr>Wingdings</vt:lpstr>
      <vt:lpstr>Port of Anchorage Review FINAL</vt:lpstr>
      <vt:lpstr>PowerPoint Presentation</vt:lpstr>
      <vt:lpstr>Study Segments</vt:lpstr>
      <vt:lpstr>Changes Since Phase I</vt:lpstr>
      <vt:lpstr>Updated Water Revenue Requirement</vt:lpstr>
      <vt:lpstr>Updated Sewer Revenue Requirement</vt:lpstr>
      <vt:lpstr>Administration Recommendation – Phase I</vt:lpstr>
      <vt:lpstr>PowerPoint Presentation</vt:lpstr>
      <vt:lpstr>Washougal Stormwater History</vt:lpstr>
      <vt:lpstr>Functional Cost Allocation</vt:lpstr>
      <vt:lpstr>Full 2019 Credit Implementation</vt:lpstr>
      <vt:lpstr>Phased Credit Alternative</vt:lpstr>
      <vt:lpstr>Bimonthly Commercial Bill Comparisons</vt:lpstr>
      <vt:lpstr>PowerPoint Presentation</vt:lpstr>
      <vt:lpstr>Sample Bimonthly Bill – 2019 Credit Implementation</vt:lpstr>
      <vt:lpstr>Sample Bimonthly Bill – 5 Year Credit Phase In</vt:lpstr>
      <vt:lpstr>Bimonthly Bill Comparisons</vt:lpstr>
      <vt:lpstr>PowerPoint Presentation</vt:lpstr>
      <vt:lpstr>Phase II.b Analysis in Progress</vt:lpstr>
      <vt:lpstr>Next Steps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Chase Bozett</dc:creator>
  <cp:lastModifiedBy>Courtney Black</cp:lastModifiedBy>
  <cp:revision>104</cp:revision>
  <cp:lastPrinted>2018-08-09T22:06:48Z</cp:lastPrinted>
  <dcterms:created xsi:type="dcterms:W3CDTF">2018-07-06T13:58:03Z</dcterms:created>
  <dcterms:modified xsi:type="dcterms:W3CDTF">2018-08-10T18:47:28Z</dcterms:modified>
</cp:coreProperties>
</file>