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1" r:id="rId3"/>
    <p:sldId id="357" r:id="rId4"/>
    <p:sldId id="358" r:id="rId5"/>
    <p:sldId id="359" r:id="rId6"/>
    <p:sldId id="333" r:id="rId7"/>
    <p:sldId id="332" r:id="rId8"/>
    <p:sldId id="329" r:id="rId9"/>
    <p:sldId id="330" r:id="rId10"/>
    <p:sldId id="331" r:id="rId11"/>
    <p:sldId id="334" r:id="rId12"/>
    <p:sldId id="335" r:id="rId13"/>
    <p:sldId id="336" r:id="rId14"/>
    <p:sldId id="337" r:id="rId15"/>
    <p:sldId id="338" r:id="rId16"/>
    <p:sldId id="341" r:id="rId17"/>
    <p:sldId id="342" r:id="rId18"/>
    <p:sldId id="343" r:id="rId19"/>
    <p:sldId id="344" r:id="rId20"/>
    <p:sldId id="345" r:id="rId21"/>
    <p:sldId id="363" r:id="rId22"/>
    <p:sldId id="360" r:id="rId23"/>
    <p:sldId id="362" r:id="rId24"/>
    <p:sldId id="364" r:id="rId25"/>
    <p:sldId id="346" r:id="rId26"/>
    <p:sldId id="366" r:id="rId27"/>
    <p:sldId id="367" r:id="rId28"/>
    <p:sldId id="365" r:id="rId29"/>
    <p:sldId id="347" r:id="rId30"/>
    <p:sldId id="351" r:id="rId31"/>
    <p:sldId id="368" r:id="rId32"/>
    <p:sldId id="370" r:id="rId33"/>
    <p:sldId id="372" r:id="rId34"/>
    <p:sldId id="369" r:id="rId35"/>
    <p:sldId id="371" r:id="rId36"/>
    <p:sldId id="373" r:id="rId37"/>
    <p:sldId id="374" r:id="rId38"/>
    <p:sldId id="375" r:id="rId39"/>
    <p:sldId id="270" r:id="rId40"/>
    <p:sldId id="377" r:id="rId41"/>
    <p:sldId id="376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75D"/>
    <a:srgbClr val="778891"/>
    <a:srgbClr val="B8CBBF"/>
    <a:srgbClr val="394042"/>
    <a:srgbClr val="C1C9CD"/>
    <a:srgbClr val="B86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895" autoAdjust="0"/>
  </p:normalViewPr>
  <p:slideViewPr>
    <p:cSldViewPr>
      <p:cViewPr varScale="1">
        <p:scale>
          <a:sx n="53" d="100"/>
          <a:sy n="53" d="100"/>
        </p:scale>
        <p:origin x="18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196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91379-C636-40C3-A40F-230EA325C088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D695602-2D35-4F40-88EA-AEE9B804BEB4}">
      <dgm:prSet phldrT="[Text]"/>
      <dgm:spPr>
        <a:xfrm>
          <a:off x="0" y="49"/>
          <a:ext cx="2660904" cy="1982390"/>
        </a:xfrm>
        <a:prstGeom prst="roundRect">
          <a:avLst/>
        </a:prstGeom>
        <a:solidFill>
          <a:srgbClr val="48746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Budgetary Considerations</a:t>
          </a:r>
        </a:p>
      </dgm:t>
    </dgm:pt>
    <dgm:pt modelId="{DCFC9FD8-8F89-421D-AED9-65CB2325EE56}" type="parTrans" cxnId="{DA5D651D-CAD2-40A2-BA3D-63B6A457B558}">
      <dgm:prSet/>
      <dgm:spPr/>
      <dgm:t>
        <a:bodyPr/>
        <a:lstStyle/>
        <a:p>
          <a:endParaRPr lang="en-US"/>
        </a:p>
      </dgm:t>
    </dgm:pt>
    <dgm:pt modelId="{B359DB99-0954-400F-8A5B-5A64F87B861F}" type="sibTrans" cxnId="{DA5D651D-CAD2-40A2-BA3D-63B6A457B558}">
      <dgm:prSet/>
      <dgm:spPr/>
      <dgm:t>
        <a:bodyPr/>
        <a:lstStyle/>
        <a:p>
          <a:endParaRPr lang="en-US"/>
        </a:p>
      </dgm:t>
    </dgm:pt>
    <dgm:pt modelId="{FF00ECFA-D24F-4D16-B8EE-6AB5EB23E94C}">
      <dgm:prSet phldrT="[Text]"/>
      <dgm:spPr>
        <a:xfrm rot="5400000">
          <a:off x="4233195" y="-1374003"/>
          <a:ext cx="1585912" cy="4730496"/>
        </a:xfrm>
        <a:prstGeom prst="round2SameRect">
          <a:avLst/>
        </a:prstGeom>
        <a:solidFill>
          <a:srgbClr val="48746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8746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Rate Impact:</a:t>
          </a:r>
        </a:p>
      </dgm:t>
    </dgm:pt>
    <dgm:pt modelId="{66A8CD2B-5BDE-4A8E-9186-F624E2BBC0FC}" type="parTrans" cxnId="{85AA6744-29D3-4B77-9FB3-D55C2F2F58EB}">
      <dgm:prSet/>
      <dgm:spPr/>
      <dgm:t>
        <a:bodyPr/>
        <a:lstStyle/>
        <a:p>
          <a:endParaRPr lang="en-US"/>
        </a:p>
      </dgm:t>
    </dgm:pt>
    <dgm:pt modelId="{9B822E04-AE08-4BF8-B488-5F517464F2E9}" type="sibTrans" cxnId="{85AA6744-29D3-4B77-9FB3-D55C2F2F58EB}">
      <dgm:prSet/>
      <dgm:spPr/>
      <dgm:t>
        <a:bodyPr/>
        <a:lstStyle/>
        <a:p>
          <a:endParaRPr lang="en-US"/>
        </a:p>
      </dgm:t>
    </dgm:pt>
    <dgm:pt modelId="{32D21D62-7B74-47B7-9B59-A53855B83DCB}">
      <dgm:prSet phldrT="[Text]"/>
      <dgm:spPr>
        <a:xfrm>
          <a:off x="0" y="2081559"/>
          <a:ext cx="2660904" cy="1982390"/>
        </a:xfrm>
        <a:prstGeom prst="roundRect">
          <a:avLst/>
        </a:prstGeom>
        <a:solidFill>
          <a:srgbClr val="4B575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Non-Budgetary Considerations</a:t>
          </a:r>
        </a:p>
      </dgm:t>
    </dgm:pt>
    <dgm:pt modelId="{E5376A37-DC7C-4ECA-A138-9A224619F382}" type="parTrans" cxnId="{E84DC600-FD39-46CE-83DF-0A9ED0F80796}">
      <dgm:prSet/>
      <dgm:spPr/>
      <dgm:t>
        <a:bodyPr/>
        <a:lstStyle/>
        <a:p>
          <a:endParaRPr lang="en-US"/>
        </a:p>
      </dgm:t>
    </dgm:pt>
    <dgm:pt modelId="{73E77C04-4F84-43B2-91ED-BDD835AD9887}" type="sibTrans" cxnId="{E84DC600-FD39-46CE-83DF-0A9ED0F80796}">
      <dgm:prSet/>
      <dgm:spPr/>
      <dgm:t>
        <a:bodyPr/>
        <a:lstStyle/>
        <a:p>
          <a:endParaRPr lang="en-US"/>
        </a:p>
      </dgm:t>
    </dgm:pt>
    <dgm:pt modelId="{B573BC3E-1984-453D-BF8A-659F26A11575}">
      <dgm:prSet phldrT="[Text]"/>
      <dgm:spPr>
        <a:xfrm rot="5400000">
          <a:off x="4233195" y="707507"/>
          <a:ext cx="1585912" cy="4730496"/>
        </a:xfrm>
        <a:prstGeom prst="round2SameRect">
          <a:avLst/>
        </a:prstGeom>
        <a:solidFill>
          <a:srgbClr val="4B575D">
            <a:lumMod val="20000"/>
            <a:lumOff val="80000"/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Clearer signaling of usage behavior to customers</a:t>
          </a:r>
        </a:p>
      </dgm:t>
    </dgm:pt>
    <dgm:pt modelId="{D3A2D81B-04C6-4115-B277-9311EB7B5713}" type="parTrans" cxnId="{7E90805D-DBAB-4EDD-A67A-2E96EB000900}">
      <dgm:prSet/>
      <dgm:spPr/>
      <dgm:t>
        <a:bodyPr/>
        <a:lstStyle/>
        <a:p>
          <a:endParaRPr lang="en-US"/>
        </a:p>
      </dgm:t>
    </dgm:pt>
    <dgm:pt modelId="{503D93A7-0FD1-4821-A3DC-67A59F6F13FE}" type="sibTrans" cxnId="{7E90805D-DBAB-4EDD-A67A-2E96EB000900}">
      <dgm:prSet/>
      <dgm:spPr/>
      <dgm:t>
        <a:bodyPr/>
        <a:lstStyle/>
        <a:p>
          <a:endParaRPr lang="en-US"/>
        </a:p>
      </dgm:t>
    </dgm:pt>
    <dgm:pt modelId="{0968DFF3-F3AD-4178-922E-4BC061E9C742}">
      <dgm:prSet phldrT="[Text]"/>
      <dgm:spPr>
        <a:xfrm rot="5400000">
          <a:off x="4233195" y="707507"/>
          <a:ext cx="1585912" cy="4730496"/>
        </a:xfrm>
        <a:solidFill>
          <a:srgbClr val="4B575D">
            <a:lumMod val="20000"/>
            <a:lumOff val="80000"/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Smaller, more manageable bills</a:t>
          </a:r>
        </a:p>
      </dgm:t>
    </dgm:pt>
    <dgm:pt modelId="{6FA44C7B-37F7-4E02-85D4-6660C306F1AC}" type="parTrans" cxnId="{12E62F5E-954E-4A8F-8F2B-E4FCC6F295B5}">
      <dgm:prSet/>
      <dgm:spPr/>
      <dgm:t>
        <a:bodyPr/>
        <a:lstStyle/>
        <a:p>
          <a:endParaRPr lang="en-US"/>
        </a:p>
      </dgm:t>
    </dgm:pt>
    <dgm:pt modelId="{0488950C-2562-405A-B8E7-377FDBA6B06F}" type="sibTrans" cxnId="{12E62F5E-954E-4A8F-8F2B-E4FCC6F295B5}">
      <dgm:prSet/>
      <dgm:spPr/>
      <dgm:t>
        <a:bodyPr/>
        <a:lstStyle/>
        <a:p>
          <a:endParaRPr lang="en-US"/>
        </a:p>
      </dgm:t>
    </dgm:pt>
    <dgm:pt modelId="{BECB2423-E568-42BC-B035-B15A82FE3832}">
      <dgm:prSet phldrT="[Text]"/>
      <dgm:spPr>
        <a:xfrm rot="5400000">
          <a:off x="4233195" y="707507"/>
          <a:ext cx="1585912" cy="4730496"/>
        </a:xfrm>
        <a:solidFill>
          <a:srgbClr val="4B575D">
            <a:lumMod val="20000"/>
            <a:lumOff val="80000"/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Char char="•"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/>
            <a:ea typeface="+mn-ea"/>
            <a:cs typeface="+mn-cs"/>
          </a:endParaRPr>
        </a:p>
      </dgm:t>
    </dgm:pt>
    <dgm:pt modelId="{27358106-8D1E-4967-AF3E-7E0EA5519A6A}" type="parTrans" cxnId="{FD2A5864-15BE-43E5-A9B6-10D5B85D35D8}">
      <dgm:prSet/>
      <dgm:spPr/>
      <dgm:t>
        <a:bodyPr/>
        <a:lstStyle/>
        <a:p>
          <a:endParaRPr lang="en-US"/>
        </a:p>
      </dgm:t>
    </dgm:pt>
    <dgm:pt modelId="{FDC3CED7-5AD0-49D4-B0B1-02FA0684625D}" type="sibTrans" cxnId="{FD2A5864-15BE-43E5-A9B6-10D5B85D35D8}">
      <dgm:prSet/>
      <dgm:spPr/>
      <dgm:t>
        <a:bodyPr/>
        <a:lstStyle/>
        <a:p>
          <a:endParaRPr lang="en-US"/>
        </a:p>
      </dgm:t>
    </dgm:pt>
    <dgm:pt modelId="{D2A771EE-5CCE-4A21-BB71-E9C8B41CE7B5}">
      <dgm:prSet phldrT="[Text]"/>
      <dgm:spPr>
        <a:xfrm rot="5400000">
          <a:off x="4233195" y="707507"/>
          <a:ext cx="1585912" cy="4730496"/>
        </a:xfrm>
        <a:solidFill>
          <a:srgbClr val="4B575D">
            <a:lumMod val="20000"/>
            <a:lumOff val="80000"/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Greater administrative burden and complication</a:t>
          </a:r>
        </a:p>
      </dgm:t>
    </dgm:pt>
    <dgm:pt modelId="{5F0FA0C8-9109-4D88-82B4-8F0BB40C6E73}" type="parTrans" cxnId="{DB7C9BF7-9D33-4123-8192-7CAE8E2590A2}">
      <dgm:prSet/>
      <dgm:spPr/>
      <dgm:t>
        <a:bodyPr/>
        <a:lstStyle/>
        <a:p>
          <a:endParaRPr lang="en-US"/>
        </a:p>
      </dgm:t>
    </dgm:pt>
    <dgm:pt modelId="{DDB55BF3-3B16-438C-92DC-42EC8E392BE0}" type="sibTrans" cxnId="{DB7C9BF7-9D33-4123-8192-7CAE8E2590A2}">
      <dgm:prSet/>
      <dgm:spPr/>
      <dgm:t>
        <a:bodyPr/>
        <a:lstStyle/>
        <a:p>
          <a:endParaRPr lang="en-US"/>
        </a:p>
      </dgm:t>
    </dgm:pt>
    <dgm:pt modelId="{A9FE2768-2585-47D1-AF96-9CBE4C9C3EAC}">
      <dgm:prSet phldrT="[Text]"/>
      <dgm:spPr>
        <a:xfrm rot="5400000">
          <a:off x="4233195" y="-1374003"/>
          <a:ext cx="1585912" cy="4730496"/>
        </a:xfrm>
        <a:solidFill>
          <a:srgbClr val="48746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8746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Water: 3% for 1 year</a:t>
          </a:r>
        </a:p>
      </dgm:t>
    </dgm:pt>
    <dgm:pt modelId="{0DBF149E-A88E-4609-8A2F-30E5BD37DE66}" type="parTrans" cxnId="{24E0E5BE-D469-49B0-A554-ECBB41CD0F27}">
      <dgm:prSet/>
      <dgm:spPr/>
      <dgm:t>
        <a:bodyPr/>
        <a:lstStyle/>
        <a:p>
          <a:endParaRPr lang="en-US"/>
        </a:p>
      </dgm:t>
    </dgm:pt>
    <dgm:pt modelId="{68B36814-A692-4119-B18F-12CC69E446F5}" type="sibTrans" cxnId="{24E0E5BE-D469-49B0-A554-ECBB41CD0F27}">
      <dgm:prSet/>
      <dgm:spPr/>
      <dgm:t>
        <a:bodyPr/>
        <a:lstStyle/>
        <a:p>
          <a:endParaRPr lang="en-US"/>
        </a:p>
      </dgm:t>
    </dgm:pt>
    <dgm:pt modelId="{E7E4765B-CED6-42D0-970D-76F2814ED942}">
      <dgm:prSet phldrT="[Text]"/>
      <dgm:spPr>
        <a:xfrm rot="5400000">
          <a:off x="4233195" y="-1374003"/>
          <a:ext cx="1585912" cy="4730496"/>
        </a:xfrm>
        <a:solidFill>
          <a:srgbClr val="48746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8746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Sewer: 0.5% for 1 year</a:t>
          </a:r>
        </a:p>
      </dgm:t>
    </dgm:pt>
    <dgm:pt modelId="{49287EF6-0F6E-4A77-9575-A0638352F534}" type="parTrans" cxnId="{66B03CA9-F36E-404F-9033-1DD32A063AD1}">
      <dgm:prSet/>
      <dgm:spPr/>
      <dgm:t>
        <a:bodyPr/>
        <a:lstStyle/>
        <a:p>
          <a:endParaRPr lang="en-US"/>
        </a:p>
      </dgm:t>
    </dgm:pt>
    <dgm:pt modelId="{2A0762C3-7DF1-48F6-B98E-BC4E3C715B30}" type="sibTrans" cxnId="{66B03CA9-F36E-404F-9033-1DD32A063AD1}">
      <dgm:prSet/>
      <dgm:spPr/>
      <dgm:t>
        <a:bodyPr/>
        <a:lstStyle/>
        <a:p>
          <a:endParaRPr lang="en-US"/>
        </a:p>
      </dgm:t>
    </dgm:pt>
    <dgm:pt modelId="{B2FB2C1B-2348-4C04-A638-6B95A7DBA201}">
      <dgm:prSet phldrT="[Text]"/>
      <dgm:spPr>
        <a:xfrm rot="5400000">
          <a:off x="4233195" y="-1374003"/>
          <a:ext cx="1585912" cy="4730496"/>
        </a:xfrm>
        <a:solidFill>
          <a:srgbClr val="48746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8746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Stormwater: 3% for 1 year</a:t>
          </a:r>
        </a:p>
      </dgm:t>
    </dgm:pt>
    <dgm:pt modelId="{D3B5CFC2-3357-40D7-88BB-E8CB92A6B6D3}" type="parTrans" cxnId="{F499D719-022A-4F1D-A3EB-5B4FDF5AF38E}">
      <dgm:prSet/>
      <dgm:spPr/>
      <dgm:t>
        <a:bodyPr/>
        <a:lstStyle/>
        <a:p>
          <a:endParaRPr lang="en-US"/>
        </a:p>
      </dgm:t>
    </dgm:pt>
    <dgm:pt modelId="{1156431A-86B4-4230-8599-B81BD3457726}" type="sibTrans" cxnId="{F499D719-022A-4F1D-A3EB-5B4FDF5AF38E}">
      <dgm:prSet/>
      <dgm:spPr/>
      <dgm:t>
        <a:bodyPr/>
        <a:lstStyle/>
        <a:p>
          <a:endParaRPr lang="en-US"/>
        </a:p>
      </dgm:t>
    </dgm:pt>
    <dgm:pt modelId="{EBAB943A-17AA-4FB2-8C9B-95BA6278F9DE}" type="pres">
      <dgm:prSet presAssocID="{78991379-C636-40C3-A40F-230EA325C088}" presName="Name0" presStyleCnt="0">
        <dgm:presLayoutVars>
          <dgm:dir/>
          <dgm:animLvl val="lvl"/>
          <dgm:resizeHandles val="exact"/>
        </dgm:presLayoutVars>
      </dgm:prSet>
      <dgm:spPr/>
    </dgm:pt>
    <dgm:pt modelId="{15564E59-ED2F-4A7A-95C3-F62D194256A9}" type="pres">
      <dgm:prSet presAssocID="{5D695602-2D35-4F40-88EA-AEE9B804BEB4}" presName="linNode" presStyleCnt="0"/>
      <dgm:spPr/>
    </dgm:pt>
    <dgm:pt modelId="{675037E3-8C21-484A-8A97-0C5D904AD6F2}" type="pres">
      <dgm:prSet presAssocID="{5D695602-2D35-4F40-88EA-AEE9B804BEB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52E360D-FA5B-4F66-AC31-CBEE2D380A86}" type="pres">
      <dgm:prSet presAssocID="{5D695602-2D35-4F40-88EA-AEE9B804BEB4}" presName="descendantText" presStyleLbl="alignAccFollowNode1" presStyleIdx="0" presStyleCnt="2">
        <dgm:presLayoutVars>
          <dgm:bulletEnabled val="1"/>
        </dgm:presLayoutVars>
      </dgm:prSet>
      <dgm:spPr>
        <a:prstGeom prst="round2SameRect">
          <a:avLst/>
        </a:prstGeom>
      </dgm:spPr>
    </dgm:pt>
    <dgm:pt modelId="{C7C11C0F-DC50-4DB1-8B54-726B48177EF7}" type="pres">
      <dgm:prSet presAssocID="{B359DB99-0954-400F-8A5B-5A64F87B861F}" presName="sp" presStyleCnt="0"/>
      <dgm:spPr/>
    </dgm:pt>
    <dgm:pt modelId="{3E015BE9-0317-4F11-A848-95D040484D44}" type="pres">
      <dgm:prSet presAssocID="{32D21D62-7B74-47B7-9B59-A53855B83DCB}" presName="linNode" presStyleCnt="0"/>
      <dgm:spPr/>
    </dgm:pt>
    <dgm:pt modelId="{7ECDD271-0A90-4E6C-B81A-577131C148EE}" type="pres">
      <dgm:prSet presAssocID="{32D21D62-7B74-47B7-9B59-A53855B83DC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C963FC3-5EF0-48F9-9922-52343225D4D7}" type="pres">
      <dgm:prSet presAssocID="{32D21D62-7B74-47B7-9B59-A53855B83DCB}" presName="descendantText" presStyleLbl="alignAccFollowNode1" presStyleIdx="1" presStyleCnt="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E84DC600-FD39-46CE-83DF-0A9ED0F80796}" srcId="{78991379-C636-40C3-A40F-230EA325C088}" destId="{32D21D62-7B74-47B7-9B59-A53855B83DCB}" srcOrd="1" destOrd="0" parTransId="{E5376A37-DC7C-4ECA-A138-9A224619F382}" sibTransId="{73E77C04-4F84-43B2-91ED-BDD835AD9887}"/>
    <dgm:cxn modelId="{DE3FAD0B-116F-46C7-B59E-69BC6179FF5D}" type="presOf" srcId="{5D695602-2D35-4F40-88EA-AEE9B804BEB4}" destId="{675037E3-8C21-484A-8A97-0C5D904AD6F2}" srcOrd="0" destOrd="0" presId="urn:microsoft.com/office/officeart/2005/8/layout/vList5"/>
    <dgm:cxn modelId="{3133F310-7AF3-4287-8FD4-49CC870D919B}" type="presOf" srcId="{D2A771EE-5CCE-4A21-BB71-E9C8B41CE7B5}" destId="{7C963FC3-5EF0-48F9-9922-52343225D4D7}" srcOrd="0" destOrd="2" presId="urn:microsoft.com/office/officeart/2005/8/layout/vList5"/>
    <dgm:cxn modelId="{05AFBD11-4755-450F-AA42-B6E7DEAD52A9}" type="presOf" srcId="{E7E4765B-CED6-42D0-970D-76F2814ED942}" destId="{152E360D-FA5B-4F66-AC31-CBEE2D380A86}" srcOrd="0" destOrd="2" presId="urn:microsoft.com/office/officeart/2005/8/layout/vList5"/>
    <dgm:cxn modelId="{F499D719-022A-4F1D-A3EB-5B4FDF5AF38E}" srcId="{5D695602-2D35-4F40-88EA-AEE9B804BEB4}" destId="{B2FB2C1B-2348-4C04-A638-6B95A7DBA201}" srcOrd="3" destOrd="0" parTransId="{D3B5CFC2-3357-40D7-88BB-E8CB92A6B6D3}" sibTransId="{1156431A-86B4-4230-8599-B81BD3457726}"/>
    <dgm:cxn modelId="{DA5D651D-CAD2-40A2-BA3D-63B6A457B558}" srcId="{78991379-C636-40C3-A40F-230EA325C088}" destId="{5D695602-2D35-4F40-88EA-AEE9B804BEB4}" srcOrd="0" destOrd="0" parTransId="{DCFC9FD8-8F89-421D-AED9-65CB2325EE56}" sibTransId="{B359DB99-0954-400F-8A5B-5A64F87B861F}"/>
    <dgm:cxn modelId="{7E90805D-DBAB-4EDD-A67A-2E96EB000900}" srcId="{32D21D62-7B74-47B7-9B59-A53855B83DCB}" destId="{B573BC3E-1984-453D-BF8A-659F26A11575}" srcOrd="0" destOrd="0" parTransId="{D3A2D81B-04C6-4115-B277-9311EB7B5713}" sibTransId="{503D93A7-0FD1-4821-A3DC-67A59F6F13FE}"/>
    <dgm:cxn modelId="{12E62F5E-954E-4A8F-8F2B-E4FCC6F295B5}" srcId="{32D21D62-7B74-47B7-9B59-A53855B83DCB}" destId="{0968DFF3-F3AD-4178-922E-4BC061E9C742}" srcOrd="1" destOrd="0" parTransId="{6FA44C7B-37F7-4E02-85D4-6660C306F1AC}" sibTransId="{0488950C-2562-405A-B8E7-377FDBA6B06F}"/>
    <dgm:cxn modelId="{85AA6744-29D3-4B77-9FB3-D55C2F2F58EB}" srcId="{5D695602-2D35-4F40-88EA-AEE9B804BEB4}" destId="{FF00ECFA-D24F-4D16-B8EE-6AB5EB23E94C}" srcOrd="0" destOrd="0" parTransId="{66A8CD2B-5BDE-4A8E-9186-F624E2BBC0FC}" sibTransId="{9B822E04-AE08-4BF8-B488-5F517464F2E9}"/>
    <dgm:cxn modelId="{FD2A5864-15BE-43E5-A9B6-10D5B85D35D8}" srcId="{32D21D62-7B74-47B7-9B59-A53855B83DCB}" destId="{BECB2423-E568-42BC-B035-B15A82FE3832}" srcOrd="3" destOrd="0" parTransId="{27358106-8D1E-4967-AF3E-7E0EA5519A6A}" sibTransId="{FDC3CED7-5AD0-49D4-B0B1-02FA0684625D}"/>
    <dgm:cxn modelId="{51FF7270-50D0-4F1F-A0AC-19AB0A67A791}" type="presOf" srcId="{BECB2423-E568-42BC-B035-B15A82FE3832}" destId="{7C963FC3-5EF0-48F9-9922-52343225D4D7}" srcOrd="0" destOrd="3" presId="urn:microsoft.com/office/officeart/2005/8/layout/vList5"/>
    <dgm:cxn modelId="{EAC54B75-A6D3-4470-B567-BD6B7D7F485B}" type="presOf" srcId="{32D21D62-7B74-47B7-9B59-A53855B83DCB}" destId="{7ECDD271-0A90-4E6C-B81A-577131C148EE}" srcOrd="0" destOrd="0" presId="urn:microsoft.com/office/officeart/2005/8/layout/vList5"/>
    <dgm:cxn modelId="{6223377C-138E-47D5-9599-6A21242CE355}" type="presOf" srcId="{B573BC3E-1984-453D-BF8A-659F26A11575}" destId="{7C963FC3-5EF0-48F9-9922-52343225D4D7}" srcOrd="0" destOrd="0" presId="urn:microsoft.com/office/officeart/2005/8/layout/vList5"/>
    <dgm:cxn modelId="{4BF57886-ACC4-4FDC-8EC9-77E42980A354}" type="presOf" srcId="{78991379-C636-40C3-A40F-230EA325C088}" destId="{EBAB943A-17AA-4FB2-8C9B-95BA6278F9DE}" srcOrd="0" destOrd="0" presId="urn:microsoft.com/office/officeart/2005/8/layout/vList5"/>
    <dgm:cxn modelId="{66B03CA9-F36E-404F-9033-1DD32A063AD1}" srcId="{5D695602-2D35-4F40-88EA-AEE9B804BEB4}" destId="{E7E4765B-CED6-42D0-970D-76F2814ED942}" srcOrd="2" destOrd="0" parTransId="{49287EF6-0F6E-4A77-9575-A0638352F534}" sibTransId="{2A0762C3-7DF1-48F6-B98E-BC4E3C715B30}"/>
    <dgm:cxn modelId="{0C30B1AF-044E-4F73-88FE-79AE7C0C5ED7}" type="presOf" srcId="{B2FB2C1B-2348-4C04-A638-6B95A7DBA201}" destId="{152E360D-FA5B-4F66-AC31-CBEE2D380A86}" srcOrd="0" destOrd="3" presId="urn:microsoft.com/office/officeart/2005/8/layout/vList5"/>
    <dgm:cxn modelId="{24E0E5BE-D469-49B0-A554-ECBB41CD0F27}" srcId="{5D695602-2D35-4F40-88EA-AEE9B804BEB4}" destId="{A9FE2768-2585-47D1-AF96-9CBE4C9C3EAC}" srcOrd="1" destOrd="0" parTransId="{0DBF149E-A88E-4609-8A2F-30E5BD37DE66}" sibTransId="{68B36814-A692-4119-B18F-12CC69E446F5}"/>
    <dgm:cxn modelId="{4F5CCBCE-6D8B-4157-9658-A878B8C5F5F8}" type="presOf" srcId="{FF00ECFA-D24F-4D16-B8EE-6AB5EB23E94C}" destId="{152E360D-FA5B-4F66-AC31-CBEE2D380A86}" srcOrd="0" destOrd="0" presId="urn:microsoft.com/office/officeart/2005/8/layout/vList5"/>
    <dgm:cxn modelId="{F07794ED-75B3-4219-9A8A-A7EBD16AE45A}" type="presOf" srcId="{A9FE2768-2585-47D1-AF96-9CBE4C9C3EAC}" destId="{152E360D-FA5B-4F66-AC31-CBEE2D380A86}" srcOrd="0" destOrd="1" presId="urn:microsoft.com/office/officeart/2005/8/layout/vList5"/>
    <dgm:cxn modelId="{440D12F0-47F6-4DC8-9534-62751905B40B}" type="presOf" srcId="{0968DFF3-F3AD-4178-922E-4BC061E9C742}" destId="{7C963FC3-5EF0-48F9-9922-52343225D4D7}" srcOrd="0" destOrd="1" presId="urn:microsoft.com/office/officeart/2005/8/layout/vList5"/>
    <dgm:cxn modelId="{DB7C9BF7-9D33-4123-8192-7CAE8E2590A2}" srcId="{32D21D62-7B74-47B7-9B59-A53855B83DCB}" destId="{D2A771EE-5CCE-4A21-BB71-E9C8B41CE7B5}" srcOrd="2" destOrd="0" parTransId="{5F0FA0C8-9109-4D88-82B4-8F0BB40C6E73}" sibTransId="{DDB55BF3-3B16-438C-92DC-42EC8E392BE0}"/>
    <dgm:cxn modelId="{80208946-EEA4-44AE-B26C-4BC858A26334}" type="presParOf" srcId="{EBAB943A-17AA-4FB2-8C9B-95BA6278F9DE}" destId="{15564E59-ED2F-4A7A-95C3-F62D194256A9}" srcOrd="0" destOrd="0" presId="urn:microsoft.com/office/officeart/2005/8/layout/vList5"/>
    <dgm:cxn modelId="{C2619E9E-AB8F-401A-B9A6-6D2143953CC1}" type="presParOf" srcId="{15564E59-ED2F-4A7A-95C3-F62D194256A9}" destId="{675037E3-8C21-484A-8A97-0C5D904AD6F2}" srcOrd="0" destOrd="0" presId="urn:microsoft.com/office/officeart/2005/8/layout/vList5"/>
    <dgm:cxn modelId="{885269F5-DE7C-4DEC-82F7-8BA5CC2D1C1B}" type="presParOf" srcId="{15564E59-ED2F-4A7A-95C3-F62D194256A9}" destId="{152E360D-FA5B-4F66-AC31-CBEE2D380A86}" srcOrd="1" destOrd="0" presId="urn:microsoft.com/office/officeart/2005/8/layout/vList5"/>
    <dgm:cxn modelId="{D664D86C-3093-454E-8A29-ED5463D44FFA}" type="presParOf" srcId="{EBAB943A-17AA-4FB2-8C9B-95BA6278F9DE}" destId="{C7C11C0F-DC50-4DB1-8B54-726B48177EF7}" srcOrd="1" destOrd="0" presId="urn:microsoft.com/office/officeart/2005/8/layout/vList5"/>
    <dgm:cxn modelId="{1E5C6DB1-F8DA-49F4-A9F4-E8DA77411FDE}" type="presParOf" srcId="{EBAB943A-17AA-4FB2-8C9B-95BA6278F9DE}" destId="{3E015BE9-0317-4F11-A848-95D040484D44}" srcOrd="2" destOrd="0" presId="urn:microsoft.com/office/officeart/2005/8/layout/vList5"/>
    <dgm:cxn modelId="{8AF5438F-45BA-4A76-B8AC-AF0D19007F9C}" type="presParOf" srcId="{3E015BE9-0317-4F11-A848-95D040484D44}" destId="{7ECDD271-0A90-4E6C-B81A-577131C148EE}" srcOrd="0" destOrd="0" presId="urn:microsoft.com/office/officeart/2005/8/layout/vList5"/>
    <dgm:cxn modelId="{8A4C63EF-5999-4D22-AA0B-03CD5E939ECD}" type="presParOf" srcId="{3E015BE9-0317-4F11-A848-95D040484D44}" destId="{7C963FC3-5EF0-48F9-9922-52343225D4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E360D-FA5B-4F66-AC31-CBEE2D380A86}">
      <dsp:nvSpPr>
        <dsp:cNvPr id="0" name=""/>
        <dsp:cNvSpPr/>
      </dsp:nvSpPr>
      <dsp:spPr>
        <a:xfrm rot="5400000">
          <a:off x="4154605" y="-1396928"/>
          <a:ext cx="1432196" cy="4584192"/>
        </a:xfrm>
        <a:prstGeom prst="round2SameRect">
          <a:avLst/>
        </a:prstGeom>
        <a:solidFill>
          <a:srgbClr val="48746A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8746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Rate Impact: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Water: 3% for 1 year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Sewer: 0.5% for 1 year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Stormwater: 3% for 1 year</a:t>
          </a:r>
        </a:p>
      </dsp:txBody>
      <dsp:txXfrm rot="-5400000">
        <a:off x="2578607" y="248984"/>
        <a:ext cx="4514278" cy="1292368"/>
      </dsp:txXfrm>
    </dsp:sp>
    <dsp:sp modelId="{675037E3-8C21-484A-8A97-0C5D904AD6F2}">
      <dsp:nvSpPr>
        <dsp:cNvPr id="0" name=""/>
        <dsp:cNvSpPr/>
      </dsp:nvSpPr>
      <dsp:spPr>
        <a:xfrm>
          <a:off x="0" y="44"/>
          <a:ext cx="2578608" cy="1790245"/>
        </a:xfrm>
        <a:prstGeom prst="roundRect">
          <a:avLst/>
        </a:prstGeom>
        <a:solidFill>
          <a:srgbClr val="48746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Budgetary Considerations</a:t>
          </a:r>
        </a:p>
      </dsp:txBody>
      <dsp:txXfrm>
        <a:off x="87393" y="87437"/>
        <a:ext cx="2403822" cy="1615459"/>
      </dsp:txXfrm>
    </dsp:sp>
    <dsp:sp modelId="{7C963FC3-5EF0-48F9-9922-52343225D4D7}">
      <dsp:nvSpPr>
        <dsp:cNvPr id="0" name=""/>
        <dsp:cNvSpPr/>
      </dsp:nvSpPr>
      <dsp:spPr>
        <a:xfrm rot="5400000">
          <a:off x="4154605" y="482828"/>
          <a:ext cx="1432196" cy="4584192"/>
        </a:xfrm>
        <a:prstGeom prst="round2SameRect">
          <a:avLst/>
        </a:prstGeom>
        <a:solidFill>
          <a:srgbClr val="4B575D">
            <a:lumMod val="20000"/>
            <a:lumOff val="80000"/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Clearer signaling of usage behavior to customers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Smaller, more manageable bills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/>
              <a:ea typeface="+mn-ea"/>
              <a:cs typeface="+mn-cs"/>
            </a:rPr>
            <a:t>Greater administrative burden and complication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/>
            <a:ea typeface="+mn-ea"/>
            <a:cs typeface="+mn-cs"/>
          </a:endParaRPr>
        </a:p>
      </dsp:txBody>
      <dsp:txXfrm rot="-5400000">
        <a:off x="2578607" y="2128740"/>
        <a:ext cx="4514278" cy="1292368"/>
      </dsp:txXfrm>
    </dsp:sp>
    <dsp:sp modelId="{7ECDD271-0A90-4E6C-B81A-577131C148EE}">
      <dsp:nvSpPr>
        <dsp:cNvPr id="0" name=""/>
        <dsp:cNvSpPr/>
      </dsp:nvSpPr>
      <dsp:spPr>
        <a:xfrm>
          <a:off x="0" y="1879802"/>
          <a:ext cx="2578608" cy="1790245"/>
        </a:xfrm>
        <a:prstGeom prst="roundRect">
          <a:avLst/>
        </a:prstGeom>
        <a:solidFill>
          <a:srgbClr val="4B575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Non-Budgetary Considerations</a:t>
          </a:r>
        </a:p>
      </dsp:txBody>
      <dsp:txXfrm>
        <a:off x="87393" y="1967195"/>
        <a:ext cx="2403822" cy="1615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7/22/2019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3E4236-91BB-4ED6-9712-D701031D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34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7/22/2019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9A62F2-1EFA-4F17-A286-A860A8576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217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Closer alignment of demands to bills</a:t>
            </a:r>
          </a:p>
          <a:p>
            <a:pPr lvl="1"/>
            <a:r>
              <a:rPr lang="en-US" dirty="0"/>
              <a:t>Creates clearer connection between behavior and cost for customers</a:t>
            </a:r>
          </a:p>
          <a:p>
            <a:pPr lvl="1"/>
            <a:r>
              <a:rPr lang="en-US" dirty="0"/>
              <a:t>Can improve City’s year-to-date revenue projections</a:t>
            </a:r>
          </a:p>
          <a:p>
            <a:r>
              <a:rPr lang="en-US" dirty="0"/>
              <a:t>Clearer signaling of usage behavior</a:t>
            </a:r>
          </a:p>
          <a:p>
            <a:pPr lvl="1"/>
            <a:r>
              <a:rPr lang="en-US" dirty="0"/>
              <a:t>Can help customers identify leaks sooner</a:t>
            </a:r>
          </a:p>
          <a:p>
            <a:pPr lvl="1"/>
            <a:r>
              <a:rPr lang="en-US" dirty="0"/>
              <a:t>Can help reduce peak usage by sending a clearer price signal sooner</a:t>
            </a:r>
          </a:p>
          <a:p>
            <a:r>
              <a:rPr lang="en-US" dirty="0"/>
              <a:t>Smaller, more manageable bills</a:t>
            </a:r>
          </a:p>
          <a:p>
            <a:pPr lvl="1"/>
            <a:r>
              <a:rPr lang="en-US" dirty="0"/>
              <a:t>Minimizes rate shock due to bill variability</a:t>
            </a:r>
          </a:p>
          <a:p>
            <a:pPr lvl="1"/>
            <a:r>
              <a:rPr lang="en-US" dirty="0"/>
              <a:t>Allows for simpler household budgeting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8E788-1A83-41BE-BD34-BE4316A4A1F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7/22/2019</a:t>
            </a:r>
          </a:p>
        </p:txBody>
      </p:sp>
    </p:spTree>
    <p:extLst>
      <p:ext uri="{BB962C8B-B14F-4D97-AF65-F5344CB8AC3E}">
        <p14:creationId xmlns:p14="http://schemas.microsoft.com/office/powerpoint/2010/main" val="168291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Attain RRF:</a:t>
            </a:r>
            <a:br>
              <a:rPr lang="en-US" dirty="0"/>
            </a:br>
            <a:r>
              <a:rPr lang="en-US" dirty="0"/>
              <a:t>-Water: because of increased capital spending (Northshore)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7B7AF-162E-43F3-A30F-983D089373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7/22/2019</a:t>
            </a:r>
          </a:p>
        </p:txBody>
      </p:sp>
    </p:spTree>
    <p:extLst>
      <p:ext uri="{BB962C8B-B14F-4D97-AF65-F5344CB8AC3E}">
        <p14:creationId xmlns:p14="http://schemas.microsoft.com/office/powerpoint/2010/main" val="341790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>
          <a:xfrm>
            <a:off x="-177226" y="-67294"/>
            <a:ext cx="9448800" cy="6934200"/>
          </a:xfrm>
          <a:prstGeom prst="rect">
            <a:avLst/>
          </a:prstGeom>
          <a:gradFill>
            <a:gsLst>
              <a:gs pos="100000">
                <a:srgbClr val="4B575D"/>
              </a:gs>
              <a:gs pos="65000">
                <a:srgbClr val="778891"/>
              </a:gs>
              <a:gs pos="0">
                <a:srgbClr val="C1C9CD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6536" y="76199"/>
            <a:ext cx="4363738" cy="6926983"/>
            <a:chOff x="-96536" y="76199"/>
            <a:chExt cx="4363738" cy="6926983"/>
          </a:xfrm>
        </p:grpSpPr>
        <p:sp>
          <p:nvSpPr>
            <p:cNvPr id="53" name="Rectangle 52"/>
            <p:cNvSpPr>
              <a:spLocks noChangeAspect="1"/>
            </p:cNvSpPr>
            <p:nvPr userDrawn="1"/>
          </p:nvSpPr>
          <p:spPr>
            <a:xfrm rot="2700000">
              <a:off x="2461945" y="2667691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 userDrawn="1"/>
          </p:nvSpPr>
          <p:spPr>
            <a:xfrm rot="2700000">
              <a:off x="1176523" y="138097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 userDrawn="1"/>
          </p:nvSpPr>
          <p:spPr>
            <a:xfrm rot="2700000">
              <a:off x="-91074" y="265034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 userDrawn="1"/>
          </p:nvSpPr>
          <p:spPr>
            <a:xfrm rot="2700000">
              <a:off x="1194651" y="3933998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 userDrawn="1"/>
          </p:nvSpPr>
          <p:spPr>
            <a:xfrm rot="2700000">
              <a:off x="-112156" y="9181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8" name="Rectangle 57"/>
            <p:cNvSpPr>
              <a:spLocks noChangeAspect="1"/>
            </p:cNvSpPr>
            <p:nvPr userDrawn="1"/>
          </p:nvSpPr>
          <p:spPr>
            <a:xfrm rot="2700000">
              <a:off x="-70970" y="5197925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535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 b="1">
                <a:latin typeface="Arial Narrow" panose="020B0606020202030204" pitchFamily="34" charset="0"/>
              </a:defRPr>
            </a:lvl1pPr>
            <a:lvl2pPr>
              <a:buClr>
                <a:srgbClr val="644C3A"/>
              </a:buClr>
              <a:defRPr sz="2000">
                <a:latin typeface="Arial Narrow" panose="020B0606020202030204" pitchFamily="34" charset="0"/>
              </a:defRPr>
            </a:lvl2pPr>
            <a:lvl3pPr>
              <a:buClr>
                <a:srgbClr val="644C3A"/>
              </a:buClr>
              <a:defRPr sz="2000">
                <a:latin typeface="Arial Narrow" panose="020B0606020202030204" pitchFamily="34" charset="0"/>
              </a:defRPr>
            </a:lvl3pPr>
            <a:lvl4pPr>
              <a:defRPr sz="2000">
                <a:latin typeface="Arial Narrow" panose="020B0606020202030204" pitchFamily="34" charset="0"/>
              </a:defRPr>
            </a:lvl4pPr>
            <a:lvl5pPr>
              <a:defRPr sz="20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2400" y="6126204"/>
            <a:ext cx="9448800" cy="503196"/>
          </a:xfrm>
          <a:prstGeom prst="rect">
            <a:avLst/>
          </a:prstGeom>
          <a:gradFill>
            <a:gsLst>
              <a:gs pos="100000">
                <a:srgbClr val="4B575D"/>
              </a:gs>
              <a:gs pos="65000">
                <a:srgbClr val="778891"/>
              </a:gs>
              <a:gs pos="0">
                <a:srgbClr val="C1C9CD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077200" y="6239301"/>
            <a:ext cx="73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rgbClr val="0B4585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Page </a:t>
            </a:r>
            <a:fld id="{900C552A-2858-45BF-85E6-1D2C2024FD06}" type="slidenum">
              <a:rPr lang="en-US" sz="1200" kern="1200" baseline="0" smtClean="0">
                <a:solidFill>
                  <a:srgbClr val="0B4585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1200" baseline="0" dirty="0">
                <a:solidFill>
                  <a:srgbClr val="0B4585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 userDrawn="1"/>
        </p:nvSpPr>
        <p:spPr>
          <a:xfrm>
            <a:off x="304800" y="6239300"/>
            <a:ext cx="129540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FCS</a:t>
            </a:r>
            <a:r>
              <a:rPr lang="en-US" sz="1200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GROUP</a:t>
            </a:r>
            <a:endParaRPr lang="en-US" sz="120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48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3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623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51288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51288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407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755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6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0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52400" y="0"/>
            <a:ext cx="9448800" cy="6858000"/>
          </a:xfrm>
          <a:prstGeom prst="rect">
            <a:avLst/>
          </a:prstGeom>
          <a:gradFill>
            <a:gsLst>
              <a:gs pos="100000">
                <a:srgbClr val="4B575D"/>
              </a:gs>
              <a:gs pos="65000">
                <a:srgbClr val="778891"/>
              </a:gs>
              <a:gs pos="0">
                <a:srgbClr val="C1C9CD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691C-7408-4B14-A6BC-35F8AB808F0D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552A-2858-45BF-85E6-1D2C2024F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</p:sldLayoutIdLst>
  <p:txStyles>
    <p:titleStyle>
      <a:lvl1pPr marL="0" algn="l" defTabSz="914400" rtl="0" eaLnBrk="1" latinLnBrk="0" hangingPunct="1">
        <a:spcBef>
          <a:spcPct val="0"/>
        </a:spcBef>
        <a:buNone/>
        <a:defRPr lang="en-US" sz="3600" b="1" kern="1200" dirty="0">
          <a:solidFill>
            <a:srgbClr val="B8632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anose="020B0606020202030204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8632E"/>
        </a:buClr>
        <a:buFont typeface="Wingdings" panose="05000000000000000000" pitchFamily="2" charset="2"/>
        <a:buChar char="w"/>
        <a:defRPr lang="en-US" sz="2000" b="1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44C3A"/>
        </a:buClr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44C3A"/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000" kern="1200" dirty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spect="1"/>
          </p:cNvSpPr>
          <p:nvPr/>
        </p:nvSpPr>
        <p:spPr>
          <a:xfrm rot="2700000">
            <a:off x="1204271" y="3924673"/>
            <a:ext cx="1820876" cy="1789636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t="-9321" r="-360" b="-559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 rot="2700000">
            <a:off x="2488944" y="2655944"/>
            <a:ext cx="1820876" cy="17896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 rot="2700000">
            <a:off x="1204271" y="1372291"/>
            <a:ext cx="1820876" cy="17896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bg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>
            <a:spLocks noChangeAspect="1"/>
          </p:cNvSpPr>
          <p:nvPr userDrawn="1"/>
        </p:nvSpPr>
        <p:spPr>
          <a:xfrm rot="2700000">
            <a:off x="-91820" y="2650349"/>
            <a:ext cx="1820876" cy="17896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22" name="Group 21"/>
          <p:cNvGrpSpPr/>
          <p:nvPr/>
        </p:nvGrpSpPr>
        <p:grpSpPr>
          <a:xfrm>
            <a:off x="-205304" y="304800"/>
            <a:ext cx="8883192" cy="1496057"/>
            <a:chOff x="-196391" y="318771"/>
            <a:chExt cx="8883192" cy="1496057"/>
          </a:xfrm>
        </p:grpSpPr>
        <p:sp>
          <p:nvSpPr>
            <p:cNvPr id="23" name="Chevron 22"/>
            <p:cNvSpPr/>
            <p:nvPr userDrawn="1"/>
          </p:nvSpPr>
          <p:spPr>
            <a:xfrm>
              <a:off x="6069176" y="327126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3940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 userDrawn="1"/>
          </p:nvSpPr>
          <p:spPr>
            <a:xfrm>
              <a:off x="7485103" y="328691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B8632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 userDrawn="1"/>
          </p:nvSpPr>
          <p:spPr>
            <a:xfrm>
              <a:off x="6776057" y="318771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3940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Pentagon 25"/>
            <p:cNvSpPr/>
            <p:nvPr userDrawn="1"/>
          </p:nvSpPr>
          <p:spPr>
            <a:xfrm>
              <a:off x="-196391" y="327581"/>
              <a:ext cx="6749415" cy="1466295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-196391" y="5862869"/>
            <a:ext cx="9448800" cy="750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82" y="5975118"/>
            <a:ext cx="2301583" cy="545804"/>
          </a:xfrm>
          <a:prstGeom prst="rect">
            <a:avLst/>
          </a:prstGeom>
        </p:spPr>
      </p:pic>
      <p:pic>
        <p:nvPicPr>
          <p:cNvPr id="18" name="Picture 2" descr="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3" y="304799"/>
            <a:ext cx="4098857" cy="14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F482A44-372B-4978-B97E-908F7F17CE48}"/>
              </a:ext>
            </a:extLst>
          </p:cNvPr>
          <p:cNvSpPr txBox="1"/>
          <p:nvPr/>
        </p:nvSpPr>
        <p:spPr>
          <a:xfrm>
            <a:off x="4876800" y="2950964"/>
            <a:ext cx="38124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Utility Rate Updates</a:t>
            </a:r>
          </a:p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Andy Baker, Project Manager</a:t>
            </a: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Chase Bozett, Senior Analyst</a:t>
            </a:r>
          </a:p>
          <a:p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July 22, 2019</a:t>
            </a:r>
          </a:p>
          <a:p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9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A658-33D2-4141-B74A-AAAA5E30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Year-End-Actual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0278C-5D71-4914-897E-FB4A23FD5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8" y="1124512"/>
            <a:ext cx="8248603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0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Sewer Year-End-Actual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Reduction in Necessary Rate Plan (7.5% in 2020, then 5.0%)</a:t>
            </a:r>
          </a:p>
          <a:p>
            <a:r>
              <a:rPr lang="en-US" dirty="0"/>
              <a:t>Slightly higher revenues</a:t>
            </a:r>
          </a:p>
          <a:p>
            <a:r>
              <a:rPr lang="en-US" dirty="0"/>
              <a:t>Slightly lower operating expenses</a:t>
            </a:r>
          </a:p>
          <a:p>
            <a:r>
              <a:rPr lang="en-US" dirty="0"/>
              <a:t>No changes to capital expenses</a:t>
            </a:r>
          </a:p>
          <a:p>
            <a:r>
              <a:rPr lang="en-US" dirty="0"/>
              <a:t>Updated Fund Balances</a:t>
            </a:r>
          </a:p>
          <a:p>
            <a:r>
              <a:rPr lang="en-US" dirty="0"/>
              <a:t>Revised Revenue Bond plan based on managing capital fund balances</a:t>
            </a:r>
          </a:p>
        </p:txBody>
      </p:sp>
    </p:spTree>
    <p:extLst>
      <p:ext uri="{BB962C8B-B14F-4D97-AF65-F5344CB8AC3E}">
        <p14:creationId xmlns:p14="http://schemas.microsoft.com/office/powerpoint/2010/main" val="379158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E3A8-0032-4D2C-ACE4-F092E641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Year-End-Actual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6060B-44AC-4FC0-B856-D71A06E5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12" y="1212912"/>
            <a:ext cx="829737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7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E3A8-0032-4D2C-ACE4-F092E641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Year-End-Actual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3BD2A-302C-4F50-A731-306267565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12" y="1212912"/>
            <a:ext cx="829737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E3A8-0032-4D2C-ACE4-F092E641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Year-End-Actual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84907-4C06-4796-94BF-7CA8F3E0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12" y="1212912"/>
            <a:ext cx="829737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33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E3A8-0032-4D2C-ACE4-F092E641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Year-End-Actual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3D485-D8E2-405F-AA29-C8E7FCA4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12" y="1212912"/>
            <a:ext cx="829737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8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Stormwater Year-End-Actual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Reduction in Necessary Rate Plan (3.0% per year)</a:t>
            </a:r>
          </a:p>
          <a:p>
            <a:r>
              <a:rPr lang="en-US" dirty="0"/>
              <a:t>Slightly higher revenues</a:t>
            </a:r>
          </a:p>
          <a:p>
            <a:r>
              <a:rPr lang="en-US" dirty="0"/>
              <a:t>No changes to operating expenses</a:t>
            </a:r>
          </a:p>
          <a:p>
            <a:r>
              <a:rPr lang="en-US" dirty="0"/>
              <a:t>No changes to capital expenses</a:t>
            </a:r>
          </a:p>
          <a:p>
            <a:r>
              <a:rPr lang="en-US" dirty="0"/>
              <a:t>Updated Fund Balances</a:t>
            </a:r>
          </a:p>
        </p:txBody>
      </p:sp>
    </p:spTree>
    <p:extLst>
      <p:ext uri="{BB962C8B-B14F-4D97-AF65-F5344CB8AC3E}">
        <p14:creationId xmlns:p14="http://schemas.microsoft.com/office/powerpoint/2010/main" val="101971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Stormwater Year-End-Actual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B44610-0EC2-4674-9C6B-84D3DF60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3" y="1124512"/>
            <a:ext cx="8193734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Stormwater Year-End-Actual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F01BF-D0C2-4444-B45F-7E52426F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1" y="1124512"/>
            <a:ext cx="8187638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5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Stormwater Year-End-Actual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CD02E-E1D5-432F-9B5E-FD944E90A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3" y="1124512"/>
            <a:ext cx="8193734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3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Updates – Year-End Actuals/Performance</a:t>
            </a:r>
          </a:p>
          <a:p>
            <a:endParaRPr lang="en-US" dirty="0"/>
          </a:p>
          <a:p>
            <a:r>
              <a:rPr lang="en-US" dirty="0"/>
              <a:t>Monthly Billing</a:t>
            </a:r>
          </a:p>
          <a:p>
            <a:endParaRPr lang="en-US" dirty="0"/>
          </a:p>
          <a:p>
            <a:r>
              <a:rPr lang="en-US" dirty="0"/>
              <a:t>RRF Alternatives</a:t>
            </a:r>
          </a:p>
          <a:p>
            <a:endParaRPr lang="en-US" dirty="0"/>
          </a:p>
          <a:p>
            <a:r>
              <a:rPr lang="en-US" dirty="0"/>
              <a:t>Preferred Alternative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89192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Stormwater Year-End-Actual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72206-3E1F-4214-A6C1-D931C2B4D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3" y="1124512"/>
            <a:ext cx="8193734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3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401" y="1676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Monthly Billing Evaluation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2400" y="5862869"/>
            <a:ext cx="9448800" cy="750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78" y="5975118"/>
            <a:ext cx="2301583" cy="5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6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Monthly Billing Evaluation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A2E76-F007-4C56-A414-AB9DFB0B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staff’s budget impact estimates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Additional Budget Considerations: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E3E1D-69DF-439D-AD5D-1A6660E7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57" y="1828800"/>
            <a:ext cx="6769107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BE2D13-6447-451C-B935-D45CB8D96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57" y="4082838"/>
            <a:ext cx="6686879" cy="15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13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2607-1B2A-4827-B3A9-C39807D6E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Billing Evaluation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1459DF-7FF4-4204-BE58-0E7631362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031730"/>
              </p:ext>
            </p:extLst>
          </p:nvPr>
        </p:nvGraphicFramePr>
        <p:xfrm>
          <a:off x="1295400" y="1282908"/>
          <a:ext cx="7162800" cy="3670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9F8D46-A60A-4C99-8BBD-9A915C53CC30}"/>
              </a:ext>
            </a:extLst>
          </p:cNvPr>
          <p:cNvSpPr txBox="1"/>
          <p:nvPr/>
        </p:nvSpPr>
        <p:spPr>
          <a:xfrm>
            <a:off x="685800" y="5375037"/>
            <a:ext cx="8077200" cy="400110"/>
          </a:xfrm>
          <a:prstGeom prst="rect">
            <a:avLst/>
          </a:prstGeom>
          <a:gradFill rotWithShape="1">
            <a:gsLst>
              <a:gs pos="0">
                <a:srgbClr val="48746A"/>
              </a:gs>
              <a:gs pos="80000">
                <a:srgbClr val="48746A">
                  <a:lumMod val="60000"/>
                  <a:lumOff val="40000"/>
                </a:srgbClr>
              </a:gs>
              <a:gs pos="100000">
                <a:srgbClr val="48746A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solidFill>
              <a:srgbClr val="48746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Typical Residential Bill Impact: $4.52 per bi-monthly period ($2.26 per month)</a:t>
            </a:r>
          </a:p>
        </p:txBody>
      </p:sp>
    </p:spTree>
    <p:extLst>
      <p:ext uri="{BB962C8B-B14F-4D97-AF65-F5344CB8AC3E}">
        <p14:creationId xmlns:p14="http://schemas.microsoft.com/office/powerpoint/2010/main" val="2270458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401" y="1676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Replacement Reserve Funding Alternatives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2400" y="5862869"/>
            <a:ext cx="9448800" cy="750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78" y="5975118"/>
            <a:ext cx="2301583" cy="5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56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Replacement Reserve Funding Alternatives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A2E76-F007-4C56-A414-AB9DFB0BA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Baseline 2018 Plan: Phase to fully funding Depreciation by 2024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Alternatives considered: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Achieve RRF Target from 2018 Plan</a:t>
            </a:r>
          </a:p>
          <a:p>
            <a:endParaRPr lang="en-US" dirty="0"/>
          </a:p>
          <a:p>
            <a:r>
              <a:rPr lang="en-US" dirty="0"/>
              <a:t>Delay attainment of RRF Target to support other initiatives</a:t>
            </a:r>
          </a:p>
          <a:p>
            <a:endParaRPr lang="en-US" dirty="0"/>
          </a:p>
          <a:p>
            <a:r>
              <a:rPr lang="en-US" dirty="0"/>
              <a:t>Modify RRF Target to be based on Depreciation Net of Debt Service</a:t>
            </a:r>
          </a:p>
        </p:txBody>
      </p:sp>
    </p:spTree>
    <p:extLst>
      <p:ext uri="{BB962C8B-B14F-4D97-AF65-F5344CB8AC3E}">
        <p14:creationId xmlns:p14="http://schemas.microsoft.com/office/powerpoint/2010/main" val="821233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Replacement Reserve Funding Alternatives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9E661A-ABB6-404B-BE77-92A4DA7B3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514"/>
              </p:ext>
            </p:extLst>
          </p:nvPr>
        </p:nvGraphicFramePr>
        <p:xfrm>
          <a:off x="228600" y="1371600"/>
          <a:ext cx="8610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952">
                  <a:extLst>
                    <a:ext uri="{9D8B030D-6E8A-4147-A177-3AD203B41FA5}">
                      <a16:colId xmlns:a16="http://schemas.microsoft.com/office/drawing/2014/main" val="3942422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Impact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Sewer Impact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Stormwater Impact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Attain 2018 RRF Target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rate plan to 4.5% per year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 – DSCR &amp; Reserve Minimums Control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 – DSCR &amp; Reserve Minimums Control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 RRF Target Attainment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rate plan at 3.0% per year by deferring to 2028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 – DSCR &amp; Reserve Minimums Control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 – DSCR &amp; Reserve Minimums Control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to Net Debt RRF Target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 – DSCR &amp; Reserve Minimums Control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 – DSCR &amp; Reserve Minimums Control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 – DSCR &amp; Reserve Minimums Control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627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401" y="1676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Preferred Alternative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2400" y="5862869"/>
            <a:ext cx="9448800" cy="750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78" y="5975118"/>
            <a:ext cx="2301583" cy="5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33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A2E76-F007-4C56-A414-AB9DFB0BA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i="1" dirty="0"/>
              <a:t>Water:</a:t>
            </a:r>
          </a:p>
          <a:p>
            <a:pPr lvl="1"/>
            <a:r>
              <a:rPr lang="en-US" dirty="0"/>
              <a:t>Updated Baseline</a:t>
            </a:r>
          </a:p>
          <a:p>
            <a:pPr lvl="1"/>
            <a:r>
              <a:rPr lang="en-US" dirty="0"/>
              <a:t>Preferred Alternative: Monthly Billing, Zone 5 &amp; Zone 6 Improvements</a:t>
            </a:r>
          </a:p>
          <a:p>
            <a:r>
              <a:rPr lang="en-US" i="1" dirty="0"/>
              <a:t>Sewer:</a:t>
            </a:r>
          </a:p>
          <a:p>
            <a:pPr lvl="1"/>
            <a:r>
              <a:rPr lang="en-US" dirty="0"/>
              <a:t>Updated Baseline</a:t>
            </a:r>
          </a:p>
          <a:p>
            <a:pPr lvl="1"/>
            <a:r>
              <a:rPr lang="en-US" dirty="0"/>
              <a:t>Preferred Alternative: Monthly Billing, Zone 5 &amp; Zone 6 Improvements</a:t>
            </a:r>
          </a:p>
          <a:p>
            <a:r>
              <a:rPr lang="en-US" i="1" dirty="0"/>
              <a:t>Stormwater:</a:t>
            </a:r>
          </a:p>
          <a:p>
            <a:pPr lvl="1"/>
            <a:r>
              <a:rPr lang="en-US" dirty="0"/>
              <a:t>Updated Baseline</a:t>
            </a:r>
          </a:p>
          <a:p>
            <a:pPr lvl="1"/>
            <a:r>
              <a:rPr lang="en-US" dirty="0"/>
              <a:t>Preferred Alternative: Monthly Billing</a:t>
            </a:r>
          </a:p>
        </p:txBody>
      </p:sp>
    </p:spTree>
    <p:extLst>
      <p:ext uri="{BB962C8B-B14F-4D97-AF65-F5344CB8AC3E}">
        <p14:creationId xmlns:p14="http://schemas.microsoft.com/office/powerpoint/2010/main" val="3377522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8B58-1E04-4572-A227-BBDE6187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Scenarios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6E3F6D-2CD7-4804-B8EC-3CF66C87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40" y="1228312"/>
            <a:ext cx="7914519" cy="44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3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856A-5BD9-4C51-B74F-BBD3EA47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Rate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0E5E2-1172-424B-B98D-99D0D06B1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37" y="1246500"/>
            <a:ext cx="7832926" cy="43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0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8B58-1E04-4572-A227-BBDE6187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Scenarios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B8A89-B763-41B5-9924-FB95260AE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8" y="1314703"/>
            <a:ext cx="7706004" cy="42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58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8B58-1E04-4572-A227-BBDE6187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Stormwater Scenarios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0DACC-0ACD-40A8-9F1F-FDE71D5A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8" y="1314703"/>
            <a:ext cx="7706004" cy="42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23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B95C-0699-4D16-AD9A-D7165323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Revenue Bond Borrowing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84D03-0946-4C28-BA2B-9FD85BC2A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083"/>
            <a:ext cx="9144000" cy="36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77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B06D-BD90-420B-9EF3-27453C72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Performance Indicators – RRF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38F1D-A176-4A92-B4D6-89E55FE39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37" y="1246500"/>
            <a:ext cx="7832926" cy="43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19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8B58-1E04-4572-A227-BBDE6187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Performance Indicators - DSCR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8ABE6-FD7D-4A2C-AA49-D5F65F789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63" y="1369265"/>
            <a:ext cx="6890074" cy="41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64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B06D-BD90-420B-9EF3-27453C72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Performance Indicators – Cash on Hand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F3632-884A-4277-85FF-B30A9E7D9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63" y="1369265"/>
            <a:ext cx="6890074" cy="41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1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28A92-849A-4179-A962-FBA9319A8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37" y="1246500"/>
            <a:ext cx="7832926" cy="436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4F43D-559A-4ED0-A5B0-68441C3A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Typical Residential Rate Comparisons – Bimonthly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64313-A6AB-4820-98C1-7B4A91FC8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611500"/>
            <a:ext cx="4448175" cy="409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66C7FF-AFCB-4288-B603-E988AEBB8573}"/>
              </a:ext>
            </a:extLst>
          </p:cNvPr>
          <p:cNvSpPr txBox="1"/>
          <p:nvPr/>
        </p:nvSpPr>
        <p:spPr>
          <a:xfrm>
            <a:off x="1175837" y="1066800"/>
            <a:ext cx="461665" cy="9483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2018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83900-A465-4549-BAB6-D31A12D43CA0}"/>
              </a:ext>
            </a:extLst>
          </p:cNvPr>
          <p:cNvSpPr txBox="1"/>
          <p:nvPr/>
        </p:nvSpPr>
        <p:spPr>
          <a:xfrm>
            <a:off x="1637502" y="1013900"/>
            <a:ext cx="461665" cy="100123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2019 Base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4515C-3096-40C7-87B3-7639935AEE8F}"/>
              </a:ext>
            </a:extLst>
          </p:cNvPr>
          <p:cNvSpPr txBox="1"/>
          <p:nvPr/>
        </p:nvSpPr>
        <p:spPr>
          <a:xfrm>
            <a:off x="1976735" y="1205427"/>
            <a:ext cx="461665" cy="8097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Pref. Alt.</a:t>
            </a:r>
          </a:p>
        </p:txBody>
      </p:sp>
    </p:spTree>
    <p:extLst>
      <p:ext uri="{BB962C8B-B14F-4D97-AF65-F5344CB8AC3E}">
        <p14:creationId xmlns:p14="http://schemas.microsoft.com/office/powerpoint/2010/main" val="3871900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C29F4F-3E7A-41D5-9802-24738AEE7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37" y="1246500"/>
            <a:ext cx="7832926" cy="436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4F43D-559A-4ED0-A5B0-68441C3A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Typical Residential Rate Comparisons – Monthly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64313-A6AB-4820-98C1-7B4A91FC8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611500"/>
            <a:ext cx="4448175" cy="409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66C7FF-AFCB-4288-B603-E988AEBB8573}"/>
              </a:ext>
            </a:extLst>
          </p:cNvPr>
          <p:cNvSpPr txBox="1"/>
          <p:nvPr/>
        </p:nvSpPr>
        <p:spPr>
          <a:xfrm>
            <a:off x="1175837" y="1066800"/>
            <a:ext cx="461665" cy="9483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2018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83900-A465-4549-BAB6-D31A12D43CA0}"/>
              </a:ext>
            </a:extLst>
          </p:cNvPr>
          <p:cNvSpPr txBox="1"/>
          <p:nvPr/>
        </p:nvSpPr>
        <p:spPr>
          <a:xfrm>
            <a:off x="1506603" y="1013900"/>
            <a:ext cx="461665" cy="100123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2019 Base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4515C-3096-40C7-87B3-7639935AEE8F}"/>
              </a:ext>
            </a:extLst>
          </p:cNvPr>
          <p:cNvSpPr txBox="1"/>
          <p:nvPr/>
        </p:nvSpPr>
        <p:spPr>
          <a:xfrm>
            <a:off x="1768479" y="1205427"/>
            <a:ext cx="461665" cy="8097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Pref. Alt.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A70EB8-2C16-4B8F-AA07-7D8F38580E82}"/>
              </a:ext>
            </a:extLst>
          </p:cNvPr>
          <p:cNvSpPr txBox="1"/>
          <p:nvPr/>
        </p:nvSpPr>
        <p:spPr>
          <a:xfrm>
            <a:off x="3175337" y="1719267"/>
            <a:ext cx="1015663" cy="118878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Monthly </a:t>
            </a:r>
          </a:p>
          <a:p>
            <a:r>
              <a:rPr lang="en-US" dirty="0">
                <a:latin typeface="Arial Narrow" panose="020B0606020202030204" pitchFamily="34" charset="0"/>
              </a:rPr>
              <a:t>Billing </a:t>
            </a:r>
          </a:p>
          <a:p>
            <a:r>
              <a:rPr lang="en-US" dirty="0">
                <a:latin typeface="Arial Narrow" panose="020B0606020202030204" pitchFamily="34" charset="0"/>
              </a:rPr>
              <a:t>Implemented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878F5CA-BB28-456E-B670-CD1C332A92BE}"/>
              </a:ext>
            </a:extLst>
          </p:cNvPr>
          <p:cNvSpPr/>
          <p:nvPr/>
        </p:nvSpPr>
        <p:spPr>
          <a:xfrm rot="5400000">
            <a:off x="3372676" y="2915477"/>
            <a:ext cx="569846" cy="609599"/>
          </a:xfrm>
          <a:prstGeom prst="leftBrace">
            <a:avLst/>
          </a:prstGeom>
          <a:ln w="25400">
            <a:solidFill>
              <a:srgbClr val="4B5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38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A2E76-F007-4C56-A414-AB9DFB0BA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Incorporate your Feedback</a:t>
            </a:r>
          </a:p>
          <a:p>
            <a:endParaRPr lang="en-US" dirty="0"/>
          </a:p>
          <a:p>
            <a:r>
              <a:rPr lang="en-US" dirty="0"/>
              <a:t>Sewer SDC Recommendations (future work session)</a:t>
            </a:r>
          </a:p>
          <a:p>
            <a:endParaRPr lang="en-US" dirty="0"/>
          </a:p>
          <a:p>
            <a:r>
              <a:rPr lang="en-US" dirty="0"/>
              <a:t>Volumetric Sewer Rate Structure Recommendations (future work session)</a:t>
            </a:r>
          </a:p>
          <a:p>
            <a:endParaRPr lang="en-US" dirty="0"/>
          </a:p>
          <a:p>
            <a:r>
              <a:rPr lang="en-US" dirty="0"/>
              <a:t>Council Adoption later in year (implementation timing TBD)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44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51337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Andy Baker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Project Manager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AndyB@fcsgroup.com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Direct 425.361.0391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1377" y="2819400"/>
            <a:ext cx="475130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Contact FCS GROUP:</a:t>
            </a:r>
          </a:p>
          <a:p>
            <a:pPr algn="ctr"/>
            <a:endParaRPr lang="en-US" sz="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(425) 867-1802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www.fcsgroup.com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5862869"/>
            <a:ext cx="9448800" cy="750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78" y="5975118"/>
            <a:ext cx="2301583" cy="5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8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215A-A88A-4D35-B65C-F52B345D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D7F81-0B43-476F-9CC3-9E6888FA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 Performance Indicators:</a:t>
            </a:r>
          </a:p>
          <a:p>
            <a:r>
              <a:rPr lang="en-US" dirty="0"/>
              <a:t>Debt Service Coverage Ratio (DSCR): </a:t>
            </a:r>
          </a:p>
          <a:p>
            <a:pPr lvl="1"/>
            <a:r>
              <a:rPr lang="en-US" dirty="0"/>
              <a:t>Target: 2.0x    |     Bond Covenant Minimum: 1.25x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Days Cash on Hand:</a:t>
            </a:r>
          </a:p>
          <a:p>
            <a:pPr lvl="1"/>
            <a:r>
              <a:rPr lang="en-US" dirty="0"/>
              <a:t>Operating Reserve:</a:t>
            </a:r>
          </a:p>
          <a:p>
            <a:pPr lvl="2"/>
            <a:r>
              <a:rPr lang="en-US" dirty="0"/>
              <a:t>Water: 60 to 90 days</a:t>
            </a:r>
          </a:p>
          <a:p>
            <a:pPr lvl="2"/>
            <a:r>
              <a:rPr lang="en-US" dirty="0"/>
              <a:t>Sewer: 45 to 60 days</a:t>
            </a:r>
          </a:p>
          <a:p>
            <a:pPr lvl="2"/>
            <a:r>
              <a:rPr lang="en-US" dirty="0"/>
              <a:t>Stormwater: 30 to 45 days</a:t>
            </a:r>
          </a:p>
          <a:p>
            <a:pPr lvl="1"/>
            <a:r>
              <a:rPr lang="en-US" dirty="0"/>
              <a:t>Combined Target: between 150 days and 250 days cash-on-hand</a:t>
            </a:r>
          </a:p>
          <a:p>
            <a:r>
              <a:rPr lang="en-US" dirty="0"/>
              <a:t>Replacement Reserve Funding (RRF):</a:t>
            </a:r>
          </a:p>
          <a:p>
            <a:pPr lvl="1"/>
            <a:r>
              <a:rPr lang="en-US" dirty="0"/>
              <a:t>Target: Equal to Annual Depreciation (phased in by 2024)</a:t>
            </a:r>
          </a:p>
          <a:p>
            <a:pPr lvl="2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28C9F4-4B4C-469C-9E17-67B114409130}"/>
                  </a:ext>
                </a:extLst>
              </p:cNvPr>
              <p:cNvSpPr/>
              <p:nvPr/>
            </p:nvSpPr>
            <p:spPr>
              <a:xfrm>
                <a:off x="3810000" y="2209800"/>
                <a:ext cx="5181601" cy="744071"/>
              </a:xfrm>
              <a:prstGeom prst="roundRect">
                <a:avLst/>
              </a:prstGeom>
              <a:solidFill>
                <a:srgbClr val="4B575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𝐷𝑆𝐶𝑅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𝑂𝑝𝑒𝑟𝑎𝑡𝑖𝑛𝑔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𝑅𝑒𝑣𝑒𝑛𝑢𝑒𝑠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𝑂𝑝𝑒𝑟𝑎𝑡𝑖𝑛𝑔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𝐸𝑥𝑝𝑒𝑛𝑠𝑒𝑠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𝐴𝑛𝑛𝑢𝑎𝑙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𝐷𝑒𝑏𝑡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𝑆𝑒𝑟𝑣𝑖𝑐𝑒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28C9F4-4B4C-469C-9E17-67B114409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09800"/>
                <a:ext cx="5181601" cy="74407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663EA38-9E73-41E9-AC72-0BDA5D6688C7}"/>
                  </a:ext>
                </a:extLst>
              </p:cNvPr>
              <p:cNvSpPr/>
              <p:nvPr/>
            </p:nvSpPr>
            <p:spPr>
              <a:xfrm>
                <a:off x="3809999" y="3572435"/>
                <a:ext cx="5181601" cy="744071"/>
              </a:xfrm>
              <a:prstGeom prst="roundRect">
                <a:avLst/>
              </a:prstGeom>
              <a:solidFill>
                <a:srgbClr val="4B575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𝐷𝑎𝑦𝑠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𝐶𝑎𝑠h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𝐻𝑎𝑛𝑑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𝑌𝑒𝑎𝑟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𝐸𝑛𝑑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𝐹𝑢𝑛𝑑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𝐵𝑎𝑙𝑎𝑛𝑐𝑒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𝐴𝑛𝑛𝑢𝑎𝑙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365 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𝑑𝑎𝑦𝑠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663EA38-9E73-41E9-AC72-0BDA5D6688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9" y="3572435"/>
                <a:ext cx="5181601" cy="74407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154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349" y="1981200"/>
            <a:ext cx="47513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Supplemental Slides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2400" y="5862869"/>
            <a:ext cx="9448800" cy="750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78" y="5975118"/>
            <a:ext cx="2301583" cy="5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3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9447-4FA8-4746-B372-0ED6F561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Comparisons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0DDC8-0C2F-4C3B-B46C-B91DC7C64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05" y="1246500"/>
            <a:ext cx="7869190" cy="43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4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ACC7E-CB0A-4AAD-A0B6-08C70B12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Performance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215088-3AB6-4D9A-856E-53C11BD6A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21563"/>
              </p:ext>
            </p:extLst>
          </p:nvPr>
        </p:nvGraphicFramePr>
        <p:xfrm>
          <a:off x="228600" y="1371600"/>
          <a:ext cx="8610600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952">
                  <a:extLst>
                    <a:ext uri="{9D8B030D-6E8A-4147-A177-3AD203B41FA5}">
                      <a16:colId xmlns:a16="http://schemas.microsoft.com/office/drawing/2014/main" val="3942422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Plan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>
                    <a:solidFill>
                      <a:srgbClr val="556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DSCR (Parity Bond Debt)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Stronger than projected revenues and lower O&amp;M costs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Reserves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 all targets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reserve targets met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Combined Cash on Hand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 days cash on hand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 days cash on hand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O&amp;M costs contributed to higher reserves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 Reserve Funding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Phasing on track for all utilities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Phasing on track for all utilities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ABC6EA-9417-43DD-A14C-0E5920C78F31}"/>
              </a:ext>
            </a:extLst>
          </p:cNvPr>
          <p:cNvSpPr txBox="1"/>
          <p:nvPr/>
        </p:nvSpPr>
        <p:spPr>
          <a:xfrm>
            <a:off x="990600" y="5063878"/>
            <a:ext cx="7696200" cy="707886"/>
          </a:xfrm>
          <a:prstGeom prst="rect">
            <a:avLst/>
          </a:prstGeom>
          <a:gradFill rotWithShape="1">
            <a:gsLst>
              <a:gs pos="0">
                <a:srgbClr val="48746A"/>
              </a:gs>
              <a:gs pos="80000">
                <a:srgbClr val="48746A">
                  <a:lumMod val="60000"/>
                  <a:lumOff val="40000"/>
                </a:srgbClr>
              </a:gs>
              <a:gs pos="100000">
                <a:srgbClr val="48746A">
                  <a:lumMod val="40000"/>
                  <a:lumOff val="60000"/>
                </a:srgbClr>
              </a:gs>
            </a:gsLst>
            <a:lin ang="16200000" scaled="0"/>
          </a:gradFill>
          <a:ln w="9525" cap="flat" cmpd="sng" algn="ctr">
            <a:solidFill>
              <a:srgbClr val="48746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Key finding: 2018 was a strong year for the City’s utilities – performance met or exceeded the 2018 Plan</a:t>
            </a:r>
          </a:p>
        </p:txBody>
      </p:sp>
    </p:spTree>
    <p:extLst>
      <p:ext uri="{BB962C8B-B14F-4D97-AF65-F5344CB8AC3E}">
        <p14:creationId xmlns:p14="http://schemas.microsoft.com/office/powerpoint/2010/main" val="234579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Year-End-Actual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change to overall Rate Plan through 2023 (3.0% per year)</a:t>
            </a:r>
          </a:p>
          <a:p>
            <a:r>
              <a:rPr lang="en-US" dirty="0"/>
              <a:t>Slightly higher revenues</a:t>
            </a:r>
          </a:p>
          <a:p>
            <a:r>
              <a:rPr lang="en-US" dirty="0"/>
              <a:t>Slightly lower operating expenses</a:t>
            </a:r>
          </a:p>
          <a:p>
            <a:r>
              <a:rPr lang="en-US" dirty="0"/>
              <a:t>Significant changes to capital expenses</a:t>
            </a:r>
          </a:p>
          <a:p>
            <a:pPr lvl="1"/>
            <a:r>
              <a:rPr lang="en-US" dirty="0"/>
              <a:t>Including fully programmed AMI (implementation TBD)</a:t>
            </a:r>
          </a:p>
          <a:p>
            <a:r>
              <a:rPr lang="en-US" dirty="0"/>
              <a:t>Updated Fund Balances</a:t>
            </a:r>
          </a:p>
          <a:p>
            <a:r>
              <a:rPr lang="en-US" dirty="0"/>
              <a:t>New planned debt issuance to fund Zone 6 projects (next rate window, 2024)</a:t>
            </a:r>
          </a:p>
        </p:txBody>
      </p:sp>
    </p:spTree>
    <p:extLst>
      <p:ext uri="{BB962C8B-B14F-4D97-AF65-F5344CB8AC3E}">
        <p14:creationId xmlns:p14="http://schemas.microsoft.com/office/powerpoint/2010/main" val="227292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A658-33D2-4141-B74A-AAAA5E30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Year-End-Actual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32118-1F34-4824-B047-4C55969B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1" y="1124512"/>
            <a:ext cx="8187638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6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A658-33D2-4141-B74A-AAAA5E30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Year-End-Actual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49191-983F-40C4-A287-388A40FD2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3" y="1121464"/>
            <a:ext cx="8193734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A658-33D2-4141-B74A-AAAA5E30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Year-End-Actual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C7232-AA7E-41B0-90ED-E9DC07FAB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03" y="1228312"/>
            <a:ext cx="7814794" cy="44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44836"/>
      </p:ext>
    </p:extLst>
  </p:cSld>
  <p:clrMapOvr>
    <a:masterClrMapping/>
  </p:clrMapOvr>
</p:sld>
</file>

<file path=ppt/theme/theme1.xml><?xml version="1.0" encoding="utf-8"?>
<a:theme xmlns:a="http://schemas.openxmlformats.org/drawingml/2006/main" name="Port of Anchorage Review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FCS GROUP PowerPoint 2016 - Dark Blue</Template>
  <TotalTime>1688</TotalTime>
  <Words>836</Words>
  <Application>Microsoft Office PowerPoint</Application>
  <PresentationFormat>On-screen Show (4:3)</PresentationFormat>
  <Paragraphs>200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Narrow</vt:lpstr>
      <vt:lpstr>Calibri</vt:lpstr>
      <vt:lpstr>Cambria Math</vt:lpstr>
      <vt:lpstr>Century Gothic</vt:lpstr>
      <vt:lpstr>Times New Roman</vt:lpstr>
      <vt:lpstr>Wingdings</vt:lpstr>
      <vt:lpstr>Port of Anchorage Review FINAL</vt:lpstr>
      <vt:lpstr>PowerPoint Presentation</vt:lpstr>
      <vt:lpstr>Agenda</vt:lpstr>
      <vt:lpstr>2018 Rate Plan</vt:lpstr>
      <vt:lpstr>Evaluating Performance</vt:lpstr>
      <vt:lpstr>Evaluating Performance</vt:lpstr>
      <vt:lpstr>Water Year-End-Actual Update</vt:lpstr>
      <vt:lpstr>Water Year-End-Actual Update</vt:lpstr>
      <vt:lpstr>Water Year-End-Actual Update</vt:lpstr>
      <vt:lpstr>Water Year-End-Actual Update</vt:lpstr>
      <vt:lpstr>Water Year-End-Actual Update</vt:lpstr>
      <vt:lpstr>Sewer Year-End-Actual Update</vt:lpstr>
      <vt:lpstr>Sewer Year-End-Actual Update</vt:lpstr>
      <vt:lpstr>Sewer Year-End-Actual Update</vt:lpstr>
      <vt:lpstr>Sewer Year-End-Actual Update</vt:lpstr>
      <vt:lpstr>Sewer Year-End-Actual Update</vt:lpstr>
      <vt:lpstr>Stormwater Year-End-Actual Update</vt:lpstr>
      <vt:lpstr>Stormwater Year-End-Actual Update</vt:lpstr>
      <vt:lpstr>Stormwater Year-End-Actual Update</vt:lpstr>
      <vt:lpstr>Stormwater Year-End-Actual Update</vt:lpstr>
      <vt:lpstr>Stormwater Year-End-Actual Update</vt:lpstr>
      <vt:lpstr>PowerPoint Presentation</vt:lpstr>
      <vt:lpstr>Monthly Billing Evaluation</vt:lpstr>
      <vt:lpstr>Monthly Billing Evaluation</vt:lpstr>
      <vt:lpstr>PowerPoint Presentation</vt:lpstr>
      <vt:lpstr>Replacement Reserve Funding Alternatives</vt:lpstr>
      <vt:lpstr>Replacement Reserve Funding Alternatives</vt:lpstr>
      <vt:lpstr>PowerPoint Presentation</vt:lpstr>
      <vt:lpstr>Scenarios</vt:lpstr>
      <vt:lpstr>Water Scenarios</vt:lpstr>
      <vt:lpstr>Sewer Scenarios</vt:lpstr>
      <vt:lpstr>Stormwater Scenarios</vt:lpstr>
      <vt:lpstr>Planned Revenue Bond Borrowing</vt:lpstr>
      <vt:lpstr>Key Performance Indicators – RRF</vt:lpstr>
      <vt:lpstr>Key Performance Indicators - DSCR</vt:lpstr>
      <vt:lpstr>Key Performance Indicators – Cash on Hand</vt:lpstr>
      <vt:lpstr>Typical Residential Rate Comparisons – Bimonthly</vt:lpstr>
      <vt:lpstr>Typical Residential Rate Comparisons – Monthly</vt:lpstr>
      <vt:lpstr>Next Steps</vt:lpstr>
      <vt:lpstr>PowerPoint Presentation</vt:lpstr>
      <vt:lpstr>PowerPoint Presentation</vt:lpstr>
      <vt:lpstr>Rate Comparisons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Chase Bozett</dc:creator>
  <cp:lastModifiedBy>Andy Baker</cp:lastModifiedBy>
  <cp:revision>94</cp:revision>
  <cp:lastPrinted>2019-07-19T19:53:42Z</cp:lastPrinted>
  <dcterms:created xsi:type="dcterms:W3CDTF">2018-07-24T17:38:28Z</dcterms:created>
  <dcterms:modified xsi:type="dcterms:W3CDTF">2019-07-19T19:54:11Z</dcterms:modified>
</cp:coreProperties>
</file>