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ppt/charts/chart13.xml" ContentType="application/vnd.openxmlformats-officedocument.drawingml.chart+xml"/>
  <Override PartName="/ppt/notesSlides/notesSlide22.xml" ContentType="application/vnd.openxmlformats-officedocument.presentationml.notesSlide+xml"/>
  <Override PartName="/ppt/charts/chart14.xml" ContentType="application/vnd.openxmlformats-officedocument.drawingml.chart+xml"/>
  <Override PartName="/ppt/notesSlides/notesSlide23.xml" ContentType="application/vnd.openxmlformats-officedocument.presentationml.notesSlide+xml"/>
  <Override PartName="/ppt/charts/chart15.xml" ContentType="application/vnd.openxmlformats-officedocument.drawingml.chart+xml"/>
  <Override PartName="/ppt/notesSlides/notesSlide24.xml" ContentType="application/vnd.openxmlformats-officedocument.presentationml.notesSlide+xml"/>
  <Override PartName="/ppt/charts/chart16.xml" ContentType="application/vnd.openxmlformats-officedocument.drawingml.chart+xml"/>
  <Override PartName="/ppt/notesSlides/notesSlide25.xml" ContentType="application/vnd.openxmlformats-officedocument.presentationml.notesSlide+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charts/chart18.xml" ContentType="application/vnd.openxmlformats-officedocument.drawingml.chart+xml"/>
  <Override PartName="/ppt/charts/style8.xml" ContentType="application/vnd.ms-office.chartstyle+xml"/>
  <Override PartName="/ppt/charts/colors8.xml" ContentType="application/vnd.ms-office.chartcolorstyle+xml"/>
  <Override PartName="/ppt/charts/chart1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7.xml" ContentType="application/vnd.openxmlformats-officedocument.presentationml.notesSlide+xml"/>
  <Override PartName="/ppt/charts/chart20.xml" ContentType="application/vnd.openxmlformats-officedocument.drawingml.chart+xml"/>
  <Override PartName="/ppt/notesSlides/notesSlide28.xml" ContentType="application/vnd.openxmlformats-officedocument.presentationml.notesSlide+xml"/>
  <Override PartName="/ppt/charts/chart21.xml" ContentType="application/vnd.openxmlformats-officedocument.drawingml.chart+xml"/>
  <Override PartName="/ppt/notesSlides/notesSlide29.xml" ContentType="application/vnd.openxmlformats-officedocument.presentationml.notesSlide+xml"/>
  <Override PartName="/ppt/charts/chart22.xml" ContentType="application/vnd.openxmlformats-officedocument.drawingml.chart+xml"/>
  <Override PartName="/ppt/notesSlides/notesSlide30.xml" ContentType="application/vnd.openxmlformats-officedocument.presentationml.notesSlide+xml"/>
  <Override PartName="/ppt/charts/chart23.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4.xml" ContentType="application/vnd.openxmlformats-officedocument.drawingml.chart+xml"/>
  <Override PartName="/ppt/notesSlides/notesSlide33.xml" ContentType="application/vnd.openxmlformats-officedocument.presentationml.notesSlide+xml"/>
  <Override PartName="/ppt/charts/chart25.xml" ContentType="application/vnd.openxmlformats-officedocument.drawingml.chart+xml"/>
  <Override PartName="/ppt/notesSlides/notesSlide34.xml" ContentType="application/vnd.openxmlformats-officedocument.presentationml.notesSlide+xml"/>
  <Override PartName="/ppt/charts/chart26.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345" r:id="rId3"/>
    <p:sldId id="335" r:id="rId4"/>
    <p:sldId id="271" r:id="rId5"/>
    <p:sldId id="275" r:id="rId6"/>
    <p:sldId id="319" r:id="rId7"/>
    <p:sldId id="273" r:id="rId8"/>
    <p:sldId id="316" r:id="rId9"/>
    <p:sldId id="313" r:id="rId10"/>
    <p:sldId id="315" r:id="rId11"/>
    <p:sldId id="314" r:id="rId12"/>
    <p:sldId id="272" r:id="rId13"/>
    <p:sldId id="332" r:id="rId14"/>
    <p:sldId id="274" r:id="rId15"/>
    <p:sldId id="276" r:id="rId16"/>
    <p:sldId id="325" r:id="rId17"/>
    <p:sldId id="323" r:id="rId18"/>
    <p:sldId id="329" r:id="rId19"/>
    <p:sldId id="278" r:id="rId20"/>
    <p:sldId id="328" r:id="rId21"/>
    <p:sldId id="279" r:id="rId22"/>
    <p:sldId id="281" r:id="rId23"/>
    <p:sldId id="283" r:id="rId24"/>
    <p:sldId id="288" r:id="rId25"/>
    <p:sldId id="326" r:id="rId26"/>
    <p:sldId id="324" r:id="rId27"/>
    <p:sldId id="330" r:id="rId28"/>
    <p:sldId id="290" r:id="rId29"/>
    <p:sldId id="291" r:id="rId30"/>
    <p:sldId id="292" r:id="rId31"/>
    <p:sldId id="293" r:id="rId32"/>
    <p:sldId id="295" r:id="rId33"/>
    <p:sldId id="298" r:id="rId34"/>
    <p:sldId id="327" r:id="rId35"/>
    <p:sldId id="299" r:id="rId36"/>
    <p:sldId id="331" r:id="rId37"/>
    <p:sldId id="300" r:id="rId38"/>
    <p:sldId id="301" r:id="rId39"/>
    <p:sldId id="302" r:id="rId40"/>
    <p:sldId id="303" r:id="rId41"/>
    <p:sldId id="336" r:id="rId42"/>
    <p:sldId id="305" r:id="rId43"/>
    <p:sldId id="308" r:id="rId44"/>
    <p:sldId id="309" r:id="rId45"/>
    <p:sldId id="343" r:id="rId46"/>
    <p:sldId id="341" r:id="rId47"/>
    <p:sldId id="342" r:id="rId48"/>
    <p:sldId id="340" r:id="rId49"/>
    <p:sldId id="338" r:id="rId50"/>
    <p:sldId id="339" r:id="rId51"/>
    <p:sldId id="312" r:id="rId52"/>
    <p:sldId id="311" r:id="rId53"/>
    <p:sldId id="270" r:id="rId54"/>
    <p:sldId id="320" r:id="rId55"/>
    <p:sldId id="321" r:id="rId56"/>
    <p:sldId id="322"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urtney Black" initials="C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6063"/>
    <a:srgbClr val="778891"/>
    <a:srgbClr val="2D66AD"/>
    <a:srgbClr val="7DB6FD"/>
    <a:srgbClr val="417AC1"/>
    <a:srgbClr val="558ED5"/>
    <a:srgbClr val="B8CBBF"/>
    <a:srgbClr val="394042"/>
    <a:srgbClr val="4B575D"/>
    <a:srgbClr val="C1C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1581" autoAdjust="0"/>
  </p:normalViewPr>
  <p:slideViewPr>
    <p:cSldViewPr>
      <p:cViewPr varScale="1">
        <p:scale>
          <a:sx n="99" d="100"/>
          <a:sy n="99" d="100"/>
        </p:scale>
        <p:origin x="1812" y="78"/>
      </p:cViewPr>
      <p:guideLst>
        <p:guide orient="horz" pos="2160"/>
        <p:guide pos="2880"/>
      </p:guideLst>
    </p:cSldViewPr>
  </p:slideViewPr>
  <p:notesTextViewPr>
    <p:cViewPr>
      <p:scale>
        <a:sx n="1" d="1"/>
        <a:sy n="1" d="1"/>
      </p:scale>
      <p:origin x="0" y="0"/>
    </p:cViewPr>
  </p:notesTextViewPr>
  <p:sorterViewPr>
    <p:cViewPr>
      <p:scale>
        <a:sx n="100" d="100"/>
        <a:sy n="100" d="100"/>
      </p:scale>
      <p:origin x="0" y="-6036"/>
    </p:cViewPr>
  </p:sorterViewPr>
  <p:notesViewPr>
    <p:cSldViewPr>
      <p:cViewPr varScale="1">
        <p:scale>
          <a:sx n="71" d="100"/>
          <a:sy n="71" d="100"/>
        </p:scale>
        <p:origin x="-196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fcsfile04\project\Washougal\2801%20Utility%20Rate%20Study%202017\Analysis\Fully%20Programmed\Washougal%20Full%20CIP%20Water%20Mode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csfile04\project\Washougal\2801%20Utility%20Rate%20Study%202017\Analysis\Fully%20Programmed\Washougal%20Full%20CIP%20Sewer%20Model.xlsx" TargetMode="External"/><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oleObject" Target="file:///\\fcsfile04\project\Washougal\2801%20Utility%20Rate%20Study%202017\Analysis\Phased%20CIP\Washougal%20Full%20CIP%20Sewer%20Model.xlsx" TargetMode="External"/><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1" Type="http://schemas.openxmlformats.org/officeDocument/2006/relationships/oleObject" Target="file:///\\fcsfile04\project\Washougal\2801%20Utility%20Rate%20Study%202017\Analysis\Fully%20Programmed\Washougal%20Full%20CIP%20Sewer%20Model.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fcsfile04\project\Washougal\2801%20Utility%20Rate%20Study%202017\Analysis\Phased%20CIP\Washougal%20Full%20CIP%20Sewer%20Model.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fcsfile04\project\Washougal\2801%20Utility%20Rate%20Study%202017\Analysis\Maintain%20Rates\Washougal%20Full%20CIP%20Sewer%20Model.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fcsfile04\project\Washougal\2801%20Utility%20Rate%20Study%202017\Analysis\Reduce%20Rates\Washougal%20Full%20CIP%20Sewer%20Model.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fcsfile04\project\Washougal\2801%20Utility%20Rate%20Study%202017\Analysis\Rate%20comparisons%20with%20taxes.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fcsfile04\project\Washougal\2801%20Utility%20Rate%20Study%202017\Analysis\Fully%20Programmed\Washougal%20Full%20CIP%20Stormwater%20Model.xlsx" TargetMode="External"/><Relationship Id="rId2" Type="http://schemas.microsoft.com/office/2011/relationships/chartColorStyle" Target="colors7.xml"/><Relationship Id="rId1" Type="http://schemas.microsoft.com/office/2011/relationships/chartStyle" Target="style7.xml"/></Relationships>
</file>

<file path=ppt/charts/_rels/chart18.xml.rels><?xml version="1.0" encoding="UTF-8" standalone="yes"?>
<Relationships xmlns="http://schemas.openxmlformats.org/package/2006/relationships"><Relationship Id="rId3" Type="http://schemas.openxmlformats.org/officeDocument/2006/relationships/oleObject" Target="file:///\\fcsfile04\project\Washougal\2801%20Utility%20Rate%20Study%202017\Analysis\Fully%20Programmed\Washougal%20Full%20CIP%20Stormwater%20Model.xlsx" TargetMode="External"/><Relationship Id="rId2" Type="http://schemas.microsoft.com/office/2011/relationships/chartColorStyle" Target="colors8.xml"/><Relationship Id="rId1" Type="http://schemas.microsoft.com/office/2011/relationships/chartStyle" Target="style8.xml"/></Relationships>
</file>

<file path=ppt/charts/_rels/chart19.xml.rels><?xml version="1.0" encoding="UTF-8" standalone="yes"?>
<Relationships xmlns="http://schemas.openxmlformats.org/package/2006/relationships"><Relationship Id="rId3" Type="http://schemas.openxmlformats.org/officeDocument/2006/relationships/oleObject" Target="file:///\\fcsfile04\project\Washougal\2801%20Utility%20Rate%20Study%202017\Analysis\Phased%20CIP\Washougal%20Full%20CIP%20Stormwater%20Model.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oleObject" Target="file:///\\fcsfile04\project\Washougal\2801%20Utility%20Rate%20Study%202017\Analysis\Fully%20Programmed\Washougal%20Full%20CIP%20Water%20Model.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file:///\\fcsfile04\project\Washougal\2801%20Utility%20Rate%20Study%202017\Analysis\Fully%20Programmed\Washougal%20Full%20CIP%20Stormwater%20Model.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fcsfile04\project\Washougal\2801%20Utility%20Rate%20Study%202017\Analysis\Phased%20CIP\Washougal%20Full%20CIP%20Stormwater%20Model.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fcsfile04\project\Washougal\2801%20Utility%20Rate%20Study%202017\Analysis\Maintain%20Rates\Washougal%20Full%20CIP%20Stormwater%20Model.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fcsfile04\project\Washougal\2801%20Utility%20Rate%20Study%202017\Analysis\Reduce%20Rates\Washougal%20Full%20CIP%20Stormwater%20Model.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fcsfile04\project\Washougal\2801%20Utility%20Rate%20Study%202017\Analysis\Rate%20comparisons%20with%20taxe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fcsfile04\project\Washougal\2801%20Utility%20Rate%20Study%202017\Analysis\Rate%20comparisons%20with%20taxe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fcsfile04\project\Washougal\2801%20Utility%20Rate%20Study%202017\Analysis\Rate%20comparisons%20with%20taxes%20and%20staff%20recommendation.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fcsfile04\project\Washougal\2801%20Utility%20Rate%20Study%202017\Analysis\Phased%20CIP\Washougal%20Full%20CIP%20Water%20Mode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fcsfile04\project\Washougal\2801%20Utility%20Rate%20Study%202017\Analysis\Fully%20Programmed\Washougal%20Full%20CIP%20Water%20Mode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csfile04\project\Washougal\2801%20Utility%20Rate%20Study%202017\Analysis\Phased%20CIP\Washougal%20Full%20CIP%20Water%20Mode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csfile04\project\Washougal\2801%20Utility%20Rate%20Study%202017\Analysis\Maintain%20Rates\Washougal%20Full%20CIP%20Water%20Mode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csfile04\project\Washougal\2801%20Utility%20Rate%20Study%202017\Analysis\Reduce%20Rates\Washougal%20Full%20CIP%20Water%20Mode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csfile04\project\Washougal\2801%20Utility%20Rate%20Study%202017\Analysis\Rate%20comparisons%20with%20taxes.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fcsfile04\project\Washougal\2801%20Utility%20Rate%20Study%202017\Analysis\Fully%20Programmed\Washougal%20Full%20CIP%20Sewer%20Model.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'O&amp;M'!$G$148</c:f>
              <c:strCache>
                <c:ptCount val="1"/>
                <c:pt idx="0">
                  <c:v>Administation</c:v>
                </c:pt>
              </c:strCache>
            </c:strRef>
          </c:tx>
          <c:spPr>
            <a:solidFill>
              <a:srgbClr val="556063"/>
            </a:solidFill>
            <a:ln>
              <a:noFill/>
            </a:ln>
            <a:effectLst/>
          </c:spPr>
          <c:invertIfNegative val="0"/>
          <c:cat>
            <c:numRef>
              <c:f>'O&amp;M'!$H$55:$M$55</c:f>
              <c:numCache>
                <c:formatCode>General</c:formatCode>
                <c:ptCount val="6"/>
                <c:pt idx="0">
                  <c:v>2018</c:v>
                </c:pt>
                <c:pt idx="1">
                  <c:v>2019</c:v>
                </c:pt>
                <c:pt idx="2">
                  <c:v>2020</c:v>
                </c:pt>
                <c:pt idx="3">
                  <c:v>2021</c:v>
                </c:pt>
                <c:pt idx="4">
                  <c:v>2022</c:v>
                </c:pt>
                <c:pt idx="5">
                  <c:v>2023</c:v>
                </c:pt>
              </c:numCache>
            </c:numRef>
          </c:cat>
          <c:val>
            <c:numRef>
              <c:f>'O&amp;M'!$H$148:$M$148</c:f>
              <c:numCache>
                <c:formatCode>_("$"* #,##0_);_("$"* \(#,##0\);_("$"* "-"??_);_(@_)</c:formatCode>
                <c:ptCount val="6"/>
                <c:pt idx="0">
                  <c:v>483100</c:v>
                </c:pt>
                <c:pt idx="1">
                  <c:v>489840.54045822984</c:v>
                </c:pt>
                <c:pt idx="2">
                  <c:v>505284.84126739443</c:v>
                </c:pt>
                <c:pt idx="3">
                  <c:v>521272.34279274242</c:v>
                </c:pt>
                <c:pt idx="4">
                  <c:v>537824.18298959732</c:v>
                </c:pt>
                <c:pt idx="5">
                  <c:v>554962.39301561925</c:v>
                </c:pt>
              </c:numCache>
            </c:numRef>
          </c:val>
        </c:ser>
        <c:ser>
          <c:idx val="1"/>
          <c:order val="1"/>
          <c:tx>
            <c:strRef>
              <c:f>'O&amp;M'!$G$149</c:f>
              <c:strCache>
                <c:ptCount val="1"/>
                <c:pt idx="0">
                  <c:v>Training</c:v>
                </c:pt>
              </c:strCache>
            </c:strRef>
          </c:tx>
          <c:spPr>
            <a:solidFill>
              <a:srgbClr val="953735"/>
            </a:solidFill>
            <a:ln>
              <a:noFill/>
            </a:ln>
            <a:effectLst/>
          </c:spPr>
          <c:invertIfNegative val="0"/>
          <c:cat>
            <c:numRef>
              <c:f>'O&amp;M'!$H$55:$M$55</c:f>
              <c:numCache>
                <c:formatCode>General</c:formatCode>
                <c:ptCount val="6"/>
                <c:pt idx="0">
                  <c:v>2018</c:v>
                </c:pt>
                <c:pt idx="1">
                  <c:v>2019</c:v>
                </c:pt>
                <c:pt idx="2">
                  <c:v>2020</c:v>
                </c:pt>
                <c:pt idx="3">
                  <c:v>2021</c:v>
                </c:pt>
                <c:pt idx="4">
                  <c:v>2022</c:v>
                </c:pt>
                <c:pt idx="5">
                  <c:v>2023</c:v>
                </c:pt>
              </c:numCache>
            </c:numRef>
          </c:cat>
          <c:val>
            <c:numRef>
              <c:f>'O&amp;M'!$H$149:$M$149</c:f>
              <c:numCache>
                <c:formatCode>_("$"* #,##0_);_("$"* \(#,##0\);_("$"* "-"??_);_(@_)</c:formatCode>
                <c:ptCount val="6"/>
                <c:pt idx="0">
                  <c:v>5000</c:v>
                </c:pt>
                <c:pt idx="1">
                  <c:v>5100</c:v>
                </c:pt>
                <c:pt idx="2">
                  <c:v>5202</c:v>
                </c:pt>
                <c:pt idx="3">
                  <c:v>5306.0400000000009</c:v>
                </c:pt>
                <c:pt idx="4">
                  <c:v>5412.1608000000006</c:v>
                </c:pt>
                <c:pt idx="5">
                  <c:v>5520.4040160000004</c:v>
                </c:pt>
              </c:numCache>
            </c:numRef>
          </c:val>
        </c:ser>
        <c:ser>
          <c:idx val="2"/>
          <c:order val="2"/>
          <c:tx>
            <c:strRef>
              <c:f>'O&amp;M'!$G$150</c:f>
              <c:strCache>
                <c:ptCount val="1"/>
                <c:pt idx="0">
                  <c:v>Mainintenance</c:v>
                </c:pt>
              </c:strCache>
            </c:strRef>
          </c:tx>
          <c:spPr>
            <a:solidFill>
              <a:srgbClr val="77933C"/>
            </a:solidFill>
            <a:ln>
              <a:noFill/>
            </a:ln>
            <a:effectLst/>
          </c:spPr>
          <c:invertIfNegative val="0"/>
          <c:cat>
            <c:numRef>
              <c:f>'O&amp;M'!$H$55:$M$55</c:f>
              <c:numCache>
                <c:formatCode>General</c:formatCode>
                <c:ptCount val="6"/>
                <c:pt idx="0">
                  <c:v>2018</c:v>
                </c:pt>
                <c:pt idx="1">
                  <c:v>2019</c:v>
                </c:pt>
                <c:pt idx="2">
                  <c:v>2020</c:v>
                </c:pt>
                <c:pt idx="3">
                  <c:v>2021</c:v>
                </c:pt>
                <c:pt idx="4">
                  <c:v>2022</c:v>
                </c:pt>
                <c:pt idx="5">
                  <c:v>2023</c:v>
                </c:pt>
              </c:numCache>
            </c:numRef>
          </c:cat>
          <c:val>
            <c:numRef>
              <c:f>'O&amp;M'!$H$150:$M$150</c:f>
              <c:numCache>
                <c:formatCode>_("$"* #,##0_);_("$"* \(#,##0\);_("$"* "-"??_);_(@_)</c:formatCode>
                <c:ptCount val="6"/>
                <c:pt idx="0">
                  <c:v>448116</c:v>
                </c:pt>
                <c:pt idx="1">
                  <c:v>402528.91908354027</c:v>
                </c:pt>
                <c:pt idx="2">
                  <c:v>410579.49746521108</c:v>
                </c:pt>
                <c:pt idx="3">
                  <c:v>418791.08741451532</c:v>
                </c:pt>
                <c:pt idx="4">
                  <c:v>427166.90916280559</c:v>
                </c:pt>
                <c:pt idx="5">
                  <c:v>435710.24734606175</c:v>
                </c:pt>
              </c:numCache>
            </c:numRef>
          </c:val>
        </c:ser>
        <c:ser>
          <c:idx val="3"/>
          <c:order val="3"/>
          <c:tx>
            <c:strRef>
              <c:f>'O&amp;M'!$G$151</c:f>
              <c:strCache>
                <c:ptCount val="1"/>
                <c:pt idx="0">
                  <c:v>Operations</c:v>
                </c:pt>
              </c:strCache>
            </c:strRef>
          </c:tx>
          <c:spPr>
            <a:solidFill>
              <a:srgbClr val="558ED5"/>
            </a:solidFill>
            <a:ln>
              <a:noFill/>
            </a:ln>
            <a:effectLst/>
          </c:spPr>
          <c:invertIfNegative val="0"/>
          <c:cat>
            <c:numRef>
              <c:f>'O&amp;M'!$H$55:$M$55</c:f>
              <c:numCache>
                <c:formatCode>General</c:formatCode>
                <c:ptCount val="6"/>
                <c:pt idx="0">
                  <c:v>2018</c:v>
                </c:pt>
                <c:pt idx="1">
                  <c:v>2019</c:v>
                </c:pt>
                <c:pt idx="2">
                  <c:v>2020</c:v>
                </c:pt>
                <c:pt idx="3">
                  <c:v>2021</c:v>
                </c:pt>
                <c:pt idx="4">
                  <c:v>2022</c:v>
                </c:pt>
                <c:pt idx="5">
                  <c:v>2023</c:v>
                </c:pt>
              </c:numCache>
            </c:numRef>
          </c:cat>
          <c:val>
            <c:numRef>
              <c:f>'O&amp;M'!$H$151:$M$151</c:f>
              <c:numCache>
                <c:formatCode>_("$"* #,##0_);_("$"* \(#,##0\);_("$"* "-"??_);_(@_)</c:formatCode>
                <c:ptCount val="6"/>
                <c:pt idx="0">
                  <c:v>1000000</c:v>
                </c:pt>
                <c:pt idx="1">
                  <c:v>1022740.5404582298</c:v>
                </c:pt>
                <c:pt idx="2">
                  <c:v>1054744.6012673941</c:v>
                </c:pt>
                <c:pt idx="3">
                  <c:v>1087873.5057927426</c:v>
                </c:pt>
                <c:pt idx="4">
                  <c:v>1122171.2080335971</c:v>
                </c:pt>
                <c:pt idx="5">
                  <c:v>1157683.5304955191</c:v>
                </c:pt>
              </c:numCache>
            </c:numRef>
          </c:val>
        </c:ser>
        <c:ser>
          <c:idx val="4"/>
          <c:order val="4"/>
          <c:tx>
            <c:strRef>
              <c:f>'O&amp;M'!$G$152</c:f>
              <c:strCache>
                <c:ptCount val="1"/>
                <c:pt idx="0">
                  <c:v>Indirect Costs</c:v>
                </c:pt>
              </c:strCache>
            </c:strRef>
          </c:tx>
          <c:spPr>
            <a:solidFill>
              <a:srgbClr val="CE723A"/>
            </a:solidFill>
            <a:ln>
              <a:noFill/>
            </a:ln>
            <a:effectLst/>
          </c:spPr>
          <c:invertIfNegative val="0"/>
          <c:cat>
            <c:numRef>
              <c:f>'O&amp;M'!$H$55:$M$55</c:f>
              <c:numCache>
                <c:formatCode>General</c:formatCode>
                <c:ptCount val="6"/>
                <c:pt idx="0">
                  <c:v>2018</c:v>
                </c:pt>
                <c:pt idx="1">
                  <c:v>2019</c:v>
                </c:pt>
                <c:pt idx="2">
                  <c:v>2020</c:v>
                </c:pt>
                <c:pt idx="3">
                  <c:v>2021</c:v>
                </c:pt>
                <c:pt idx="4">
                  <c:v>2022</c:v>
                </c:pt>
                <c:pt idx="5">
                  <c:v>2023</c:v>
                </c:pt>
              </c:numCache>
            </c:numRef>
          </c:cat>
          <c:val>
            <c:numRef>
              <c:f>'O&amp;M'!$H$152:$M$152</c:f>
              <c:numCache>
                <c:formatCode>_("$"* #,##0_);_("$"* \(#,##0\);_("$"* "-"??_);_(@_)</c:formatCode>
                <c:ptCount val="6"/>
                <c:pt idx="0">
                  <c:v>376859.86</c:v>
                </c:pt>
                <c:pt idx="1">
                  <c:v>318490.51500000001</c:v>
                </c:pt>
                <c:pt idx="2">
                  <c:v>328045.23045000003</c:v>
                </c:pt>
                <c:pt idx="3">
                  <c:v>337886.58736350003</c:v>
                </c:pt>
                <c:pt idx="4">
                  <c:v>348023.18498440506</c:v>
                </c:pt>
                <c:pt idx="5">
                  <c:v>358463.88053393725</c:v>
                </c:pt>
              </c:numCache>
            </c:numRef>
          </c:val>
        </c:ser>
        <c:ser>
          <c:idx val="5"/>
          <c:order val="5"/>
          <c:tx>
            <c:strRef>
              <c:f>'O&amp;M'!$G$153</c:f>
              <c:strCache>
                <c:ptCount val="1"/>
                <c:pt idx="0">
                  <c:v>Taxes</c:v>
                </c:pt>
              </c:strCache>
            </c:strRef>
          </c:tx>
          <c:spPr>
            <a:solidFill>
              <a:schemeClr val="accent4">
                <a:lumMod val="60000"/>
                <a:lumOff val="40000"/>
              </a:schemeClr>
            </a:solidFill>
            <a:ln>
              <a:noFill/>
            </a:ln>
            <a:effectLst/>
          </c:spPr>
          <c:invertIfNegative val="0"/>
          <c:cat>
            <c:numRef>
              <c:f>'O&amp;M'!$H$55:$M$55</c:f>
              <c:numCache>
                <c:formatCode>General</c:formatCode>
                <c:ptCount val="6"/>
                <c:pt idx="0">
                  <c:v>2018</c:v>
                </c:pt>
                <c:pt idx="1">
                  <c:v>2019</c:v>
                </c:pt>
                <c:pt idx="2">
                  <c:v>2020</c:v>
                </c:pt>
                <c:pt idx="3">
                  <c:v>2021</c:v>
                </c:pt>
                <c:pt idx="4">
                  <c:v>2022</c:v>
                </c:pt>
                <c:pt idx="5">
                  <c:v>2023</c:v>
                </c:pt>
              </c:numCache>
            </c:numRef>
          </c:cat>
          <c:val>
            <c:numRef>
              <c:f>'O&amp;M'!$H$153:$M$153</c:f>
              <c:numCache>
                <c:formatCode>_("$"* #,##0_);_("$"* \(#,##0\);_("$"* "-"??_);_(@_)</c:formatCode>
                <c:ptCount val="6"/>
                <c:pt idx="0">
                  <c:v>636024.96651000006</c:v>
                </c:pt>
                <c:pt idx="1">
                  <c:v>608197.00596754998</c:v>
                </c:pt>
                <c:pt idx="2">
                  <c:v>611169.91099738772</c:v>
                </c:pt>
                <c:pt idx="3">
                  <c:v>614157.68055237457</c:v>
                </c:pt>
                <c:pt idx="4">
                  <c:v>617160.3889551363</c:v>
                </c:pt>
                <c:pt idx="5">
                  <c:v>620178.11089991196</c:v>
                </c:pt>
              </c:numCache>
            </c:numRef>
          </c:val>
        </c:ser>
        <c:dLbls>
          <c:showLegendKey val="0"/>
          <c:showVal val="0"/>
          <c:showCatName val="0"/>
          <c:showSerName val="0"/>
          <c:showPercent val="0"/>
          <c:showBubbleSize val="0"/>
        </c:dLbls>
        <c:gapWidth val="50"/>
        <c:overlap val="100"/>
        <c:axId val="364303752"/>
        <c:axId val="364304536"/>
      </c:barChart>
      <c:catAx>
        <c:axId val="364303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304536"/>
        <c:crosses val="autoZero"/>
        <c:auto val="1"/>
        <c:lblAlgn val="ctr"/>
        <c:lblOffset val="100"/>
        <c:noMultiLvlLbl val="0"/>
      </c:catAx>
      <c:valAx>
        <c:axId val="36430453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303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Funds!$AA$22</c:f>
              <c:strCache>
                <c:ptCount val="1"/>
                <c:pt idx="0">
                  <c:v>Existing Reserves and Proceeds</c:v>
                </c:pt>
              </c:strCache>
            </c:strRef>
          </c:tx>
          <c:spPr>
            <a:solidFill>
              <a:srgbClr val="556063"/>
            </a:solidFill>
            <a:ln>
              <a:noFill/>
            </a:ln>
            <a:effectLst/>
          </c:spPr>
          <c:invertIfNegative val="0"/>
          <c:dLbls>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numFmt formatCode="&quot;$&quot;#.00,,&quot;m&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Funds!$F$6:$J$6</c:f>
              <c:numCache>
                <c:formatCode>General</c:formatCode>
                <c:ptCount val="5"/>
                <c:pt idx="0">
                  <c:v>2019</c:v>
                </c:pt>
                <c:pt idx="1">
                  <c:v>2020</c:v>
                </c:pt>
                <c:pt idx="2">
                  <c:v>2021</c:v>
                </c:pt>
                <c:pt idx="3">
                  <c:v>2022</c:v>
                </c:pt>
                <c:pt idx="4">
                  <c:v>2023</c:v>
                </c:pt>
              </c:numCache>
            </c:numRef>
          </c:cat>
          <c:val>
            <c:numRef>
              <c:f>Funds!$AB$22:$AF$22</c:f>
              <c:numCache>
                <c:formatCode>_("$"* #,##0_);_("$"* \(#,##0\);_("$"* "-"??_);_(@_)</c:formatCode>
                <c:ptCount val="5"/>
                <c:pt idx="0">
                  <c:v>487190</c:v>
                </c:pt>
                <c:pt idx="1">
                  <c:v>2562797.1919114501</c:v>
                </c:pt>
                <c:pt idx="2">
                  <c:v>0</c:v>
                </c:pt>
                <c:pt idx="3">
                  <c:v>0</c:v>
                </c:pt>
                <c:pt idx="4">
                  <c:v>0</c:v>
                </c:pt>
              </c:numCache>
            </c:numRef>
          </c:val>
        </c:ser>
        <c:ser>
          <c:idx val="3"/>
          <c:order val="1"/>
          <c:tx>
            <c:strRef>
              <c:f>Funds!$AA$23</c:f>
              <c:strCache>
                <c:ptCount val="1"/>
                <c:pt idx="0">
                  <c:v>SDC</c:v>
                </c:pt>
              </c:strCache>
            </c:strRef>
          </c:tx>
          <c:spPr>
            <a:solidFill>
              <a:srgbClr val="CE723A"/>
            </a:solidFill>
            <a:ln>
              <a:noFill/>
            </a:ln>
            <a:effectLst/>
          </c:spPr>
          <c:invertIfNegative val="0"/>
          <c:dLbls>
            <c:dLbl>
              <c:idx val="0"/>
              <c:delete val="1"/>
              <c:extLst>
                <c:ext xmlns:c15="http://schemas.microsoft.com/office/drawing/2012/chart" uri="{CE6537A1-D6FC-4f65-9D91-7224C49458BB}"/>
              </c:extLst>
            </c:dLbl>
            <c:numFmt formatCode="&quot;$&quot;#.00,,&quot;m&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Funds!$AB$23:$AF$23</c:f>
              <c:numCache>
                <c:formatCode>_("$"* #,##0_);_("$"* \(#,##0\);_("$"* "-"??_);_(@_)</c:formatCode>
                <c:ptCount val="5"/>
                <c:pt idx="0">
                  <c:v>0</c:v>
                </c:pt>
                <c:pt idx="1">
                  <c:v>625207.30808854988</c:v>
                </c:pt>
                <c:pt idx="2">
                  <c:v>418638.41028395016</c:v>
                </c:pt>
                <c:pt idx="3">
                  <c:v>166264.12859186251</c:v>
                </c:pt>
                <c:pt idx="4">
                  <c:v>167095.44923482183</c:v>
                </c:pt>
              </c:numCache>
            </c:numRef>
          </c:val>
        </c:ser>
        <c:ser>
          <c:idx val="1"/>
          <c:order val="2"/>
          <c:tx>
            <c:strRef>
              <c:f>Funds!$AA$24</c:f>
              <c:strCache>
                <c:ptCount val="1"/>
                <c:pt idx="0">
                  <c:v>RRF</c:v>
                </c:pt>
              </c:strCache>
            </c:strRef>
          </c:tx>
          <c:spPr>
            <a:solidFill>
              <a:srgbClr val="77933C"/>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numFmt formatCode="&quot;$&quot;#.00,,&quot;m&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Funds!$F$6:$J$6</c:f>
              <c:numCache>
                <c:formatCode>General</c:formatCode>
                <c:ptCount val="5"/>
                <c:pt idx="0">
                  <c:v>2019</c:v>
                </c:pt>
                <c:pt idx="1">
                  <c:v>2020</c:v>
                </c:pt>
                <c:pt idx="2">
                  <c:v>2021</c:v>
                </c:pt>
                <c:pt idx="3">
                  <c:v>2022</c:v>
                </c:pt>
                <c:pt idx="4">
                  <c:v>2023</c:v>
                </c:pt>
              </c:numCache>
            </c:numRef>
          </c:cat>
          <c:val>
            <c:numRef>
              <c:f>Funds!$AB$24:$AF$24</c:f>
              <c:numCache>
                <c:formatCode>_("$"* #,##0_);_("$"* \(#,##0\);_("$"* "-"??_);_(@_)</c:formatCode>
                <c:ptCount val="5"/>
                <c:pt idx="0">
                  <c:v>0</c:v>
                </c:pt>
                <c:pt idx="1">
                  <c:v>0</c:v>
                </c:pt>
                <c:pt idx="2">
                  <c:v>2452443.1122379848</c:v>
                </c:pt>
                <c:pt idx="3">
                  <c:v>1126361.9345094066</c:v>
                </c:pt>
                <c:pt idx="4">
                  <c:v>1077702.4820394819</c:v>
                </c:pt>
              </c:numCache>
            </c:numRef>
          </c:val>
        </c:ser>
        <c:ser>
          <c:idx val="2"/>
          <c:order val="3"/>
          <c:tx>
            <c:strRef>
              <c:f>Funds!$AA$25</c:f>
              <c:strCache>
                <c:ptCount val="1"/>
                <c:pt idx="0">
                  <c:v>New Debt</c:v>
                </c:pt>
              </c:strCache>
            </c:strRef>
          </c:tx>
          <c:spPr>
            <a:solidFill>
              <a:srgbClr val="558ED5"/>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numFmt formatCode="&quot;$&quot;#.00,,&quot;m&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Funds!$F$6:$J$6</c:f>
              <c:numCache>
                <c:formatCode>General</c:formatCode>
                <c:ptCount val="5"/>
                <c:pt idx="0">
                  <c:v>2019</c:v>
                </c:pt>
                <c:pt idx="1">
                  <c:v>2020</c:v>
                </c:pt>
                <c:pt idx="2">
                  <c:v>2021</c:v>
                </c:pt>
                <c:pt idx="3">
                  <c:v>2022</c:v>
                </c:pt>
                <c:pt idx="4">
                  <c:v>2023</c:v>
                </c:pt>
              </c:numCache>
            </c:numRef>
          </c:cat>
          <c:val>
            <c:numRef>
              <c:f>Funds!$AB$25:$AF$25</c:f>
              <c:numCache>
                <c:formatCode>_("$"* #,##0_);_("$"* \(#,##0\);_("$"* "-"??_);_(@_)</c:formatCode>
                <c:ptCount val="5"/>
                <c:pt idx="0">
                  <c:v>0</c:v>
                </c:pt>
                <c:pt idx="1">
                  <c:v>0</c:v>
                </c:pt>
                <c:pt idx="2">
                  <c:v>365575.8514780649</c:v>
                </c:pt>
                <c:pt idx="3">
                  <c:v>1549283.6821487311</c:v>
                </c:pt>
                <c:pt idx="4">
                  <c:v>1479496.1433306965</c:v>
                </c:pt>
              </c:numCache>
            </c:numRef>
          </c:val>
        </c:ser>
        <c:dLbls>
          <c:dLblPos val="ctr"/>
          <c:showLegendKey val="0"/>
          <c:showVal val="1"/>
          <c:showCatName val="0"/>
          <c:showSerName val="0"/>
          <c:showPercent val="0"/>
          <c:showBubbleSize val="0"/>
        </c:dLbls>
        <c:gapWidth val="50"/>
        <c:overlap val="100"/>
        <c:axId val="433410536"/>
        <c:axId val="433412888"/>
      </c:barChart>
      <c:catAx>
        <c:axId val="433410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412888"/>
        <c:crosses val="autoZero"/>
        <c:auto val="1"/>
        <c:lblAlgn val="ctr"/>
        <c:lblOffset val="100"/>
        <c:noMultiLvlLbl val="0"/>
      </c:catAx>
      <c:valAx>
        <c:axId val="43341288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410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Funds!$AA$22</c:f>
              <c:strCache>
                <c:ptCount val="1"/>
                <c:pt idx="0">
                  <c:v>Existing Reserves and Proceeds</c:v>
                </c:pt>
              </c:strCache>
            </c:strRef>
          </c:tx>
          <c:spPr>
            <a:solidFill>
              <a:srgbClr val="556063"/>
            </a:solidFill>
            <a:ln>
              <a:noFill/>
            </a:ln>
            <a:effectLst/>
          </c:spPr>
          <c:invertIfNegative val="0"/>
          <c:dLbls>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numFmt formatCode="&quot;$&quot;#.00,,&quot;m&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Funds!$F$6:$J$6</c:f>
              <c:numCache>
                <c:formatCode>General</c:formatCode>
                <c:ptCount val="5"/>
                <c:pt idx="0">
                  <c:v>2019</c:v>
                </c:pt>
                <c:pt idx="1">
                  <c:v>2020</c:v>
                </c:pt>
                <c:pt idx="2">
                  <c:v>2021</c:v>
                </c:pt>
                <c:pt idx="3">
                  <c:v>2022</c:v>
                </c:pt>
                <c:pt idx="4">
                  <c:v>2023</c:v>
                </c:pt>
              </c:numCache>
            </c:numRef>
          </c:cat>
          <c:val>
            <c:numRef>
              <c:f>Funds!$AB$22:$AF$22</c:f>
              <c:numCache>
                <c:formatCode>_("$"* #,##0_);_("$"* \(#,##0\);_("$"* "-"??_);_(@_)</c:formatCode>
                <c:ptCount val="5"/>
                <c:pt idx="0">
                  <c:v>471740</c:v>
                </c:pt>
                <c:pt idx="1">
                  <c:v>2582676.8271639501</c:v>
                </c:pt>
                <c:pt idx="2">
                  <c:v>0</c:v>
                </c:pt>
                <c:pt idx="3">
                  <c:v>0</c:v>
                </c:pt>
                <c:pt idx="4">
                  <c:v>0</c:v>
                </c:pt>
              </c:numCache>
            </c:numRef>
          </c:val>
        </c:ser>
        <c:ser>
          <c:idx val="3"/>
          <c:order val="1"/>
          <c:tx>
            <c:strRef>
              <c:f>Funds!$AA$23</c:f>
              <c:strCache>
                <c:ptCount val="1"/>
                <c:pt idx="0">
                  <c:v>SDC</c:v>
                </c:pt>
              </c:strCache>
            </c:strRef>
          </c:tx>
          <c:spPr>
            <a:solidFill>
              <a:srgbClr val="CE723A"/>
            </a:solidFill>
            <a:ln>
              <a:noFill/>
            </a:ln>
            <a:effectLst/>
          </c:spPr>
          <c:invertIfNegative val="0"/>
          <c:dLbls>
            <c:dLbl>
              <c:idx val="0"/>
              <c:delete val="1"/>
              <c:extLst>
                <c:ext xmlns:c15="http://schemas.microsoft.com/office/drawing/2012/chart" uri="{CE6537A1-D6FC-4f65-9D91-7224C49458BB}"/>
              </c:extLst>
            </c:dLbl>
            <c:numFmt formatCode="&quot;$&quot;#.00,,&quot;m&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Funds!$AB$23:$AF$23</c:f>
              <c:numCache>
                <c:formatCode>_("$"* #,##0_);_("$"* \(#,##0\);_("$"* "-"??_);_(@_)</c:formatCode>
                <c:ptCount val="5"/>
                <c:pt idx="0">
                  <c:v>0</c:v>
                </c:pt>
                <c:pt idx="1">
                  <c:v>550160.87283605011</c:v>
                </c:pt>
                <c:pt idx="2">
                  <c:v>493684.84553644992</c:v>
                </c:pt>
                <c:pt idx="3">
                  <c:v>166264.12859186251</c:v>
                </c:pt>
                <c:pt idx="4">
                  <c:v>167095.44923482183</c:v>
                </c:pt>
              </c:numCache>
            </c:numRef>
          </c:val>
        </c:ser>
        <c:ser>
          <c:idx val="1"/>
          <c:order val="2"/>
          <c:tx>
            <c:strRef>
              <c:f>Funds!$AA$24</c:f>
              <c:strCache>
                <c:ptCount val="1"/>
                <c:pt idx="0">
                  <c:v>RRF</c:v>
                </c:pt>
              </c:strCache>
            </c:strRef>
          </c:tx>
          <c:spPr>
            <a:solidFill>
              <a:srgbClr val="77933C"/>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numFmt formatCode="&quot;$&quot;#.00,,&quot;m&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Funds!$F$6:$J$6</c:f>
              <c:numCache>
                <c:formatCode>General</c:formatCode>
                <c:ptCount val="5"/>
                <c:pt idx="0">
                  <c:v>2019</c:v>
                </c:pt>
                <c:pt idx="1">
                  <c:v>2020</c:v>
                </c:pt>
                <c:pt idx="2">
                  <c:v>2021</c:v>
                </c:pt>
                <c:pt idx="3">
                  <c:v>2022</c:v>
                </c:pt>
                <c:pt idx="4">
                  <c:v>2023</c:v>
                </c:pt>
              </c:numCache>
            </c:numRef>
          </c:cat>
          <c:val>
            <c:numRef>
              <c:f>Funds!$AB$24:$AF$24</c:f>
              <c:numCache>
                <c:formatCode>_("$"* #,##0_);_("$"* \(#,##0\);_("$"* "-"??_);_(@_)</c:formatCode>
                <c:ptCount val="5"/>
                <c:pt idx="0">
                  <c:v>0</c:v>
                </c:pt>
                <c:pt idx="1">
                  <c:v>0</c:v>
                </c:pt>
                <c:pt idx="2">
                  <c:v>2511314.4044635501</c:v>
                </c:pt>
                <c:pt idx="3">
                  <c:v>1201563.5009602802</c:v>
                </c:pt>
                <c:pt idx="4">
                  <c:v>1079521.4476534752</c:v>
                </c:pt>
              </c:numCache>
            </c:numRef>
          </c:val>
        </c:ser>
        <c:ser>
          <c:idx val="2"/>
          <c:order val="3"/>
          <c:tx>
            <c:strRef>
              <c:f>Funds!$AA$25</c:f>
              <c:strCache>
                <c:ptCount val="1"/>
                <c:pt idx="0">
                  <c:v>New Debt</c:v>
                </c:pt>
              </c:strCache>
            </c:strRef>
          </c:tx>
          <c:spPr>
            <a:solidFill>
              <a:srgbClr val="558ED5"/>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numFmt formatCode="&quot;$&quot;#.00,,&quot;m&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Funds!$F$6:$J$6</c:f>
              <c:numCache>
                <c:formatCode>General</c:formatCode>
                <c:ptCount val="5"/>
                <c:pt idx="0">
                  <c:v>2019</c:v>
                </c:pt>
                <c:pt idx="1">
                  <c:v>2020</c:v>
                </c:pt>
                <c:pt idx="2">
                  <c:v>2021</c:v>
                </c:pt>
                <c:pt idx="3">
                  <c:v>2022</c:v>
                </c:pt>
                <c:pt idx="4">
                  <c:v>2023</c:v>
                </c:pt>
              </c:numCache>
            </c:numRef>
          </c:cat>
          <c:val>
            <c:numRef>
              <c:f>Funds!$AB$25:$AF$25</c:f>
              <c:numCache>
                <c:formatCode>_("$"* #,##0_);_("$"* \(#,##0\);_("$"* "-"??_);_(@_)</c:formatCode>
                <c:ptCount val="5"/>
                <c:pt idx="0">
                  <c:v>0</c:v>
                </c:pt>
                <c:pt idx="1">
                  <c:v>0</c:v>
                </c:pt>
                <c:pt idx="2">
                  <c:v>0</c:v>
                </c:pt>
                <c:pt idx="3">
                  <c:v>1333393.5144478576</c:v>
                </c:pt>
                <c:pt idx="4">
                  <c:v>1477677.1777167032</c:v>
                </c:pt>
              </c:numCache>
            </c:numRef>
          </c:val>
        </c:ser>
        <c:dLbls>
          <c:dLblPos val="ctr"/>
          <c:showLegendKey val="0"/>
          <c:showVal val="1"/>
          <c:showCatName val="0"/>
          <c:showSerName val="0"/>
          <c:showPercent val="0"/>
          <c:showBubbleSize val="0"/>
        </c:dLbls>
        <c:gapWidth val="50"/>
        <c:overlap val="100"/>
        <c:axId val="433415632"/>
        <c:axId val="433408968"/>
      </c:barChart>
      <c:catAx>
        <c:axId val="43341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408968"/>
        <c:crosses val="autoZero"/>
        <c:auto val="1"/>
        <c:lblAlgn val="ctr"/>
        <c:lblOffset val="100"/>
        <c:noMultiLvlLbl val="0"/>
      </c:catAx>
      <c:valAx>
        <c:axId val="433408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415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'Presentation Graphs'!$A$44</c:f>
              <c:strCache>
                <c:ptCount val="1"/>
                <c:pt idx="0">
                  <c:v>O&amp;M</c:v>
                </c:pt>
              </c:strCache>
            </c:strRef>
          </c:tx>
          <c:spPr>
            <a:solidFill>
              <a:srgbClr val="556063"/>
            </a:solidFill>
          </c:spPr>
          <c:invertIfNegative val="0"/>
          <c:dPt>
            <c:idx val="0"/>
            <c:invertIfNegative val="0"/>
            <c:bubble3D val="0"/>
            <c:spPr>
              <a:solidFill>
                <a:srgbClr val="556063"/>
              </a:solidFill>
            </c:spPr>
          </c:dPt>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Graphs'!$B$44:$G$44</c:f>
              <c:numCache>
                <c:formatCode>"$"#,##0</c:formatCode>
                <c:ptCount val="6"/>
                <c:pt idx="0">
                  <c:v>2574839.7037599999</c:v>
                </c:pt>
                <c:pt idx="1">
                  <c:v>2613106.4250787999</c:v>
                </c:pt>
                <c:pt idx="2">
                  <c:v>2673437.314329193</c:v>
                </c:pt>
                <c:pt idx="3">
                  <c:v>2735601.3438395909</c:v>
                </c:pt>
                <c:pt idx="4">
                  <c:v>2799662.635207701</c:v>
                </c:pt>
                <c:pt idx="5">
                  <c:v>2865687.8047038084</c:v>
                </c:pt>
              </c:numCache>
            </c:numRef>
          </c:val>
        </c:ser>
        <c:ser>
          <c:idx val="3"/>
          <c:order val="1"/>
          <c:tx>
            <c:strRef>
              <c:f>'Presentation Graphs'!$A$45</c:f>
              <c:strCache>
                <c:ptCount val="1"/>
                <c:pt idx="0">
                  <c:v>Existing Debt Service</c:v>
                </c:pt>
              </c:strCache>
            </c:strRef>
          </c:tx>
          <c:spPr>
            <a:solidFill>
              <a:srgbClr val="558ED5"/>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Graphs'!$B$45:$G$45</c:f>
              <c:numCache>
                <c:formatCode>"$"#,##0</c:formatCode>
                <c:ptCount val="6"/>
                <c:pt idx="0">
                  <c:v>1941105.4980000001</c:v>
                </c:pt>
                <c:pt idx="1">
                  <c:v>1932009.236</c:v>
                </c:pt>
                <c:pt idx="2">
                  <c:v>2051085.5109999997</c:v>
                </c:pt>
                <c:pt idx="3">
                  <c:v>1959898.3289999999</c:v>
                </c:pt>
                <c:pt idx="4">
                  <c:v>1795326.409</c:v>
                </c:pt>
                <c:pt idx="5">
                  <c:v>1962297.3670000001</c:v>
                </c:pt>
              </c:numCache>
            </c:numRef>
          </c:val>
        </c:ser>
        <c:ser>
          <c:idx val="5"/>
          <c:order val="2"/>
          <c:tx>
            <c:strRef>
              <c:f>'Presentation Graphs'!$A$46</c:f>
              <c:strCache>
                <c:ptCount val="1"/>
                <c:pt idx="0">
                  <c:v>New Debt Service</c:v>
                </c:pt>
              </c:strCache>
            </c:strRef>
          </c:tx>
          <c:spPr>
            <a:solidFill>
              <a:srgbClr val="953735"/>
            </a:solidFill>
          </c:spPr>
          <c:invertIfNegative val="0"/>
          <c:val>
            <c:numRef>
              <c:f>'Presentation Graphs'!$B$46:$G$46</c:f>
              <c:numCache>
                <c:formatCode>"$"#,##0</c:formatCode>
                <c:ptCount val="6"/>
                <c:pt idx="0">
                  <c:v>0</c:v>
                </c:pt>
                <c:pt idx="1">
                  <c:v>0</c:v>
                </c:pt>
                <c:pt idx="2">
                  <c:v>0</c:v>
                </c:pt>
                <c:pt idx="3">
                  <c:v>217979.75403601199</c:v>
                </c:pt>
                <c:pt idx="4">
                  <c:v>217979.75403601196</c:v>
                </c:pt>
                <c:pt idx="5">
                  <c:v>331006.29316579597</c:v>
                </c:pt>
              </c:numCache>
            </c:numRef>
          </c:val>
        </c:ser>
        <c:ser>
          <c:idx val="2"/>
          <c:order val="4"/>
          <c:tx>
            <c:strRef>
              <c:f>'Presentation Graphs'!$A$49</c:f>
              <c:strCache>
                <c:ptCount val="1"/>
                <c:pt idx="0">
                  <c:v>RRF</c:v>
                </c:pt>
              </c:strCache>
            </c:strRef>
          </c:tx>
          <c:spPr>
            <a:solidFill>
              <a:srgbClr val="77933C"/>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Graphs'!$B$49:$G$49</c:f>
              <c:numCache>
                <c:formatCode>"$"#,##0</c:formatCode>
                <c:ptCount val="6"/>
                <c:pt idx="0">
                  <c:v>0</c:v>
                </c:pt>
                <c:pt idx="1">
                  <c:v>213683.79184619943</c:v>
                </c:pt>
                <c:pt idx="2">
                  <c:v>550251.47713034158</c:v>
                </c:pt>
                <c:pt idx="3">
                  <c:v>934297.84536327014</c:v>
                </c:pt>
                <c:pt idx="4">
                  <c:v>1352903.5682863581</c:v>
                </c:pt>
                <c:pt idx="5">
                  <c:v>1342550.7499112524</c:v>
                </c:pt>
              </c:numCache>
            </c:numRef>
          </c:val>
        </c:ser>
        <c:dLbls>
          <c:showLegendKey val="0"/>
          <c:showVal val="0"/>
          <c:showCatName val="0"/>
          <c:showSerName val="0"/>
          <c:showPercent val="0"/>
          <c:showBubbleSize val="0"/>
        </c:dLbls>
        <c:gapWidth val="50"/>
        <c:overlap val="100"/>
        <c:axId val="433410144"/>
        <c:axId val="433411320"/>
      </c:barChart>
      <c:lineChart>
        <c:grouping val="standard"/>
        <c:varyColors val="0"/>
        <c:ser>
          <c:idx val="4"/>
          <c:order val="3"/>
          <c:tx>
            <c:strRef>
              <c:f>'Presentation Graphs'!$A$50</c:f>
              <c:strCache>
                <c:ptCount val="1"/>
                <c:pt idx="0">
                  <c:v>Rate Increases</c:v>
                </c:pt>
              </c:strCache>
            </c:strRef>
          </c:tx>
          <c:spPr>
            <a:ln>
              <a:solidFill>
                <a:schemeClr val="tx2">
                  <a:lumMod val="50000"/>
                </a:schemeClr>
              </a:solidFill>
            </a:ln>
          </c:spPr>
          <c:marker>
            <c:symbol val="none"/>
          </c:marker>
          <c:val>
            <c:numRef>
              <c:f>'Presentation Graphs'!$B$50:$G$50</c:f>
              <c:numCache>
                <c:formatCode>"$"#,##0</c:formatCode>
                <c:ptCount val="6"/>
                <c:pt idx="0">
                  <c:v>4294177</c:v>
                </c:pt>
                <c:pt idx="1">
                  <c:v>4758799.4529249994</c:v>
                </c:pt>
                <c:pt idx="2">
                  <c:v>5274774.3024595343</c:v>
                </c:pt>
                <c:pt idx="3">
                  <c:v>5847777.2722388729</c:v>
                </c:pt>
                <c:pt idx="4">
                  <c:v>6165872.366530071</c:v>
                </c:pt>
                <c:pt idx="5">
                  <c:v>6501542.2147808569</c:v>
                </c:pt>
              </c:numCache>
            </c:numRef>
          </c:val>
          <c:smooth val="0"/>
        </c:ser>
        <c:ser>
          <c:idx val="1"/>
          <c:order val="5"/>
          <c:tx>
            <c:strRef>
              <c:f>'Presentation Graphs'!$A$47</c:f>
              <c:strCache>
                <c:ptCount val="1"/>
                <c:pt idx="0">
                  <c:v>Coverage Minimum</c:v>
                </c:pt>
              </c:strCache>
            </c:strRef>
          </c:tx>
          <c:marker>
            <c:symbol val="none"/>
          </c:marker>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Graphs'!$B$47:$G$47</c:f>
              <c:numCache>
                <c:formatCode>"$"#,##0</c:formatCode>
                <c:ptCount val="6"/>
                <c:pt idx="0">
                  <c:v>4197156.0137600005</c:v>
                </c:pt>
                <c:pt idx="1">
                  <c:v>4262652.6040788004</c:v>
                </c:pt>
                <c:pt idx="2">
                  <c:v>4550208.8354366934</c:v>
                </c:pt>
                <c:pt idx="3">
                  <c:v>4692247.1818726435</c:v>
                </c:pt>
                <c:pt idx="4">
                  <c:v>4550458.8550369442</c:v>
                </c:pt>
                <c:pt idx="5">
                  <c:v>4966335.0962754525</c:v>
                </c:pt>
              </c:numCache>
            </c:numRef>
          </c:val>
          <c:smooth val="0"/>
        </c:ser>
        <c:ser>
          <c:idx val="7"/>
          <c:order val="6"/>
          <c:tx>
            <c:strRef>
              <c:f>'Presentation Graphs'!$A$48</c:f>
              <c:strCache>
                <c:ptCount val="1"/>
                <c:pt idx="0">
                  <c:v>Revenue Under Existing Rates</c:v>
                </c:pt>
              </c:strCache>
            </c:strRef>
          </c:tx>
          <c:spPr>
            <a:ln cmpd="sng">
              <a:solidFill>
                <a:sysClr val="windowText" lastClr="000000"/>
              </a:solidFill>
              <a:prstDash val="dash"/>
            </a:ln>
          </c:spPr>
          <c:marker>
            <c:symbol val="none"/>
          </c:marker>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Graphs'!$B$48:$G$48</c:f>
              <c:numCache>
                <c:formatCode>"$"#,##0</c:formatCode>
                <c:ptCount val="6"/>
                <c:pt idx="0">
                  <c:v>4294177</c:v>
                </c:pt>
                <c:pt idx="1">
                  <c:v>4315195.8849999998</c:v>
                </c:pt>
                <c:pt idx="2">
                  <c:v>4336319.8644249989</c:v>
                </c:pt>
                <c:pt idx="3">
                  <c:v>4357549.4637471233</c:v>
                </c:pt>
                <c:pt idx="4">
                  <c:v>4378885.2110658586</c:v>
                </c:pt>
                <c:pt idx="5">
                  <c:v>4400327.6371211875</c:v>
                </c:pt>
              </c:numCache>
            </c:numRef>
          </c:val>
          <c:smooth val="0"/>
        </c:ser>
        <c:dLbls>
          <c:showLegendKey val="0"/>
          <c:showVal val="0"/>
          <c:showCatName val="0"/>
          <c:showSerName val="0"/>
          <c:showPercent val="0"/>
          <c:showBubbleSize val="0"/>
        </c:dLbls>
        <c:marker val="1"/>
        <c:smooth val="0"/>
        <c:axId val="433410144"/>
        <c:axId val="433411320"/>
      </c:lineChart>
      <c:catAx>
        <c:axId val="433410144"/>
        <c:scaling>
          <c:orientation val="minMax"/>
        </c:scaling>
        <c:delete val="0"/>
        <c:axPos val="b"/>
        <c:numFmt formatCode="General" sourceLinked="1"/>
        <c:majorTickMark val="out"/>
        <c:minorTickMark val="none"/>
        <c:tickLblPos val="nextTo"/>
        <c:crossAx val="433411320"/>
        <c:crosses val="autoZero"/>
        <c:auto val="1"/>
        <c:lblAlgn val="ctr"/>
        <c:lblOffset val="100"/>
        <c:noMultiLvlLbl val="0"/>
      </c:catAx>
      <c:valAx>
        <c:axId val="433411320"/>
        <c:scaling>
          <c:orientation val="minMax"/>
        </c:scaling>
        <c:delete val="0"/>
        <c:axPos val="l"/>
        <c:majorGridlines/>
        <c:numFmt formatCode="&quot;$&quot;#,##0" sourceLinked="1"/>
        <c:majorTickMark val="out"/>
        <c:minorTickMark val="none"/>
        <c:tickLblPos val="nextTo"/>
        <c:crossAx val="433410144"/>
        <c:crosses val="autoZero"/>
        <c:crossBetween val="between"/>
      </c:valAx>
    </c:plotArea>
    <c:legend>
      <c:legendPos val="b"/>
      <c:overlay val="0"/>
    </c:legend>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'Presentation Graphs'!$A$44</c:f>
              <c:strCache>
                <c:ptCount val="1"/>
                <c:pt idx="0">
                  <c:v>O&amp;M</c:v>
                </c:pt>
              </c:strCache>
            </c:strRef>
          </c:tx>
          <c:spPr>
            <a:solidFill>
              <a:srgbClr val="556063"/>
            </a:solidFill>
          </c:spPr>
          <c:invertIfNegative val="0"/>
          <c:dPt>
            <c:idx val="0"/>
            <c:invertIfNegative val="0"/>
            <c:bubble3D val="0"/>
            <c:spPr>
              <a:solidFill>
                <a:srgbClr val="556063"/>
              </a:solidFill>
            </c:spPr>
          </c:dPt>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Graphs'!$B$44:$G$44</c:f>
              <c:numCache>
                <c:formatCode>"$"#,##0</c:formatCode>
                <c:ptCount val="6"/>
                <c:pt idx="0">
                  <c:v>2574839.7037599999</c:v>
                </c:pt>
                <c:pt idx="1">
                  <c:v>2513106.4250787999</c:v>
                </c:pt>
                <c:pt idx="2">
                  <c:v>2570437.314329193</c:v>
                </c:pt>
                <c:pt idx="3">
                  <c:v>2629511.3438395909</c:v>
                </c:pt>
                <c:pt idx="4">
                  <c:v>2690389.9352077008</c:v>
                </c:pt>
                <c:pt idx="5">
                  <c:v>2753136.9237038083</c:v>
                </c:pt>
              </c:numCache>
            </c:numRef>
          </c:val>
        </c:ser>
        <c:ser>
          <c:idx val="3"/>
          <c:order val="1"/>
          <c:tx>
            <c:strRef>
              <c:f>'Presentation Graphs'!$A$45</c:f>
              <c:strCache>
                <c:ptCount val="1"/>
                <c:pt idx="0">
                  <c:v>Existing Debt Service</c:v>
                </c:pt>
              </c:strCache>
            </c:strRef>
          </c:tx>
          <c:spPr>
            <a:solidFill>
              <a:srgbClr val="558ED5"/>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Graphs'!$B$45:$G$45</c:f>
              <c:numCache>
                <c:formatCode>"$"#,##0</c:formatCode>
                <c:ptCount val="6"/>
                <c:pt idx="0">
                  <c:v>1941105.4980000001</c:v>
                </c:pt>
                <c:pt idx="1">
                  <c:v>1932009.236</c:v>
                </c:pt>
                <c:pt idx="2">
                  <c:v>2051085.5109999997</c:v>
                </c:pt>
                <c:pt idx="3">
                  <c:v>1959898.3289999999</c:v>
                </c:pt>
                <c:pt idx="4">
                  <c:v>1795326.409</c:v>
                </c:pt>
                <c:pt idx="5">
                  <c:v>1962297.3670000001</c:v>
                </c:pt>
              </c:numCache>
            </c:numRef>
          </c:val>
        </c:ser>
        <c:ser>
          <c:idx val="5"/>
          <c:order val="2"/>
          <c:tx>
            <c:strRef>
              <c:f>'Presentation Graphs'!$A$46</c:f>
              <c:strCache>
                <c:ptCount val="1"/>
                <c:pt idx="0">
                  <c:v>New Debt Service</c:v>
                </c:pt>
              </c:strCache>
            </c:strRef>
          </c:tx>
          <c:spPr>
            <a:solidFill>
              <a:srgbClr val="953735"/>
            </a:solidFill>
          </c:spPr>
          <c:invertIfNegative val="0"/>
          <c:val>
            <c:numRef>
              <c:f>'Presentation Graphs'!$B$46:$G$46</c:f>
              <c:numCache>
                <c:formatCode>"$"#,##0</c:formatCode>
                <c:ptCount val="6"/>
                <c:pt idx="0">
                  <c:v>0</c:v>
                </c:pt>
                <c:pt idx="1">
                  <c:v>0</c:v>
                </c:pt>
                <c:pt idx="2">
                  <c:v>0</c:v>
                </c:pt>
                <c:pt idx="3">
                  <c:v>169539.80869467597</c:v>
                </c:pt>
                <c:pt idx="4">
                  <c:v>169539.80869467597</c:v>
                </c:pt>
                <c:pt idx="5">
                  <c:v>290639.67204801593</c:v>
                </c:pt>
              </c:numCache>
            </c:numRef>
          </c:val>
        </c:ser>
        <c:ser>
          <c:idx val="2"/>
          <c:order val="4"/>
          <c:tx>
            <c:strRef>
              <c:f>'Presentation Graphs'!$A$49</c:f>
              <c:strCache>
                <c:ptCount val="1"/>
                <c:pt idx="0">
                  <c:v>RRF</c:v>
                </c:pt>
              </c:strCache>
            </c:strRef>
          </c:tx>
          <c:spPr>
            <a:solidFill>
              <a:srgbClr val="77933C"/>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Graphs'!$B$49:$G$49</c:f>
              <c:numCache>
                <c:formatCode>"$"#,##0</c:formatCode>
                <c:ptCount val="6"/>
                <c:pt idx="0">
                  <c:v>0</c:v>
                </c:pt>
                <c:pt idx="1">
                  <c:v>271435.83299619937</c:v>
                </c:pt>
                <c:pt idx="2">
                  <c:v>559841.24011299131</c:v>
                </c:pt>
                <c:pt idx="3">
                  <c:v>933929.19838322047</c:v>
                </c:pt>
                <c:pt idx="4">
                  <c:v>1347159.4740805505</c:v>
                </c:pt>
                <c:pt idx="5">
                  <c:v>1322980.52762191</c:v>
                </c:pt>
              </c:numCache>
            </c:numRef>
          </c:val>
        </c:ser>
        <c:dLbls>
          <c:showLegendKey val="0"/>
          <c:showVal val="0"/>
          <c:showCatName val="0"/>
          <c:showSerName val="0"/>
          <c:showPercent val="0"/>
          <c:showBubbleSize val="0"/>
        </c:dLbls>
        <c:gapWidth val="50"/>
        <c:overlap val="100"/>
        <c:axId val="265873496"/>
        <c:axId val="434623704"/>
      </c:barChart>
      <c:lineChart>
        <c:grouping val="standard"/>
        <c:varyColors val="0"/>
        <c:ser>
          <c:idx val="4"/>
          <c:order val="3"/>
          <c:tx>
            <c:strRef>
              <c:f>'Presentation Graphs'!$A$50</c:f>
              <c:strCache>
                <c:ptCount val="1"/>
                <c:pt idx="0">
                  <c:v>Rate Increases</c:v>
                </c:pt>
              </c:strCache>
            </c:strRef>
          </c:tx>
          <c:spPr>
            <a:ln>
              <a:solidFill>
                <a:schemeClr val="tx2">
                  <a:lumMod val="50000"/>
                </a:schemeClr>
              </a:solidFill>
            </a:ln>
          </c:spPr>
          <c:marker>
            <c:symbol val="none"/>
          </c:marker>
          <c:val>
            <c:numRef>
              <c:f>'Presentation Graphs'!$B$50:$G$50</c:f>
              <c:numCache>
                <c:formatCode>"$"#,##0</c:formatCode>
                <c:ptCount val="6"/>
                <c:pt idx="0">
                  <c:v>4294177</c:v>
                </c:pt>
                <c:pt idx="1">
                  <c:v>4716551.4940749994</c:v>
                </c:pt>
                <c:pt idx="2">
                  <c:v>5181364.065442184</c:v>
                </c:pt>
                <c:pt idx="3">
                  <c:v>5692878.6799174873</c:v>
                </c:pt>
                <c:pt idx="4">
                  <c:v>6002415.6269829273</c:v>
                </c:pt>
                <c:pt idx="5">
                  <c:v>6329054.4903737344</c:v>
                </c:pt>
              </c:numCache>
            </c:numRef>
          </c:val>
          <c:smooth val="0"/>
        </c:ser>
        <c:ser>
          <c:idx val="1"/>
          <c:order val="5"/>
          <c:tx>
            <c:strRef>
              <c:f>'Presentation Graphs'!$A$47</c:f>
              <c:strCache>
                <c:ptCount val="1"/>
                <c:pt idx="0">
                  <c:v>Coverage Minimum</c:v>
                </c:pt>
              </c:strCache>
            </c:strRef>
          </c:tx>
          <c:marker>
            <c:symbol val="none"/>
          </c:marker>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Graphs'!$B$47:$G$47</c:f>
              <c:numCache>
                <c:formatCode>"$"#,##0</c:formatCode>
                <c:ptCount val="6"/>
                <c:pt idx="0">
                  <c:v>4197156.0137600005</c:v>
                </c:pt>
                <c:pt idx="1">
                  <c:v>4162652.6040788</c:v>
                </c:pt>
                <c:pt idx="2">
                  <c:v>4447208.8354366934</c:v>
                </c:pt>
                <c:pt idx="3">
                  <c:v>4525607.2501959736</c:v>
                </c:pt>
                <c:pt idx="4">
                  <c:v>4380636.223360274</c:v>
                </c:pt>
                <c:pt idx="5">
                  <c:v>4803325.938878228</c:v>
                </c:pt>
              </c:numCache>
            </c:numRef>
          </c:val>
          <c:smooth val="0"/>
        </c:ser>
        <c:ser>
          <c:idx val="7"/>
          <c:order val="6"/>
          <c:tx>
            <c:strRef>
              <c:f>'Presentation Graphs'!$A$48</c:f>
              <c:strCache>
                <c:ptCount val="1"/>
                <c:pt idx="0">
                  <c:v>Revenue Under Existing Rates</c:v>
                </c:pt>
              </c:strCache>
            </c:strRef>
          </c:tx>
          <c:spPr>
            <a:ln cmpd="sng">
              <a:solidFill>
                <a:sysClr val="windowText" lastClr="000000"/>
              </a:solidFill>
              <a:prstDash val="dash"/>
            </a:ln>
          </c:spPr>
          <c:marker>
            <c:symbol val="none"/>
          </c:marker>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Graphs'!$B$48:$G$48</c:f>
              <c:numCache>
                <c:formatCode>"$"#,##0</c:formatCode>
                <c:ptCount val="6"/>
                <c:pt idx="0">
                  <c:v>4294177</c:v>
                </c:pt>
                <c:pt idx="1">
                  <c:v>4315195.8849999998</c:v>
                </c:pt>
                <c:pt idx="2">
                  <c:v>4336319.8644249989</c:v>
                </c:pt>
                <c:pt idx="3">
                  <c:v>4357549.4637471233</c:v>
                </c:pt>
                <c:pt idx="4">
                  <c:v>4378885.2110658586</c:v>
                </c:pt>
                <c:pt idx="5">
                  <c:v>4400327.6371211875</c:v>
                </c:pt>
              </c:numCache>
            </c:numRef>
          </c:val>
          <c:smooth val="0"/>
        </c:ser>
        <c:dLbls>
          <c:showLegendKey val="0"/>
          <c:showVal val="0"/>
          <c:showCatName val="0"/>
          <c:showSerName val="0"/>
          <c:showPercent val="0"/>
          <c:showBubbleSize val="0"/>
        </c:dLbls>
        <c:marker val="1"/>
        <c:smooth val="0"/>
        <c:axId val="265873496"/>
        <c:axId val="434623704"/>
      </c:lineChart>
      <c:catAx>
        <c:axId val="265873496"/>
        <c:scaling>
          <c:orientation val="minMax"/>
        </c:scaling>
        <c:delete val="0"/>
        <c:axPos val="b"/>
        <c:numFmt formatCode="General" sourceLinked="1"/>
        <c:majorTickMark val="out"/>
        <c:minorTickMark val="none"/>
        <c:tickLblPos val="nextTo"/>
        <c:crossAx val="434623704"/>
        <c:crosses val="autoZero"/>
        <c:auto val="1"/>
        <c:lblAlgn val="ctr"/>
        <c:lblOffset val="100"/>
        <c:noMultiLvlLbl val="0"/>
      </c:catAx>
      <c:valAx>
        <c:axId val="434623704"/>
        <c:scaling>
          <c:orientation val="minMax"/>
        </c:scaling>
        <c:delete val="0"/>
        <c:axPos val="l"/>
        <c:majorGridlines/>
        <c:numFmt formatCode="&quot;$&quot;#,##0" sourceLinked="1"/>
        <c:majorTickMark val="out"/>
        <c:minorTickMark val="none"/>
        <c:tickLblPos val="nextTo"/>
        <c:crossAx val="265873496"/>
        <c:crosses val="autoZero"/>
        <c:crossBetween val="between"/>
      </c:valAx>
    </c:plotArea>
    <c:legend>
      <c:legendPos val="b"/>
      <c:overlay val="0"/>
    </c:legend>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'Presentation Graphs'!$A$44</c:f>
              <c:strCache>
                <c:ptCount val="1"/>
                <c:pt idx="0">
                  <c:v>O&amp;M</c:v>
                </c:pt>
              </c:strCache>
            </c:strRef>
          </c:tx>
          <c:spPr>
            <a:solidFill>
              <a:srgbClr val="556063"/>
            </a:solidFill>
          </c:spPr>
          <c:invertIfNegative val="0"/>
          <c:dPt>
            <c:idx val="0"/>
            <c:invertIfNegative val="0"/>
            <c:bubble3D val="0"/>
            <c:spPr>
              <a:solidFill>
                <a:srgbClr val="556063"/>
              </a:solidFill>
            </c:spPr>
          </c:dPt>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Graphs'!$B$44:$G$44</c:f>
              <c:numCache>
                <c:formatCode>"$"#,##0</c:formatCode>
                <c:ptCount val="6"/>
                <c:pt idx="0">
                  <c:v>2574839.7037599999</c:v>
                </c:pt>
                <c:pt idx="1">
                  <c:v>2383186.6450788002</c:v>
                </c:pt>
                <c:pt idx="2">
                  <c:v>2285234.354329193</c:v>
                </c:pt>
                <c:pt idx="3">
                  <c:v>2082791.4938395908</c:v>
                </c:pt>
                <c:pt idx="4">
                  <c:v>2268699.155207701</c:v>
                </c:pt>
                <c:pt idx="5">
                  <c:v>1921337.5237038084</c:v>
                </c:pt>
              </c:numCache>
            </c:numRef>
          </c:val>
        </c:ser>
        <c:ser>
          <c:idx val="3"/>
          <c:order val="1"/>
          <c:tx>
            <c:strRef>
              <c:f>'Presentation Graphs'!$A$45</c:f>
              <c:strCache>
                <c:ptCount val="1"/>
                <c:pt idx="0">
                  <c:v>Existing Debt Service</c:v>
                </c:pt>
              </c:strCache>
            </c:strRef>
          </c:tx>
          <c:spPr>
            <a:solidFill>
              <a:srgbClr val="558ED5"/>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Graphs'!$B$45:$G$45</c:f>
              <c:numCache>
                <c:formatCode>"$"#,##0</c:formatCode>
                <c:ptCount val="6"/>
                <c:pt idx="0">
                  <c:v>1941105.4980000001</c:v>
                </c:pt>
                <c:pt idx="1">
                  <c:v>1932009.236</c:v>
                </c:pt>
                <c:pt idx="2">
                  <c:v>2051085.5109999997</c:v>
                </c:pt>
                <c:pt idx="3">
                  <c:v>1959898.3289999999</c:v>
                </c:pt>
                <c:pt idx="4">
                  <c:v>1795326.409</c:v>
                </c:pt>
                <c:pt idx="5">
                  <c:v>1962297.3670000001</c:v>
                </c:pt>
              </c:numCache>
            </c:numRef>
          </c:val>
        </c:ser>
        <c:ser>
          <c:idx val="5"/>
          <c:order val="2"/>
          <c:tx>
            <c:strRef>
              <c:f>'Presentation Graphs'!$A$46</c:f>
              <c:strCache>
                <c:ptCount val="1"/>
                <c:pt idx="0">
                  <c:v>New Debt Service</c:v>
                </c:pt>
              </c:strCache>
            </c:strRef>
          </c:tx>
          <c:spPr>
            <a:solidFill>
              <a:srgbClr val="953735"/>
            </a:solidFill>
          </c:spPr>
          <c:invertIfNegative val="0"/>
          <c:val>
            <c:numRef>
              <c:f>'Presentation Graphs'!$B$46:$G$46</c:f>
              <c:numCache>
                <c:formatCode>"$"#,##0</c:formatCode>
                <c:ptCount val="6"/>
                <c:pt idx="0">
                  <c:v>0</c:v>
                </c:pt>
                <c:pt idx="1">
                  <c:v>0</c:v>
                </c:pt>
                <c:pt idx="2">
                  <c:v>0</c:v>
                </c:pt>
                <c:pt idx="3">
                  <c:v>314859.64471868397</c:v>
                </c:pt>
                <c:pt idx="4">
                  <c:v>314859.64471868397</c:v>
                </c:pt>
                <c:pt idx="5">
                  <c:v>516692.75030758389</c:v>
                </c:pt>
              </c:numCache>
            </c:numRef>
          </c:val>
        </c:ser>
        <c:ser>
          <c:idx val="2"/>
          <c:order val="4"/>
          <c:tx>
            <c:strRef>
              <c:f>'Presentation Graphs'!$A$49</c:f>
              <c:strCache>
                <c:ptCount val="1"/>
                <c:pt idx="0">
                  <c:v>RRF</c:v>
                </c:pt>
              </c:strCache>
            </c:strRef>
          </c:tx>
          <c:spPr>
            <a:solidFill>
              <a:srgbClr val="77933C"/>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Graphs'!$B$49:$G$49</c:f>
              <c:numCache>
                <c:formatCode>"$"#,##0</c:formatCode>
                <c:ptCount val="6"/>
                <c:pt idx="0">
                  <c:v>0</c:v>
                </c:pt>
                <c:pt idx="1">
                  <c:v>3.9211995899677277E-3</c:v>
                </c:pt>
                <c:pt idx="2">
                  <c:v>0</c:v>
                </c:pt>
                <c:pt idx="3">
                  <c:v>0</c:v>
                </c:pt>
                <c:pt idx="4">
                  <c:v>2.1394736249931157E-3</c:v>
                </c:pt>
                <c:pt idx="5">
                  <c:v>0</c:v>
                </c:pt>
              </c:numCache>
            </c:numRef>
          </c:val>
        </c:ser>
        <c:dLbls>
          <c:showLegendKey val="0"/>
          <c:showVal val="0"/>
          <c:showCatName val="0"/>
          <c:showSerName val="0"/>
          <c:showPercent val="0"/>
          <c:showBubbleSize val="0"/>
        </c:dLbls>
        <c:gapWidth val="50"/>
        <c:overlap val="100"/>
        <c:axId val="434626448"/>
        <c:axId val="434624096"/>
      </c:barChart>
      <c:lineChart>
        <c:grouping val="standard"/>
        <c:varyColors val="0"/>
        <c:ser>
          <c:idx val="4"/>
          <c:order val="3"/>
          <c:tx>
            <c:strRef>
              <c:f>'Presentation Graphs'!$A$50</c:f>
              <c:strCache>
                <c:ptCount val="1"/>
                <c:pt idx="0">
                  <c:v>Current Rates</c:v>
                </c:pt>
              </c:strCache>
            </c:strRef>
          </c:tx>
          <c:spPr>
            <a:ln>
              <a:solidFill>
                <a:schemeClr val="tx2">
                  <a:lumMod val="50000"/>
                </a:schemeClr>
              </a:solidFill>
              <a:prstDash val="dash"/>
            </a:ln>
          </c:spPr>
          <c:marker>
            <c:symbol val="none"/>
          </c:marker>
          <c:val>
            <c:numRef>
              <c:f>'Presentation Graphs'!$B$50:$G$50</c:f>
              <c:numCache>
                <c:formatCode>"$"#,##0</c:formatCode>
                <c:ptCount val="6"/>
                <c:pt idx="0">
                  <c:v>4294177</c:v>
                </c:pt>
                <c:pt idx="1">
                  <c:v>4315195.8849999998</c:v>
                </c:pt>
                <c:pt idx="2">
                  <c:v>4336319.8644249989</c:v>
                </c:pt>
                <c:pt idx="3">
                  <c:v>4357549.4637471233</c:v>
                </c:pt>
                <c:pt idx="4">
                  <c:v>4378885.2110658586</c:v>
                </c:pt>
                <c:pt idx="5">
                  <c:v>4400327.6371211875</c:v>
                </c:pt>
              </c:numCache>
            </c:numRef>
          </c:val>
          <c:smooth val="0"/>
        </c:ser>
        <c:ser>
          <c:idx val="1"/>
          <c:order val="5"/>
          <c:tx>
            <c:strRef>
              <c:f>'Presentation Graphs'!$A$47</c:f>
              <c:strCache>
                <c:ptCount val="1"/>
                <c:pt idx="0">
                  <c:v>Coverage Minimum</c:v>
                </c:pt>
              </c:strCache>
            </c:strRef>
          </c:tx>
          <c:marker>
            <c:symbol val="none"/>
          </c:marker>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Graphs'!$B$47:$G$47</c:f>
              <c:numCache>
                <c:formatCode>"$"#,##0</c:formatCode>
                <c:ptCount val="6"/>
                <c:pt idx="0">
                  <c:v>4197156.0137600005</c:v>
                </c:pt>
                <c:pt idx="1">
                  <c:v>4032732.8240788002</c:v>
                </c:pt>
                <c:pt idx="2">
                  <c:v>4162005.875436693</c:v>
                </c:pt>
                <c:pt idx="3">
                  <c:v>4160537.1952259834</c:v>
                </c:pt>
                <c:pt idx="4">
                  <c:v>4140595.2383902837</c:v>
                </c:pt>
                <c:pt idx="5">
                  <c:v>4254092.8867026875</c:v>
                </c:pt>
              </c:numCache>
            </c:numRef>
          </c:val>
          <c:smooth val="0"/>
        </c:ser>
        <c:dLbls>
          <c:showLegendKey val="0"/>
          <c:showVal val="0"/>
          <c:showCatName val="0"/>
          <c:showSerName val="0"/>
          <c:showPercent val="0"/>
          <c:showBubbleSize val="0"/>
        </c:dLbls>
        <c:marker val="1"/>
        <c:smooth val="0"/>
        <c:axId val="434626448"/>
        <c:axId val="434624096"/>
      </c:lineChart>
      <c:catAx>
        <c:axId val="434626448"/>
        <c:scaling>
          <c:orientation val="minMax"/>
        </c:scaling>
        <c:delete val="0"/>
        <c:axPos val="b"/>
        <c:numFmt formatCode="General" sourceLinked="1"/>
        <c:majorTickMark val="out"/>
        <c:minorTickMark val="none"/>
        <c:tickLblPos val="nextTo"/>
        <c:crossAx val="434624096"/>
        <c:crosses val="autoZero"/>
        <c:auto val="1"/>
        <c:lblAlgn val="ctr"/>
        <c:lblOffset val="100"/>
        <c:noMultiLvlLbl val="0"/>
      </c:catAx>
      <c:valAx>
        <c:axId val="434624096"/>
        <c:scaling>
          <c:orientation val="minMax"/>
        </c:scaling>
        <c:delete val="0"/>
        <c:axPos val="l"/>
        <c:majorGridlines/>
        <c:numFmt formatCode="&quot;$&quot;#,##0" sourceLinked="1"/>
        <c:majorTickMark val="out"/>
        <c:minorTickMark val="none"/>
        <c:tickLblPos val="nextTo"/>
        <c:crossAx val="434626448"/>
        <c:crosses val="autoZero"/>
        <c:crossBetween val="between"/>
      </c:valAx>
    </c:plotArea>
    <c:legend>
      <c:legendPos val="b"/>
      <c:legendEntry>
        <c:idx val="3"/>
        <c:delete val="1"/>
      </c:legendEntry>
      <c:overlay val="0"/>
    </c:legend>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'Presentation Graphs'!$A$44</c:f>
              <c:strCache>
                <c:ptCount val="1"/>
                <c:pt idx="0">
                  <c:v>O&amp;M</c:v>
                </c:pt>
              </c:strCache>
            </c:strRef>
          </c:tx>
          <c:spPr>
            <a:solidFill>
              <a:srgbClr val="556063"/>
            </a:solidFill>
          </c:spPr>
          <c:invertIfNegative val="0"/>
          <c:dPt>
            <c:idx val="0"/>
            <c:invertIfNegative val="0"/>
            <c:bubble3D val="0"/>
            <c:spPr>
              <a:solidFill>
                <a:srgbClr val="556063"/>
              </a:solidFill>
            </c:spPr>
          </c:dPt>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Graphs'!$B$44:$G$44</c:f>
              <c:numCache>
                <c:formatCode>"$"#,##0</c:formatCode>
                <c:ptCount val="6"/>
                <c:pt idx="0">
                  <c:v>2574839.7037599999</c:v>
                </c:pt>
                <c:pt idx="1">
                  <c:v>1960707.06242092</c:v>
                </c:pt>
                <c:pt idx="2">
                  <c:v>1860642.3650080236</c:v>
                </c:pt>
                <c:pt idx="3">
                  <c:v>1656076.5411218156</c:v>
                </c:pt>
                <c:pt idx="4">
                  <c:v>1839850.6359763369</c:v>
                </c:pt>
                <c:pt idx="5">
                  <c:v>1490344.7584262874</c:v>
                </c:pt>
              </c:numCache>
            </c:numRef>
          </c:val>
        </c:ser>
        <c:ser>
          <c:idx val="3"/>
          <c:order val="1"/>
          <c:tx>
            <c:strRef>
              <c:f>'Presentation Graphs'!$A$45</c:f>
              <c:strCache>
                <c:ptCount val="1"/>
                <c:pt idx="0">
                  <c:v>Existing Debt Service</c:v>
                </c:pt>
              </c:strCache>
            </c:strRef>
          </c:tx>
          <c:spPr>
            <a:solidFill>
              <a:srgbClr val="558ED5"/>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Graphs'!$B$45:$G$45</c:f>
              <c:numCache>
                <c:formatCode>"$"#,##0</c:formatCode>
                <c:ptCount val="6"/>
                <c:pt idx="0">
                  <c:v>1941105.4980000001</c:v>
                </c:pt>
                <c:pt idx="1">
                  <c:v>1932009.236</c:v>
                </c:pt>
                <c:pt idx="2">
                  <c:v>2051085.5109999997</c:v>
                </c:pt>
                <c:pt idx="3">
                  <c:v>1959898.3289999999</c:v>
                </c:pt>
                <c:pt idx="4">
                  <c:v>1795326.409</c:v>
                </c:pt>
                <c:pt idx="5">
                  <c:v>1962297.3670000001</c:v>
                </c:pt>
              </c:numCache>
            </c:numRef>
          </c:val>
        </c:ser>
        <c:ser>
          <c:idx val="5"/>
          <c:order val="2"/>
          <c:tx>
            <c:strRef>
              <c:f>'Presentation Graphs'!$A$46</c:f>
              <c:strCache>
                <c:ptCount val="1"/>
                <c:pt idx="0">
                  <c:v>New Debt Service</c:v>
                </c:pt>
              </c:strCache>
            </c:strRef>
          </c:tx>
          <c:spPr>
            <a:solidFill>
              <a:srgbClr val="953735"/>
            </a:solidFill>
          </c:spPr>
          <c:invertIfNegative val="0"/>
          <c:val>
            <c:numRef>
              <c:f>'Presentation Graphs'!$B$46:$G$46</c:f>
              <c:numCache>
                <c:formatCode>"$"#,##0</c:formatCode>
                <c:ptCount val="6"/>
                <c:pt idx="0">
                  <c:v>0</c:v>
                </c:pt>
                <c:pt idx="1">
                  <c:v>0</c:v>
                </c:pt>
                <c:pt idx="2">
                  <c:v>0</c:v>
                </c:pt>
                <c:pt idx="3">
                  <c:v>314859.64471868397</c:v>
                </c:pt>
                <c:pt idx="4">
                  <c:v>314859.64471868397</c:v>
                </c:pt>
                <c:pt idx="5">
                  <c:v>516692.75030758389</c:v>
                </c:pt>
              </c:numCache>
            </c:numRef>
          </c:val>
        </c:ser>
        <c:ser>
          <c:idx val="2"/>
          <c:order val="4"/>
          <c:tx>
            <c:strRef>
              <c:f>'Presentation Graphs'!$A$49</c:f>
              <c:strCache>
                <c:ptCount val="1"/>
                <c:pt idx="0">
                  <c:v>RRF</c:v>
                </c:pt>
              </c:strCache>
            </c:strRef>
          </c:tx>
          <c:spPr>
            <a:solidFill>
              <a:srgbClr val="77933C"/>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Graphs'!$B$49:$G$49</c:f>
              <c:numCache>
                <c:formatCode>"$"#,##0</c:formatCode>
                <c:ptCount val="6"/>
                <c:pt idx="0">
                  <c:v>0</c:v>
                </c:pt>
                <c:pt idx="1">
                  <c:v>0</c:v>
                </c:pt>
                <c:pt idx="2">
                  <c:v>1.9744758028537035E-3</c:v>
                </c:pt>
                <c:pt idx="3">
                  <c:v>2.5319115375168622E-3</c:v>
                </c:pt>
                <c:pt idx="4">
                  <c:v>2.6425189571455121E-4</c:v>
                </c:pt>
                <c:pt idx="5">
                  <c:v>0</c:v>
                </c:pt>
              </c:numCache>
            </c:numRef>
          </c:val>
        </c:ser>
        <c:dLbls>
          <c:showLegendKey val="0"/>
          <c:showVal val="0"/>
          <c:showCatName val="0"/>
          <c:showSerName val="0"/>
          <c:showPercent val="0"/>
          <c:showBubbleSize val="0"/>
        </c:dLbls>
        <c:gapWidth val="50"/>
        <c:overlap val="100"/>
        <c:axId val="434627624"/>
        <c:axId val="434628016"/>
      </c:barChart>
      <c:lineChart>
        <c:grouping val="standard"/>
        <c:varyColors val="0"/>
        <c:ser>
          <c:idx val="4"/>
          <c:order val="3"/>
          <c:tx>
            <c:strRef>
              <c:f>'Presentation Graphs'!$A$50</c:f>
              <c:strCache>
                <c:ptCount val="1"/>
                <c:pt idx="0">
                  <c:v>Rate Adjustment</c:v>
                </c:pt>
              </c:strCache>
            </c:strRef>
          </c:tx>
          <c:spPr>
            <a:ln>
              <a:solidFill>
                <a:schemeClr val="tx2">
                  <a:lumMod val="50000"/>
                </a:schemeClr>
              </a:solidFill>
            </a:ln>
          </c:spPr>
          <c:marker>
            <c:symbol val="none"/>
          </c:marker>
          <c:val>
            <c:numRef>
              <c:f>'Presentation Graphs'!$B$50:$G$50</c:f>
              <c:numCache>
                <c:formatCode>"$"#,##0</c:formatCode>
                <c:ptCount val="6"/>
                <c:pt idx="0">
                  <c:v>4294177</c:v>
                </c:pt>
                <c:pt idx="1">
                  <c:v>3892716.2964999997</c:v>
                </c:pt>
                <c:pt idx="2">
                  <c:v>3911727.8779824991</c:v>
                </c:pt>
                <c:pt idx="3">
                  <c:v>3930834.5173724107</c:v>
                </c:pt>
                <c:pt idx="4">
                  <c:v>3950036.6899592727</c:v>
                </c:pt>
                <c:pt idx="5">
                  <c:v>3969334.8734090687</c:v>
                </c:pt>
              </c:numCache>
            </c:numRef>
          </c:val>
          <c:smooth val="0"/>
        </c:ser>
        <c:ser>
          <c:idx val="1"/>
          <c:order val="5"/>
          <c:tx>
            <c:strRef>
              <c:f>'Presentation Graphs'!$A$47</c:f>
              <c:strCache>
                <c:ptCount val="1"/>
                <c:pt idx="0">
                  <c:v>Coverage Minimum</c:v>
                </c:pt>
              </c:strCache>
            </c:strRef>
          </c:tx>
          <c:marker>
            <c:symbol val="none"/>
          </c:marker>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Graphs'!$B$47:$G$47</c:f>
              <c:numCache>
                <c:formatCode>"$"#,##0</c:formatCode>
                <c:ptCount val="6"/>
                <c:pt idx="0">
                  <c:v>4197156.0137600005</c:v>
                </c:pt>
                <c:pt idx="1">
                  <c:v>3661322.5740788002</c:v>
                </c:pt>
                <c:pt idx="2">
                  <c:v>3788738.5654366929</c:v>
                </c:pt>
                <c:pt idx="3">
                  <c:v>3785403.5452259835</c:v>
                </c:pt>
                <c:pt idx="4">
                  <c:v>3763585.9283902841</c:v>
                </c:pt>
                <c:pt idx="5">
                  <c:v>3875198.5267026871</c:v>
                </c:pt>
              </c:numCache>
            </c:numRef>
          </c:val>
          <c:smooth val="0"/>
        </c:ser>
        <c:ser>
          <c:idx val="7"/>
          <c:order val="6"/>
          <c:tx>
            <c:strRef>
              <c:f>'Presentation Graphs'!$A$48</c:f>
              <c:strCache>
                <c:ptCount val="1"/>
                <c:pt idx="0">
                  <c:v>Revenue Under Existing Rates</c:v>
                </c:pt>
              </c:strCache>
            </c:strRef>
          </c:tx>
          <c:spPr>
            <a:ln cmpd="sng">
              <a:solidFill>
                <a:sysClr val="windowText" lastClr="000000"/>
              </a:solidFill>
              <a:prstDash val="dash"/>
            </a:ln>
          </c:spPr>
          <c:marker>
            <c:symbol val="none"/>
          </c:marker>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Graphs'!$B$48:$G$48</c:f>
              <c:numCache>
                <c:formatCode>"$"#,##0</c:formatCode>
                <c:ptCount val="6"/>
                <c:pt idx="0">
                  <c:v>4294177</c:v>
                </c:pt>
                <c:pt idx="1">
                  <c:v>4315195.8849999998</c:v>
                </c:pt>
                <c:pt idx="2">
                  <c:v>4336319.8644249989</c:v>
                </c:pt>
                <c:pt idx="3">
                  <c:v>4357549.4637471233</c:v>
                </c:pt>
                <c:pt idx="4">
                  <c:v>4378885.2110658586</c:v>
                </c:pt>
                <c:pt idx="5">
                  <c:v>4400327.6371211875</c:v>
                </c:pt>
              </c:numCache>
            </c:numRef>
          </c:val>
          <c:smooth val="0"/>
        </c:ser>
        <c:dLbls>
          <c:showLegendKey val="0"/>
          <c:showVal val="0"/>
          <c:showCatName val="0"/>
          <c:showSerName val="0"/>
          <c:showPercent val="0"/>
          <c:showBubbleSize val="0"/>
        </c:dLbls>
        <c:marker val="1"/>
        <c:smooth val="0"/>
        <c:axId val="434627624"/>
        <c:axId val="434628016"/>
      </c:lineChart>
      <c:catAx>
        <c:axId val="434627624"/>
        <c:scaling>
          <c:orientation val="minMax"/>
        </c:scaling>
        <c:delete val="0"/>
        <c:axPos val="b"/>
        <c:numFmt formatCode="General" sourceLinked="1"/>
        <c:majorTickMark val="out"/>
        <c:minorTickMark val="none"/>
        <c:tickLblPos val="nextTo"/>
        <c:crossAx val="434628016"/>
        <c:crosses val="autoZero"/>
        <c:auto val="1"/>
        <c:lblAlgn val="ctr"/>
        <c:lblOffset val="100"/>
        <c:noMultiLvlLbl val="0"/>
      </c:catAx>
      <c:valAx>
        <c:axId val="434628016"/>
        <c:scaling>
          <c:orientation val="minMax"/>
        </c:scaling>
        <c:delete val="0"/>
        <c:axPos val="l"/>
        <c:majorGridlines/>
        <c:numFmt formatCode="&quot;$&quot;#,##0" sourceLinked="1"/>
        <c:majorTickMark val="out"/>
        <c:minorTickMark val="none"/>
        <c:tickLblPos val="nextTo"/>
        <c:crossAx val="434627624"/>
        <c:crosses val="autoZero"/>
        <c:crossBetween val="between"/>
      </c:valAx>
    </c:plotArea>
    <c:legend>
      <c:legendPos val="b"/>
      <c:legendEntry>
        <c:idx val="3"/>
        <c:delete val="1"/>
      </c:legendEntry>
      <c:overlay val="0"/>
    </c:legend>
    <c:plotVisOnly val="1"/>
    <c:dispBlanksAs val="gap"/>
    <c:showDLblsOverMax val="0"/>
  </c:chart>
  <c:spPr>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Sheet1!$U$39</c:f>
              <c:strCache>
                <c:ptCount val="1"/>
                <c:pt idx="0">
                  <c:v>Sewer</c:v>
                </c:pt>
              </c:strCache>
            </c:strRef>
          </c:tx>
          <c:spPr>
            <a:solidFill>
              <a:schemeClr val="tx1">
                <a:lumMod val="65000"/>
                <a:lumOff val="35000"/>
              </a:schemeClr>
            </a:solidFill>
          </c:spPr>
          <c:invertIfNegative val="0"/>
          <c:dPt>
            <c:idx val="1"/>
            <c:invertIfNegative val="0"/>
            <c:bubble3D val="0"/>
            <c:spPr>
              <a:solidFill>
                <a:srgbClr val="9FBB64"/>
              </a:solidFill>
            </c:spPr>
          </c:dPt>
          <c:dPt>
            <c:idx val="4"/>
            <c:invertIfNegative val="0"/>
            <c:bubble3D val="0"/>
            <c:spPr>
              <a:solidFill>
                <a:srgbClr val="77933C"/>
              </a:solidFill>
            </c:spPr>
          </c:dPt>
          <c:dPt>
            <c:idx val="5"/>
            <c:invertIfNegative val="0"/>
            <c:bubble3D val="0"/>
          </c:dPt>
          <c:dPt>
            <c:idx val="6"/>
            <c:invertIfNegative val="0"/>
            <c:bubble3D val="0"/>
            <c:spPr>
              <a:solidFill>
                <a:srgbClr val="637F28"/>
              </a:solidFill>
            </c:spPr>
          </c:dPt>
          <c:dPt>
            <c:idx val="7"/>
            <c:invertIfNegative val="0"/>
            <c:bubble3D val="0"/>
            <c:spPr>
              <a:solidFill>
                <a:srgbClr val="4F6B14"/>
              </a:solidFill>
            </c:spPr>
          </c:dPt>
          <c:cat>
            <c:strRef>
              <c:f>Sheet1!$T$40:$T$52</c:f>
              <c:strCache>
                <c:ptCount val="13"/>
                <c:pt idx="0">
                  <c:v>Battle Ground 2018</c:v>
                </c:pt>
                <c:pt idx="1">
                  <c:v>Washougal Reduce Rates 2019</c:v>
                </c:pt>
                <c:pt idx="2">
                  <c:v>Camas 2018</c:v>
                </c:pt>
                <c:pt idx="3">
                  <c:v>Vancouver 2018</c:v>
                </c:pt>
                <c:pt idx="4">
                  <c:v>Washougal 2018</c:v>
                </c:pt>
                <c:pt idx="5">
                  <c:v>La Conner 2018</c:v>
                </c:pt>
                <c:pt idx="6">
                  <c:v>Washougal Phased CIP 2019</c:v>
                </c:pt>
                <c:pt idx="7">
                  <c:v>Washougal Fully Programmed 2019</c:v>
                </c:pt>
                <c:pt idx="8">
                  <c:v>Ridgefield 2018</c:v>
                </c:pt>
                <c:pt idx="9">
                  <c:v>Arlington 2018</c:v>
                </c:pt>
                <c:pt idx="10">
                  <c:v>Cashmere 2018</c:v>
                </c:pt>
                <c:pt idx="11">
                  <c:v>Shelton 2018</c:v>
                </c:pt>
                <c:pt idx="12">
                  <c:v>Tenino 2018</c:v>
                </c:pt>
              </c:strCache>
            </c:strRef>
          </c:cat>
          <c:val>
            <c:numRef>
              <c:f>Sheet1!$U$40:$U$52</c:f>
              <c:numCache>
                <c:formatCode>_("$"* #,##0.00_);_("$"* \(#,##0.00\);_("$"* "-"??_);_(@_)</c:formatCode>
                <c:ptCount val="13"/>
                <c:pt idx="0">
                  <c:v>72</c:v>
                </c:pt>
                <c:pt idx="1">
                  <c:v>95.597999999999999</c:v>
                </c:pt>
                <c:pt idx="2">
                  <c:v>102.24000000000001</c:v>
                </c:pt>
                <c:pt idx="3">
                  <c:v>103.6</c:v>
                </c:pt>
                <c:pt idx="4">
                  <c:v>106.22</c:v>
                </c:pt>
                <c:pt idx="5">
                  <c:v>113.34</c:v>
                </c:pt>
                <c:pt idx="6">
                  <c:v>116.31</c:v>
                </c:pt>
                <c:pt idx="7">
                  <c:v>117.37</c:v>
                </c:pt>
                <c:pt idx="8">
                  <c:v>122.54</c:v>
                </c:pt>
                <c:pt idx="9">
                  <c:v>140.30000000000001</c:v>
                </c:pt>
                <c:pt idx="10">
                  <c:v>203.9</c:v>
                </c:pt>
                <c:pt idx="11">
                  <c:v>216.39999999999998</c:v>
                </c:pt>
                <c:pt idx="12">
                  <c:v>244.00700000000001</c:v>
                </c:pt>
              </c:numCache>
            </c:numRef>
          </c:val>
        </c:ser>
        <c:ser>
          <c:idx val="1"/>
          <c:order val="1"/>
          <c:tx>
            <c:strRef>
              <c:f>Sheet1!$V$39</c:f>
              <c:strCache>
                <c:ptCount val="1"/>
                <c:pt idx="0">
                  <c:v>Utility Tax</c:v>
                </c:pt>
              </c:strCache>
            </c:strRef>
          </c:tx>
          <c:spPr>
            <a:solidFill>
              <a:schemeClr val="tx1"/>
            </a:solidFill>
          </c:spPr>
          <c:invertIfNegative val="0"/>
          <c:val>
            <c:numRef>
              <c:f>Sheet1!$V$40:$V$52</c:f>
              <c:numCache>
                <c:formatCode>_("$"* #,##0.00_);_("$"* \(#,##0.00\);_("$"* "-"??_);_(@_)</c:formatCode>
                <c:ptCount val="13"/>
                <c:pt idx="0">
                  <c:v>14.4</c:v>
                </c:pt>
                <c:pt idx="1">
                  <c:v>0</c:v>
                </c:pt>
                <c:pt idx="2">
                  <c:v>0</c:v>
                </c:pt>
                <c:pt idx="3">
                  <c:v>0</c:v>
                </c:pt>
                <c:pt idx="4">
                  <c:v>0</c:v>
                </c:pt>
                <c:pt idx="5">
                  <c:v>0</c:v>
                </c:pt>
                <c:pt idx="6">
                  <c:v>0</c:v>
                </c:pt>
                <c:pt idx="7">
                  <c:v>0</c:v>
                </c:pt>
                <c:pt idx="8">
                  <c:v>9.8032000000000004</c:v>
                </c:pt>
                <c:pt idx="9">
                  <c:v>0</c:v>
                </c:pt>
                <c:pt idx="10">
                  <c:v>0</c:v>
                </c:pt>
                <c:pt idx="11">
                  <c:v>0</c:v>
                </c:pt>
                <c:pt idx="12">
                  <c:v>14.640419999999999</c:v>
                </c:pt>
              </c:numCache>
            </c:numRef>
          </c:val>
        </c:ser>
        <c:dLbls>
          <c:showLegendKey val="0"/>
          <c:showVal val="0"/>
          <c:showCatName val="0"/>
          <c:showSerName val="0"/>
          <c:showPercent val="0"/>
          <c:showBubbleSize val="0"/>
        </c:dLbls>
        <c:gapWidth val="50"/>
        <c:overlap val="100"/>
        <c:axId val="434622528"/>
        <c:axId val="434628408"/>
      </c:barChart>
      <c:lineChart>
        <c:grouping val="standard"/>
        <c:varyColors val="0"/>
        <c:ser>
          <c:idx val="2"/>
          <c:order val="2"/>
          <c:tx>
            <c:strRef>
              <c:f>Sheet1!$W$39</c:f>
              <c:strCache>
                <c:ptCount val="1"/>
                <c:pt idx="0">
                  <c:v>Total</c:v>
                </c:pt>
              </c:strCache>
            </c:strRef>
          </c:tx>
          <c:spPr>
            <a:ln>
              <a:noFill/>
            </a:ln>
          </c:spPr>
          <c:marker>
            <c:symbol val="none"/>
          </c:marker>
          <c:dLbls>
            <c:spPr>
              <a:noFill/>
              <a:ln>
                <a:noFill/>
              </a:ln>
              <a:effectLst/>
            </c:spPr>
            <c:txPr>
              <a:bodyPr wrap="square" lIns="38100" tIns="19050" rIns="38100" bIns="19050" anchor="ctr">
                <a:spAutoFit/>
              </a:bodyPr>
              <a:lstStyle/>
              <a:p>
                <a:pPr>
                  <a:defRPr sz="18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Sheet1!$W$40:$W$52</c:f>
              <c:numCache>
                <c:formatCode>_("$"* #,##0_);_("$"* \(#,##0\);_("$"* "-"??_);_(@_)</c:formatCode>
                <c:ptCount val="13"/>
                <c:pt idx="0">
                  <c:v>86.4</c:v>
                </c:pt>
                <c:pt idx="1">
                  <c:v>95.597999999999999</c:v>
                </c:pt>
                <c:pt idx="2">
                  <c:v>102.24000000000001</c:v>
                </c:pt>
                <c:pt idx="3">
                  <c:v>103.6</c:v>
                </c:pt>
                <c:pt idx="4">
                  <c:v>106.22</c:v>
                </c:pt>
                <c:pt idx="5">
                  <c:v>113.34</c:v>
                </c:pt>
                <c:pt idx="6">
                  <c:v>116.31</c:v>
                </c:pt>
                <c:pt idx="7">
                  <c:v>117.37</c:v>
                </c:pt>
                <c:pt idx="8">
                  <c:v>132.3432</c:v>
                </c:pt>
                <c:pt idx="9">
                  <c:v>140.30000000000001</c:v>
                </c:pt>
                <c:pt idx="10">
                  <c:v>203.9</c:v>
                </c:pt>
                <c:pt idx="11">
                  <c:v>216.39999999999998</c:v>
                </c:pt>
                <c:pt idx="12">
                  <c:v>258.64742000000001</c:v>
                </c:pt>
              </c:numCache>
            </c:numRef>
          </c:val>
          <c:smooth val="0"/>
        </c:ser>
        <c:dLbls>
          <c:showLegendKey val="0"/>
          <c:showVal val="0"/>
          <c:showCatName val="0"/>
          <c:showSerName val="0"/>
          <c:showPercent val="0"/>
          <c:showBubbleSize val="0"/>
        </c:dLbls>
        <c:marker val="1"/>
        <c:smooth val="0"/>
        <c:axId val="434622528"/>
        <c:axId val="434628408"/>
      </c:lineChart>
      <c:catAx>
        <c:axId val="434622528"/>
        <c:scaling>
          <c:orientation val="minMax"/>
        </c:scaling>
        <c:delete val="0"/>
        <c:axPos val="b"/>
        <c:numFmt formatCode="General" sourceLinked="0"/>
        <c:majorTickMark val="out"/>
        <c:minorTickMark val="none"/>
        <c:tickLblPos val="nextTo"/>
        <c:txPr>
          <a:bodyPr/>
          <a:lstStyle/>
          <a:p>
            <a:pPr>
              <a:defRPr sz="900"/>
            </a:pPr>
            <a:endParaRPr lang="en-US"/>
          </a:p>
        </c:txPr>
        <c:crossAx val="434628408"/>
        <c:crosses val="autoZero"/>
        <c:auto val="1"/>
        <c:lblAlgn val="ctr"/>
        <c:lblOffset val="100"/>
        <c:noMultiLvlLbl val="0"/>
      </c:catAx>
      <c:valAx>
        <c:axId val="434628408"/>
        <c:scaling>
          <c:orientation val="minMax"/>
        </c:scaling>
        <c:delete val="0"/>
        <c:axPos val="l"/>
        <c:majorGridlines/>
        <c:numFmt formatCode="_(&quot;$&quot;* #,##0_);_(&quot;$&quot;* \(#,##0\);_(&quot;$&quot;* &quot;-&quot;_);_(@_)" sourceLinked="0"/>
        <c:majorTickMark val="out"/>
        <c:minorTickMark val="none"/>
        <c:tickLblPos val="nextTo"/>
        <c:crossAx val="434622528"/>
        <c:crosses val="autoZero"/>
        <c:crossBetween val="between"/>
      </c:valAx>
    </c:plotArea>
    <c:legend>
      <c:legendPos val="b"/>
      <c:legendEntry>
        <c:idx val="2"/>
        <c:delete val="1"/>
      </c:legendEntry>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'O&amp;M'!$G$144</c:f>
              <c:strCache>
                <c:ptCount val="1"/>
                <c:pt idx="0">
                  <c:v>Drainage Maintenance</c:v>
                </c:pt>
              </c:strCache>
            </c:strRef>
          </c:tx>
          <c:spPr>
            <a:solidFill>
              <a:srgbClr val="556063"/>
            </a:solidFill>
            <a:ln>
              <a:noFill/>
            </a:ln>
            <a:effectLst/>
          </c:spPr>
          <c:invertIfNegative val="0"/>
          <c:cat>
            <c:numRef>
              <c:f>'O&amp;M'!$H$55:$M$55</c:f>
              <c:numCache>
                <c:formatCode>General</c:formatCode>
                <c:ptCount val="6"/>
                <c:pt idx="0">
                  <c:v>2018</c:v>
                </c:pt>
                <c:pt idx="1">
                  <c:v>2019</c:v>
                </c:pt>
                <c:pt idx="2">
                  <c:v>2020</c:v>
                </c:pt>
                <c:pt idx="3">
                  <c:v>2021</c:v>
                </c:pt>
                <c:pt idx="4">
                  <c:v>2022</c:v>
                </c:pt>
                <c:pt idx="5">
                  <c:v>2023</c:v>
                </c:pt>
              </c:numCache>
            </c:numRef>
          </c:cat>
          <c:val>
            <c:numRef>
              <c:f>'O&amp;M'!$H$144:$M$144</c:f>
              <c:numCache>
                <c:formatCode>_("$"* #,##0_);_("$"* \(#,##0\);_("$"* "-"??_);_(@_)</c:formatCode>
                <c:ptCount val="6"/>
                <c:pt idx="0">
                  <c:v>1104100</c:v>
                </c:pt>
                <c:pt idx="1">
                  <c:v>1255467</c:v>
                </c:pt>
                <c:pt idx="2">
                  <c:v>1291438.8900000001</c:v>
                </c:pt>
                <c:pt idx="3">
                  <c:v>1328560.0443</c:v>
                </c:pt>
                <c:pt idx="4">
                  <c:v>1366871.5404810002</c:v>
                </c:pt>
                <c:pt idx="5">
                  <c:v>1406416.0803194703</c:v>
                </c:pt>
              </c:numCache>
            </c:numRef>
          </c:val>
        </c:ser>
        <c:ser>
          <c:idx val="1"/>
          <c:order val="1"/>
          <c:tx>
            <c:strRef>
              <c:f>'O&amp;M'!$G$145</c:f>
              <c:strCache>
                <c:ptCount val="1"/>
                <c:pt idx="0">
                  <c:v>Admin</c:v>
                </c:pt>
              </c:strCache>
            </c:strRef>
          </c:tx>
          <c:spPr>
            <a:solidFill>
              <a:srgbClr val="953735"/>
            </a:solidFill>
            <a:ln>
              <a:noFill/>
            </a:ln>
            <a:effectLst/>
          </c:spPr>
          <c:invertIfNegative val="0"/>
          <c:cat>
            <c:numRef>
              <c:f>'O&amp;M'!$H$55:$M$55</c:f>
              <c:numCache>
                <c:formatCode>General</c:formatCode>
                <c:ptCount val="6"/>
                <c:pt idx="0">
                  <c:v>2018</c:v>
                </c:pt>
                <c:pt idx="1">
                  <c:v>2019</c:v>
                </c:pt>
                <c:pt idx="2">
                  <c:v>2020</c:v>
                </c:pt>
                <c:pt idx="3">
                  <c:v>2021</c:v>
                </c:pt>
                <c:pt idx="4">
                  <c:v>2022</c:v>
                </c:pt>
                <c:pt idx="5">
                  <c:v>2023</c:v>
                </c:pt>
              </c:numCache>
            </c:numRef>
          </c:cat>
          <c:val>
            <c:numRef>
              <c:f>'O&amp;M'!$H$145:$M$145</c:f>
              <c:numCache>
                <c:formatCode>_("$"* #,##0_);_("$"* \(#,##0\);_("$"* "-"??_);_(@_)</c:formatCode>
                <c:ptCount val="6"/>
                <c:pt idx="0">
                  <c:v>6500</c:v>
                </c:pt>
                <c:pt idx="1">
                  <c:v>6630</c:v>
                </c:pt>
                <c:pt idx="2">
                  <c:v>6762.6</c:v>
                </c:pt>
                <c:pt idx="3">
                  <c:v>6897.8519999999999</c:v>
                </c:pt>
                <c:pt idx="4">
                  <c:v>7035.8090400000001</c:v>
                </c:pt>
                <c:pt idx="5">
                  <c:v>7176.5252208000002</c:v>
                </c:pt>
              </c:numCache>
            </c:numRef>
          </c:val>
        </c:ser>
        <c:ser>
          <c:idx val="2"/>
          <c:order val="2"/>
          <c:tx>
            <c:strRef>
              <c:f>'O&amp;M'!$G$146</c:f>
              <c:strCache>
                <c:ptCount val="1"/>
                <c:pt idx="0">
                  <c:v>Indirect Cost</c:v>
                </c:pt>
              </c:strCache>
            </c:strRef>
          </c:tx>
          <c:spPr>
            <a:solidFill>
              <a:srgbClr val="558ED5"/>
            </a:solidFill>
            <a:ln>
              <a:noFill/>
            </a:ln>
            <a:effectLst/>
          </c:spPr>
          <c:invertIfNegative val="0"/>
          <c:cat>
            <c:numRef>
              <c:f>'O&amp;M'!$H$55:$M$55</c:f>
              <c:numCache>
                <c:formatCode>General</c:formatCode>
                <c:ptCount val="6"/>
                <c:pt idx="0">
                  <c:v>2018</c:v>
                </c:pt>
                <c:pt idx="1">
                  <c:v>2019</c:v>
                </c:pt>
                <c:pt idx="2">
                  <c:v>2020</c:v>
                </c:pt>
                <c:pt idx="3">
                  <c:v>2021</c:v>
                </c:pt>
                <c:pt idx="4">
                  <c:v>2022</c:v>
                </c:pt>
                <c:pt idx="5">
                  <c:v>2023</c:v>
                </c:pt>
              </c:numCache>
            </c:numRef>
          </c:cat>
          <c:val>
            <c:numRef>
              <c:f>'O&amp;M'!$H$146:$M$146</c:f>
              <c:numCache>
                <c:formatCode>_("$"* #,##0_);_("$"* \(#,##0\);_("$"* "-"??_);_(@_)</c:formatCode>
                <c:ptCount val="6"/>
                <c:pt idx="0">
                  <c:v>166000</c:v>
                </c:pt>
                <c:pt idx="1">
                  <c:v>135267.47500000001</c:v>
                </c:pt>
                <c:pt idx="2">
                  <c:v>137972.82450000002</c:v>
                </c:pt>
                <c:pt idx="3">
                  <c:v>140732.28099000003</c:v>
                </c:pt>
                <c:pt idx="4">
                  <c:v>143546.92660980002</c:v>
                </c:pt>
                <c:pt idx="5">
                  <c:v>146417.86514199604</c:v>
                </c:pt>
              </c:numCache>
            </c:numRef>
          </c:val>
        </c:ser>
        <c:ser>
          <c:idx val="3"/>
          <c:order val="3"/>
          <c:tx>
            <c:strRef>
              <c:f>'O&amp;M'!$G$147</c:f>
              <c:strCache>
                <c:ptCount val="1"/>
                <c:pt idx="0">
                  <c:v>Taxes</c:v>
                </c:pt>
              </c:strCache>
            </c:strRef>
          </c:tx>
          <c:spPr>
            <a:solidFill>
              <a:srgbClr val="CE723A"/>
            </a:solidFill>
            <a:ln>
              <a:noFill/>
            </a:ln>
            <a:effectLst/>
          </c:spPr>
          <c:invertIfNegative val="0"/>
          <c:cat>
            <c:numRef>
              <c:f>'O&amp;M'!$H$55:$M$55</c:f>
              <c:numCache>
                <c:formatCode>General</c:formatCode>
                <c:ptCount val="6"/>
                <c:pt idx="0">
                  <c:v>2018</c:v>
                </c:pt>
                <c:pt idx="1">
                  <c:v>2019</c:v>
                </c:pt>
                <c:pt idx="2">
                  <c:v>2020</c:v>
                </c:pt>
                <c:pt idx="3">
                  <c:v>2021</c:v>
                </c:pt>
                <c:pt idx="4">
                  <c:v>2022</c:v>
                </c:pt>
                <c:pt idx="5">
                  <c:v>2023</c:v>
                </c:pt>
              </c:numCache>
            </c:numRef>
          </c:cat>
          <c:val>
            <c:numRef>
              <c:f>'O&amp;M'!$H$147:$M$147</c:f>
              <c:numCache>
                <c:formatCode>_("$"* #,##0_);_("$"* \(#,##0\);_("$"* "-"??_);_(@_)</c:formatCode>
                <c:ptCount val="6"/>
                <c:pt idx="0">
                  <c:v>20475</c:v>
                </c:pt>
                <c:pt idx="1">
                  <c:v>19898.999999999996</c:v>
                </c:pt>
                <c:pt idx="2">
                  <c:v>19998.494999999992</c:v>
                </c:pt>
                <c:pt idx="3">
                  <c:v>20098.487474999991</c:v>
                </c:pt>
                <c:pt idx="4">
                  <c:v>20198.979912374987</c:v>
                </c:pt>
                <c:pt idx="5">
                  <c:v>20299.97481193686</c:v>
                </c:pt>
              </c:numCache>
            </c:numRef>
          </c:val>
        </c:ser>
        <c:dLbls>
          <c:showLegendKey val="0"/>
          <c:showVal val="0"/>
          <c:showCatName val="0"/>
          <c:showSerName val="0"/>
          <c:showPercent val="0"/>
          <c:showBubbleSize val="0"/>
        </c:dLbls>
        <c:gapWidth val="50"/>
        <c:overlap val="100"/>
        <c:axId val="434629976"/>
        <c:axId val="434628800"/>
      </c:barChart>
      <c:catAx>
        <c:axId val="434629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628800"/>
        <c:crosses val="autoZero"/>
        <c:auto val="1"/>
        <c:lblAlgn val="ctr"/>
        <c:lblOffset val="100"/>
        <c:noMultiLvlLbl val="0"/>
      </c:catAx>
      <c:valAx>
        <c:axId val="4346288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629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556063"/>
            </a:solidFill>
            <a:ln>
              <a:noFill/>
            </a:ln>
            <a:effectLst/>
          </c:spPr>
          <c:invertIfNegative val="0"/>
          <c:dLbls>
            <c:numFmt formatCode="&quot;$&quot;#,###,\k"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Funds!$F$6:$J$6</c:f>
              <c:numCache>
                <c:formatCode>General</c:formatCode>
                <c:ptCount val="5"/>
                <c:pt idx="0">
                  <c:v>2019</c:v>
                </c:pt>
                <c:pt idx="1">
                  <c:v>2020</c:v>
                </c:pt>
                <c:pt idx="2">
                  <c:v>2021</c:v>
                </c:pt>
                <c:pt idx="3">
                  <c:v>2022</c:v>
                </c:pt>
                <c:pt idx="4">
                  <c:v>2023</c:v>
                </c:pt>
              </c:numCache>
            </c:numRef>
          </c:cat>
          <c:val>
            <c:numRef>
              <c:f>Funds!$AB$23:$AF$23</c:f>
              <c:numCache>
                <c:formatCode>_("$"* #,##0_);_("$"* \(#,##0\);_("$"* "-"??_);_(@_)</c:formatCode>
                <c:ptCount val="5"/>
                <c:pt idx="0">
                  <c:v>97335</c:v>
                </c:pt>
                <c:pt idx="1">
                  <c:v>238702.5</c:v>
                </c:pt>
                <c:pt idx="2">
                  <c:v>333281.73499999999</c:v>
                </c:pt>
                <c:pt idx="3">
                  <c:v>178255.83431018004</c:v>
                </c:pt>
                <c:pt idx="4">
                  <c:v>57963.703714999996</c:v>
                </c:pt>
              </c:numCache>
            </c:numRef>
          </c:val>
        </c:ser>
        <c:dLbls>
          <c:showLegendKey val="0"/>
          <c:showVal val="0"/>
          <c:showCatName val="0"/>
          <c:showSerName val="0"/>
          <c:showPercent val="0"/>
          <c:showBubbleSize val="0"/>
        </c:dLbls>
        <c:gapWidth val="50"/>
        <c:overlap val="100"/>
        <c:axId val="434624880"/>
        <c:axId val="434622920"/>
      </c:barChart>
      <c:catAx>
        <c:axId val="43462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622920"/>
        <c:crosses val="autoZero"/>
        <c:auto val="1"/>
        <c:lblAlgn val="ctr"/>
        <c:lblOffset val="100"/>
        <c:noMultiLvlLbl val="0"/>
      </c:catAx>
      <c:valAx>
        <c:axId val="43462292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624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spPr>
            <a:solidFill>
              <a:srgbClr val="556063"/>
            </a:solidFill>
            <a:ln>
              <a:noFill/>
            </a:ln>
            <a:effectLst/>
          </c:spPr>
          <c:invertIfNegative val="0"/>
          <c:dLbls>
            <c:dLbl>
              <c:idx val="0"/>
              <c:delete val="1"/>
              <c:extLst>
                <c:ext xmlns:c15="http://schemas.microsoft.com/office/drawing/2012/chart" uri="{CE6537A1-D6FC-4f65-9D91-7224C49458BB}"/>
              </c:extLst>
            </c:dLbl>
            <c:dLbl>
              <c:idx val="4"/>
              <c:delete val="1"/>
              <c:extLst>
                <c:ext xmlns:c15="http://schemas.microsoft.com/office/drawing/2012/chart" uri="{CE6537A1-D6FC-4f65-9D91-7224C49458BB}"/>
              </c:extLst>
            </c:dLbl>
            <c:numFmt formatCode="&quot;$&quot;#,###,\k"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Funds!$F$6:$J$6</c:f>
              <c:numCache>
                <c:formatCode>General</c:formatCode>
                <c:ptCount val="5"/>
                <c:pt idx="0">
                  <c:v>2019</c:v>
                </c:pt>
                <c:pt idx="1">
                  <c:v>2020</c:v>
                </c:pt>
                <c:pt idx="2">
                  <c:v>2021</c:v>
                </c:pt>
                <c:pt idx="3">
                  <c:v>2022</c:v>
                </c:pt>
                <c:pt idx="4">
                  <c:v>2023</c:v>
                </c:pt>
              </c:numCache>
            </c:numRef>
          </c:cat>
          <c:val>
            <c:numRef>
              <c:f>Funds!$AB$23:$AF$23</c:f>
              <c:numCache>
                <c:formatCode>_("$"* #,##0_);_("$"* \(#,##0\);_("$"* "-"??_);_(@_)</c:formatCode>
                <c:ptCount val="5"/>
                <c:pt idx="0">
                  <c:v>0</c:v>
                </c:pt>
                <c:pt idx="1">
                  <c:v>26522.5</c:v>
                </c:pt>
                <c:pt idx="2">
                  <c:v>71027.255000000005</c:v>
                </c:pt>
                <c:pt idx="3">
                  <c:v>28137.720250000002</c:v>
                </c:pt>
                <c:pt idx="4">
                  <c:v>0</c:v>
                </c:pt>
              </c:numCache>
            </c:numRef>
          </c:val>
        </c:ser>
        <c:dLbls>
          <c:showLegendKey val="0"/>
          <c:showVal val="0"/>
          <c:showCatName val="0"/>
          <c:showSerName val="0"/>
          <c:showPercent val="0"/>
          <c:showBubbleSize val="0"/>
        </c:dLbls>
        <c:gapWidth val="50"/>
        <c:overlap val="100"/>
        <c:axId val="434626056"/>
        <c:axId val="434625272"/>
      </c:barChart>
      <c:catAx>
        <c:axId val="434626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4625272"/>
        <c:crosses val="autoZero"/>
        <c:auto val="1"/>
        <c:lblAlgn val="ctr"/>
        <c:lblOffset val="100"/>
        <c:noMultiLvlLbl val="0"/>
      </c:catAx>
      <c:valAx>
        <c:axId val="43462527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4626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Funds!$AA$23</c:f>
              <c:strCache>
                <c:ptCount val="1"/>
                <c:pt idx="0">
                  <c:v>Existing Reserves and Proceeds</c:v>
                </c:pt>
              </c:strCache>
            </c:strRef>
          </c:tx>
          <c:spPr>
            <a:solidFill>
              <a:srgbClr val="556063"/>
            </a:solidFill>
            <a:ln>
              <a:noFill/>
            </a:ln>
            <a:effectLst/>
          </c:spPr>
          <c:invertIfNegative val="0"/>
          <c:dLbls>
            <c:numFmt formatCode="&quot;$&quot;#.00,,&quot;m&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Funds!$AB$22:$AF$22</c:f>
              <c:numCache>
                <c:formatCode>General</c:formatCode>
                <c:ptCount val="5"/>
                <c:pt idx="0">
                  <c:v>2019</c:v>
                </c:pt>
                <c:pt idx="1">
                  <c:v>2020</c:v>
                </c:pt>
                <c:pt idx="2">
                  <c:v>2021</c:v>
                </c:pt>
                <c:pt idx="3">
                  <c:v>2022</c:v>
                </c:pt>
                <c:pt idx="4">
                  <c:v>2023</c:v>
                </c:pt>
              </c:numCache>
            </c:numRef>
          </c:cat>
          <c:val>
            <c:numRef>
              <c:f>Funds!$AB$23:$AF$23</c:f>
              <c:numCache>
                <c:formatCode>_("$"* #,##0_);_("$"* \(#,##0\);_("$"* "-"??_);_(@_)</c:formatCode>
                <c:ptCount val="5"/>
                <c:pt idx="0">
                  <c:v>1733438.5</c:v>
                </c:pt>
                <c:pt idx="1">
                  <c:v>1591296.9549999998</c:v>
                </c:pt>
                <c:pt idx="2">
                  <c:v>1196647.7142398043</c:v>
                </c:pt>
              </c:numCache>
            </c:numRef>
          </c:val>
        </c:ser>
        <c:ser>
          <c:idx val="3"/>
          <c:order val="1"/>
          <c:tx>
            <c:strRef>
              <c:f>Funds!$AA$24</c:f>
              <c:strCache>
                <c:ptCount val="1"/>
                <c:pt idx="0">
                  <c:v>SDC</c:v>
                </c:pt>
              </c:strCache>
            </c:strRef>
          </c:tx>
          <c:spPr>
            <a:solidFill>
              <a:srgbClr val="CE723A"/>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numFmt formatCode="&quot;$&quot;#.00,,&quot;m&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Funds!$AB$24:$AF$24</c:f>
              <c:numCache>
                <c:formatCode>General</c:formatCode>
                <c:ptCount val="5"/>
                <c:pt idx="2" formatCode="_(&quot;$&quot;* #,##0_);_(&quot;$&quot;* \(#,##0\);_(&quot;$&quot;* &quot;-&quot;??_);_(@_)">
                  <c:v>639663.09103687503</c:v>
                </c:pt>
                <c:pt idx="3" formatCode="_(&quot;$&quot;* #,##0_);_(&quot;$&quot;* \(#,##0\);_(&quot;$&quot;* &quot;-&quot;??_);_(@_)">
                  <c:v>94154.790455184382</c:v>
                </c:pt>
                <c:pt idx="4" formatCode="_(&quot;$&quot;* #,##0_);_(&quot;$&quot;* \(#,##0\);_(&quot;$&quot;* &quot;-&quot;??_);_(@_)">
                  <c:v>94625.564407460304</c:v>
                </c:pt>
              </c:numCache>
            </c:numRef>
          </c:val>
        </c:ser>
        <c:ser>
          <c:idx val="1"/>
          <c:order val="2"/>
          <c:tx>
            <c:strRef>
              <c:f>Funds!$AA$25</c:f>
              <c:strCache>
                <c:ptCount val="1"/>
                <c:pt idx="0">
                  <c:v>RRF</c:v>
                </c:pt>
              </c:strCache>
            </c:strRef>
          </c:tx>
          <c:spPr>
            <a:solidFill>
              <a:srgbClr val="77933C"/>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numFmt formatCode="&quot;$&quot;#.00,,&quot;m&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Funds!$AB$22:$AF$22</c:f>
              <c:numCache>
                <c:formatCode>General</c:formatCode>
                <c:ptCount val="5"/>
                <c:pt idx="0">
                  <c:v>2019</c:v>
                </c:pt>
                <c:pt idx="1">
                  <c:v>2020</c:v>
                </c:pt>
                <c:pt idx="2">
                  <c:v>2021</c:v>
                </c:pt>
                <c:pt idx="3">
                  <c:v>2022</c:v>
                </c:pt>
                <c:pt idx="4">
                  <c:v>2023</c:v>
                </c:pt>
              </c:numCache>
            </c:numRef>
          </c:cat>
          <c:val>
            <c:numRef>
              <c:f>Funds!$AB$25:$AF$25</c:f>
              <c:numCache>
                <c:formatCode>General</c:formatCode>
                <c:ptCount val="5"/>
                <c:pt idx="2" formatCode="_(&quot;$&quot;* #,##0_);_(&quot;$&quot;* \(#,##0\);_(&quot;$&quot;* &quot;-&quot;??_);_(@_)">
                  <c:v>2094966.7275510302</c:v>
                </c:pt>
                <c:pt idx="3" formatCode="_(&quot;$&quot;* #,##0_);_(&quot;$&quot;* \(#,##0\);_(&quot;$&quot;* &quot;-&quot;??_);_(@_)">
                  <c:v>773893.25469853403</c:v>
                </c:pt>
                <c:pt idx="4" formatCode="_(&quot;$&quot;* #,##0_);_(&quot;$&quot;* \(#,##0\);_(&quot;$&quot;* &quot;-&quot;??_);_(@_)">
                  <c:v>821983.04980491137</c:v>
                </c:pt>
              </c:numCache>
            </c:numRef>
          </c:val>
        </c:ser>
        <c:ser>
          <c:idx val="2"/>
          <c:order val="3"/>
          <c:tx>
            <c:strRef>
              <c:f>Funds!$AA$26</c:f>
              <c:strCache>
                <c:ptCount val="1"/>
                <c:pt idx="0">
                  <c:v>New Debt</c:v>
                </c:pt>
              </c:strCache>
            </c:strRef>
          </c:tx>
          <c:spPr>
            <a:solidFill>
              <a:srgbClr val="558ED5"/>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numFmt formatCode="&quot;$&quot;#.00,,&quot;m&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Funds!$AB$22:$AF$22</c:f>
              <c:numCache>
                <c:formatCode>General</c:formatCode>
                <c:ptCount val="5"/>
                <c:pt idx="0">
                  <c:v>2019</c:v>
                </c:pt>
                <c:pt idx="1">
                  <c:v>2020</c:v>
                </c:pt>
                <c:pt idx="2">
                  <c:v>2021</c:v>
                </c:pt>
                <c:pt idx="3">
                  <c:v>2022</c:v>
                </c:pt>
                <c:pt idx="4">
                  <c:v>2023</c:v>
                </c:pt>
              </c:numCache>
            </c:numRef>
          </c:cat>
          <c:val>
            <c:numRef>
              <c:f>Funds!$AB$26:$AF$26</c:f>
              <c:numCache>
                <c:formatCode>General</c:formatCode>
                <c:ptCount val="5"/>
                <c:pt idx="2" formatCode="_(&quot;$&quot;* #,##0_);_(&quot;$&quot;* \(#,##0\);_(&quot;$&quot;* &quot;-&quot;??_);_(@_)">
                  <c:v>1433028.5828722909</c:v>
                </c:pt>
                <c:pt idx="3" formatCode="_(&quot;$&quot;* #,##0_);_(&quot;$&quot;* \(#,##0\);_(&quot;$&quot;* &quot;-&quot;??_);_(@_)">
                  <c:v>601866.46070628148</c:v>
                </c:pt>
                <c:pt idx="4" formatCode="_(&quot;$&quot;* #,##0_);_(&quot;$&quot;* \(#,##0\);_(&quot;$&quot;* &quot;-&quot;??_);_(@_)">
                  <c:v>435104.95642142824</c:v>
                </c:pt>
              </c:numCache>
            </c:numRef>
          </c:val>
        </c:ser>
        <c:dLbls>
          <c:showLegendKey val="0"/>
          <c:showVal val="0"/>
          <c:showCatName val="0"/>
          <c:showSerName val="0"/>
          <c:showPercent val="0"/>
          <c:showBubbleSize val="0"/>
        </c:dLbls>
        <c:gapWidth val="50"/>
        <c:overlap val="100"/>
        <c:axId val="364301792"/>
        <c:axId val="364304928"/>
      </c:barChart>
      <c:catAx>
        <c:axId val="36430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304928"/>
        <c:crosses val="autoZero"/>
        <c:auto val="1"/>
        <c:lblAlgn val="ctr"/>
        <c:lblOffset val="100"/>
        <c:noMultiLvlLbl val="0"/>
      </c:catAx>
      <c:valAx>
        <c:axId val="36430492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30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'Presentation Graphs'!$A$44</c:f>
              <c:strCache>
                <c:ptCount val="1"/>
                <c:pt idx="0">
                  <c:v>O&amp;M</c:v>
                </c:pt>
              </c:strCache>
            </c:strRef>
          </c:tx>
          <c:spPr>
            <a:solidFill>
              <a:srgbClr val="556063"/>
            </a:solidFill>
          </c:spPr>
          <c:invertIfNegative val="0"/>
          <c:dPt>
            <c:idx val="0"/>
            <c:invertIfNegative val="0"/>
            <c:bubble3D val="0"/>
            <c:spPr>
              <a:solidFill>
                <a:srgbClr val="556063"/>
              </a:solidFill>
            </c:spPr>
          </c:dPt>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Graphs'!$B$44:$G$44</c:f>
              <c:numCache>
                <c:formatCode>"$"#,##0</c:formatCode>
                <c:ptCount val="6"/>
                <c:pt idx="0">
                  <c:v>1297075</c:v>
                </c:pt>
                <c:pt idx="1">
                  <c:v>1417263.4750000001</c:v>
                </c:pt>
                <c:pt idx="2">
                  <c:v>1456172.8095000004</c:v>
                </c:pt>
                <c:pt idx="3">
                  <c:v>1496288.6647649999</c:v>
                </c:pt>
                <c:pt idx="4">
                  <c:v>1537653.2560431752</c:v>
                </c:pt>
                <c:pt idx="5">
                  <c:v>1580310.4454942029</c:v>
                </c:pt>
              </c:numCache>
            </c:numRef>
          </c:val>
        </c:ser>
        <c:ser>
          <c:idx val="3"/>
          <c:order val="1"/>
          <c:tx>
            <c:strRef>
              <c:f>'Presentation Graphs'!$A$45</c:f>
              <c:strCache>
                <c:ptCount val="1"/>
                <c:pt idx="0">
                  <c:v>Existing Debt Service</c:v>
                </c:pt>
              </c:strCache>
            </c:strRef>
          </c:tx>
          <c:spPr>
            <a:solidFill>
              <a:srgbClr val="558ED5"/>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Graphs'!$B$45:$G$45</c:f>
              <c:numCache>
                <c:formatCode>"$"#,##0</c:formatCode>
                <c:ptCount val="6"/>
                <c:pt idx="0">
                  <c:v>94951.391999999993</c:v>
                </c:pt>
                <c:pt idx="1">
                  <c:v>94532.744000000006</c:v>
                </c:pt>
                <c:pt idx="2">
                  <c:v>104872.784</c:v>
                </c:pt>
                <c:pt idx="3">
                  <c:v>96291.596000000005</c:v>
                </c:pt>
                <c:pt idx="4">
                  <c:v>87113.755999999994</c:v>
                </c:pt>
                <c:pt idx="5">
                  <c:v>96614.388000000006</c:v>
                </c:pt>
              </c:numCache>
            </c:numRef>
          </c:val>
        </c:ser>
        <c:ser>
          <c:idx val="5"/>
          <c:order val="2"/>
          <c:tx>
            <c:strRef>
              <c:f>'Presentation Graphs'!$A$46</c:f>
              <c:strCache>
                <c:ptCount val="1"/>
                <c:pt idx="0">
                  <c:v>New Debt Service</c:v>
                </c:pt>
              </c:strCache>
            </c:strRef>
          </c:tx>
          <c:spPr>
            <a:solidFill>
              <a:srgbClr val="953735"/>
            </a:solidFill>
          </c:spPr>
          <c:invertIfNegative val="0"/>
          <c:val>
            <c:numRef>
              <c:f>'Presentation Graphs'!$B$46:$G$46</c:f>
              <c:numCache>
                <c:formatCode>"$"#,##0</c:formatCode>
                <c:ptCount val="6"/>
                <c:pt idx="0">
                  <c:v>0</c:v>
                </c:pt>
                <c:pt idx="1">
                  <c:v>0</c:v>
                </c:pt>
                <c:pt idx="2">
                  <c:v>0</c:v>
                </c:pt>
                <c:pt idx="3">
                  <c:v>0</c:v>
                </c:pt>
                <c:pt idx="4">
                  <c:v>0</c:v>
                </c:pt>
                <c:pt idx="5">
                  <c:v>0</c:v>
                </c:pt>
              </c:numCache>
            </c:numRef>
          </c:val>
        </c:ser>
        <c:ser>
          <c:idx val="2"/>
          <c:order val="4"/>
          <c:tx>
            <c:strRef>
              <c:f>'Presentation Graphs'!$A$49</c:f>
              <c:strCache>
                <c:ptCount val="1"/>
                <c:pt idx="0">
                  <c:v>RRF</c:v>
                </c:pt>
              </c:strCache>
            </c:strRef>
          </c:tx>
          <c:spPr>
            <a:solidFill>
              <a:srgbClr val="77933C"/>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Graphs'!$B$49:$G$49</c:f>
              <c:numCache>
                <c:formatCode>"$"#,##0</c:formatCode>
                <c:ptCount val="6"/>
                <c:pt idx="0">
                  <c:v>0</c:v>
                </c:pt>
                <c:pt idx="1">
                  <c:v>22394.780999999668</c:v>
                </c:pt>
                <c:pt idx="2">
                  <c:v>56334.834249999127</c:v>
                </c:pt>
                <c:pt idx="3">
                  <c:v>112585.81061818673</c:v>
                </c:pt>
                <c:pt idx="4">
                  <c:v>173034.85978393239</c:v>
                </c:pt>
                <c:pt idx="5">
                  <c:v>218630.96675135221</c:v>
                </c:pt>
              </c:numCache>
            </c:numRef>
          </c:val>
        </c:ser>
        <c:dLbls>
          <c:showLegendKey val="0"/>
          <c:showVal val="0"/>
          <c:showCatName val="0"/>
          <c:showSerName val="0"/>
          <c:showPercent val="0"/>
          <c:showBubbleSize val="0"/>
        </c:dLbls>
        <c:gapWidth val="50"/>
        <c:overlap val="100"/>
        <c:axId val="435170840"/>
        <c:axId val="435168096"/>
      </c:barChart>
      <c:lineChart>
        <c:grouping val="standard"/>
        <c:varyColors val="0"/>
        <c:ser>
          <c:idx val="4"/>
          <c:order val="3"/>
          <c:tx>
            <c:strRef>
              <c:f>'Presentation Graphs'!$A$50</c:f>
              <c:strCache>
                <c:ptCount val="1"/>
                <c:pt idx="0">
                  <c:v>Rate Increases</c:v>
                </c:pt>
              </c:strCache>
            </c:strRef>
          </c:tx>
          <c:spPr>
            <a:ln>
              <a:solidFill>
                <a:schemeClr val="tx2">
                  <a:lumMod val="50000"/>
                </a:schemeClr>
              </a:solidFill>
            </a:ln>
          </c:spPr>
          <c:marker>
            <c:symbol val="none"/>
          </c:marker>
          <c:val>
            <c:numRef>
              <c:f>'Presentation Graphs'!$B$50:$G$50</c:f>
              <c:numCache>
                <c:formatCode>"$"#,##0</c:formatCode>
                <c:ptCount val="6"/>
                <c:pt idx="0">
                  <c:v>1348500</c:v>
                </c:pt>
                <c:pt idx="1">
                  <c:v>1534190.9999999998</c:v>
                </c:pt>
                <c:pt idx="2">
                  <c:v>1617380.4277499996</c:v>
                </c:pt>
                <c:pt idx="3">
                  <c:v>1705166.0713831866</c:v>
                </c:pt>
                <c:pt idx="4">
                  <c:v>1797801.8718271076</c:v>
                </c:pt>
                <c:pt idx="5">
                  <c:v>1895555.8002455551</c:v>
                </c:pt>
              </c:numCache>
            </c:numRef>
          </c:val>
          <c:smooth val="0"/>
        </c:ser>
        <c:ser>
          <c:idx val="1"/>
          <c:order val="5"/>
          <c:tx>
            <c:strRef>
              <c:f>'Presentation Graphs'!$A$47</c:f>
              <c:strCache>
                <c:ptCount val="1"/>
                <c:pt idx="0">
                  <c:v>Coverage Minimum</c:v>
                </c:pt>
              </c:strCache>
            </c:strRef>
          </c:tx>
          <c:marker>
            <c:symbol val="none"/>
          </c:marker>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Graphs'!$B$47:$G$47</c:f>
              <c:numCache>
                <c:formatCode>"$"#,##0</c:formatCode>
                <c:ptCount val="6"/>
                <c:pt idx="0">
                  <c:v>1415764.24</c:v>
                </c:pt>
                <c:pt idx="1">
                  <c:v>1535429.405</c:v>
                </c:pt>
                <c:pt idx="2">
                  <c:v>1587263.7895000004</c:v>
                </c:pt>
                <c:pt idx="3">
                  <c:v>1616653.1597649998</c:v>
                </c:pt>
                <c:pt idx="4">
                  <c:v>1646545.4510431753</c:v>
                </c:pt>
                <c:pt idx="5">
                  <c:v>1701078.430494203</c:v>
                </c:pt>
              </c:numCache>
            </c:numRef>
          </c:val>
          <c:smooth val="0"/>
        </c:ser>
        <c:ser>
          <c:idx val="7"/>
          <c:order val="6"/>
          <c:tx>
            <c:strRef>
              <c:f>'Presentation Graphs'!$A$48</c:f>
              <c:strCache>
                <c:ptCount val="1"/>
                <c:pt idx="0">
                  <c:v>Revenue Under Existing Rates</c:v>
                </c:pt>
              </c:strCache>
            </c:strRef>
          </c:tx>
          <c:spPr>
            <a:ln cmpd="sng">
              <a:solidFill>
                <a:sysClr val="windowText" lastClr="000000"/>
              </a:solidFill>
              <a:prstDash val="dash"/>
            </a:ln>
          </c:spPr>
          <c:marker>
            <c:symbol val="none"/>
          </c:marker>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Graphs'!$B$48:$G$48</c:f>
              <c:numCache>
                <c:formatCode>"$"#,##0</c:formatCode>
                <c:ptCount val="6"/>
                <c:pt idx="0">
                  <c:v>1348500</c:v>
                </c:pt>
                <c:pt idx="1">
                  <c:v>1355099.9999999998</c:v>
                </c:pt>
                <c:pt idx="2">
                  <c:v>1361732.9999999995</c:v>
                </c:pt>
                <c:pt idx="3">
                  <c:v>1368399.1649999993</c:v>
                </c:pt>
                <c:pt idx="4">
                  <c:v>1375098.6608249992</c:v>
                </c:pt>
                <c:pt idx="5">
                  <c:v>1381831.654129124</c:v>
                </c:pt>
              </c:numCache>
            </c:numRef>
          </c:val>
          <c:smooth val="0"/>
        </c:ser>
        <c:dLbls>
          <c:showLegendKey val="0"/>
          <c:showVal val="0"/>
          <c:showCatName val="0"/>
          <c:showSerName val="0"/>
          <c:showPercent val="0"/>
          <c:showBubbleSize val="0"/>
        </c:dLbls>
        <c:marker val="1"/>
        <c:smooth val="0"/>
        <c:axId val="435170840"/>
        <c:axId val="435168096"/>
      </c:lineChart>
      <c:catAx>
        <c:axId val="435170840"/>
        <c:scaling>
          <c:orientation val="minMax"/>
        </c:scaling>
        <c:delete val="0"/>
        <c:axPos val="b"/>
        <c:numFmt formatCode="General" sourceLinked="1"/>
        <c:majorTickMark val="out"/>
        <c:minorTickMark val="none"/>
        <c:tickLblPos val="nextTo"/>
        <c:crossAx val="435168096"/>
        <c:crosses val="autoZero"/>
        <c:auto val="1"/>
        <c:lblAlgn val="ctr"/>
        <c:lblOffset val="100"/>
        <c:noMultiLvlLbl val="0"/>
      </c:catAx>
      <c:valAx>
        <c:axId val="435168096"/>
        <c:scaling>
          <c:orientation val="minMax"/>
        </c:scaling>
        <c:delete val="0"/>
        <c:axPos val="l"/>
        <c:majorGridlines/>
        <c:numFmt formatCode="&quot;$&quot;#,##0" sourceLinked="1"/>
        <c:majorTickMark val="out"/>
        <c:minorTickMark val="none"/>
        <c:tickLblPos val="nextTo"/>
        <c:crossAx val="435170840"/>
        <c:crosses val="autoZero"/>
        <c:crossBetween val="between"/>
      </c:valAx>
    </c:plotArea>
    <c:legend>
      <c:legendPos val="b"/>
      <c:legendEntry>
        <c:idx val="2"/>
        <c:delete val="1"/>
      </c:legendEntry>
      <c:overlay val="0"/>
    </c:legend>
    <c:plotVisOnly val="1"/>
    <c:dispBlanksAs val="gap"/>
    <c:showDLblsOverMax val="0"/>
  </c:chart>
  <c:spPr>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'Presentation Graphs'!$A$44</c:f>
              <c:strCache>
                <c:ptCount val="1"/>
                <c:pt idx="0">
                  <c:v>O&amp;M</c:v>
                </c:pt>
              </c:strCache>
            </c:strRef>
          </c:tx>
          <c:spPr>
            <a:solidFill>
              <a:srgbClr val="556063"/>
            </a:solidFill>
          </c:spPr>
          <c:invertIfNegative val="0"/>
          <c:dPt>
            <c:idx val="0"/>
            <c:invertIfNegative val="0"/>
            <c:bubble3D val="0"/>
            <c:spPr>
              <a:solidFill>
                <a:srgbClr val="556063"/>
              </a:solidFill>
            </c:spPr>
          </c:dPt>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Graphs'!$B$44:$G$44</c:f>
              <c:numCache>
                <c:formatCode>"$"#,##0</c:formatCode>
                <c:ptCount val="6"/>
                <c:pt idx="0">
                  <c:v>1297075</c:v>
                </c:pt>
                <c:pt idx="1">
                  <c:v>1297263.4750000001</c:v>
                </c:pt>
                <c:pt idx="2">
                  <c:v>1332572.8095000004</c:v>
                </c:pt>
                <c:pt idx="3">
                  <c:v>1368980.6647649999</c:v>
                </c:pt>
                <c:pt idx="4">
                  <c:v>1406526.0160431752</c:v>
                </c:pt>
                <c:pt idx="5">
                  <c:v>1445249.388294203</c:v>
                </c:pt>
              </c:numCache>
            </c:numRef>
          </c:val>
        </c:ser>
        <c:ser>
          <c:idx val="3"/>
          <c:order val="1"/>
          <c:tx>
            <c:strRef>
              <c:f>'Presentation Graphs'!$A$45</c:f>
              <c:strCache>
                <c:ptCount val="1"/>
                <c:pt idx="0">
                  <c:v>Existing Debt Service</c:v>
                </c:pt>
              </c:strCache>
            </c:strRef>
          </c:tx>
          <c:spPr>
            <a:solidFill>
              <a:srgbClr val="558ED5"/>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Graphs'!$B$45:$G$45</c:f>
              <c:numCache>
                <c:formatCode>"$"#,##0</c:formatCode>
                <c:ptCount val="6"/>
                <c:pt idx="0">
                  <c:v>94951.391999999993</c:v>
                </c:pt>
                <c:pt idx="1">
                  <c:v>94532.744000000006</c:v>
                </c:pt>
                <c:pt idx="2">
                  <c:v>104872.784</c:v>
                </c:pt>
                <c:pt idx="3">
                  <c:v>96291.596000000005</c:v>
                </c:pt>
                <c:pt idx="4">
                  <c:v>87113.755999999994</c:v>
                </c:pt>
                <c:pt idx="5">
                  <c:v>96614.388000000006</c:v>
                </c:pt>
              </c:numCache>
            </c:numRef>
          </c:val>
        </c:ser>
        <c:ser>
          <c:idx val="5"/>
          <c:order val="2"/>
          <c:tx>
            <c:strRef>
              <c:f>'Presentation Graphs'!$A$46</c:f>
              <c:strCache>
                <c:ptCount val="1"/>
                <c:pt idx="0">
                  <c:v>New Debt Service</c:v>
                </c:pt>
              </c:strCache>
            </c:strRef>
          </c:tx>
          <c:spPr>
            <a:solidFill>
              <a:srgbClr val="953735"/>
            </a:solidFill>
          </c:spPr>
          <c:invertIfNegative val="0"/>
          <c:val>
            <c:numRef>
              <c:f>'Presentation Graphs'!$B$46:$G$46</c:f>
              <c:numCache>
                <c:formatCode>"$"#,##0</c:formatCode>
                <c:ptCount val="6"/>
                <c:pt idx="0">
                  <c:v>0</c:v>
                </c:pt>
                <c:pt idx="1">
                  <c:v>0</c:v>
                </c:pt>
                <c:pt idx="2">
                  <c:v>0</c:v>
                </c:pt>
                <c:pt idx="3">
                  <c:v>0</c:v>
                </c:pt>
                <c:pt idx="4">
                  <c:v>0</c:v>
                </c:pt>
                <c:pt idx="5">
                  <c:v>0</c:v>
                </c:pt>
              </c:numCache>
            </c:numRef>
          </c:val>
        </c:ser>
        <c:ser>
          <c:idx val="2"/>
          <c:order val="4"/>
          <c:tx>
            <c:strRef>
              <c:f>'Presentation Graphs'!$A$49</c:f>
              <c:strCache>
                <c:ptCount val="1"/>
                <c:pt idx="0">
                  <c:v>RRF</c:v>
                </c:pt>
              </c:strCache>
            </c:strRef>
          </c:tx>
          <c:spPr>
            <a:solidFill>
              <a:srgbClr val="77933C"/>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Graphs'!$B$49:$G$49</c:f>
              <c:numCache>
                <c:formatCode>"$"#,##0</c:formatCode>
                <c:ptCount val="6"/>
                <c:pt idx="0">
                  <c:v>0</c:v>
                </c:pt>
                <c:pt idx="1">
                  <c:v>23000.780999999668</c:v>
                </c:pt>
                <c:pt idx="2">
                  <c:v>46978.173324998919</c:v>
                </c:pt>
                <c:pt idx="3">
                  <c:v>92275.277248785031</c:v>
                </c:pt>
                <c:pt idx="4">
                  <c:v>117653.78693179396</c:v>
                </c:pt>
                <c:pt idx="5">
                  <c:v>125064.97627873629</c:v>
                </c:pt>
              </c:numCache>
            </c:numRef>
          </c:val>
        </c:ser>
        <c:dLbls>
          <c:showLegendKey val="0"/>
          <c:showVal val="0"/>
          <c:showCatName val="0"/>
          <c:showSerName val="0"/>
          <c:showPercent val="0"/>
          <c:showBubbleSize val="0"/>
        </c:dLbls>
        <c:gapWidth val="50"/>
        <c:overlap val="100"/>
        <c:axId val="435172408"/>
        <c:axId val="435169272"/>
      </c:barChart>
      <c:lineChart>
        <c:grouping val="standard"/>
        <c:varyColors val="0"/>
        <c:ser>
          <c:idx val="4"/>
          <c:order val="3"/>
          <c:tx>
            <c:strRef>
              <c:f>'Presentation Graphs'!$A$50</c:f>
              <c:strCache>
                <c:ptCount val="1"/>
                <c:pt idx="0">
                  <c:v>Rate Increases</c:v>
                </c:pt>
              </c:strCache>
            </c:strRef>
          </c:tx>
          <c:spPr>
            <a:ln>
              <a:solidFill>
                <a:schemeClr val="tx2">
                  <a:lumMod val="50000"/>
                </a:schemeClr>
              </a:solidFill>
            </a:ln>
          </c:spPr>
          <c:marker>
            <c:symbol val="none"/>
          </c:marker>
          <c:val>
            <c:numRef>
              <c:f>'Presentation Graphs'!$B$50:$G$50</c:f>
              <c:numCache>
                <c:formatCode>"$"#,##0</c:formatCode>
                <c:ptCount val="6"/>
                <c:pt idx="0">
                  <c:v>1348500</c:v>
                </c:pt>
                <c:pt idx="1">
                  <c:v>1414796.9999999998</c:v>
                </c:pt>
                <c:pt idx="2">
                  <c:v>1484423.7668249994</c:v>
                </c:pt>
                <c:pt idx="3">
                  <c:v>1557547.5380137849</c:v>
                </c:pt>
                <c:pt idx="4">
                  <c:v>1611293.5589749692</c:v>
                </c:pt>
                <c:pt idx="5">
                  <c:v>1666928.7525729393</c:v>
                </c:pt>
              </c:numCache>
            </c:numRef>
          </c:val>
          <c:smooth val="0"/>
        </c:ser>
        <c:ser>
          <c:idx val="1"/>
          <c:order val="5"/>
          <c:tx>
            <c:strRef>
              <c:f>'Presentation Graphs'!$A$47</c:f>
              <c:strCache>
                <c:ptCount val="1"/>
                <c:pt idx="0">
                  <c:v>Coverage Minimum</c:v>
                </c:pt>
              </c:strCache>
            </c:strRef>
          </c:tx>
          <c:marker>
            <c:symbol val="none"/>
          </c:marker>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Graphs'!$B$47:$G$47</c:f>
              <c:numCache>
                <c:formatCode>"$"#,##0</c:formatCode>
                <c:ptCount val="6"/>
                <c:pt idx="0">
                  <c:v>1415764.24</c:v>
                </c:pt>
                <c:pt idx="1">
                  <c:v>1415429.405</c:v>
                </c:pt>
                <c:pt idx="2">
                  <c:v>1463663.7895000004</c:v>
                </c:pt>
                <c:pt idx="3">
                  <c:v>1489345.1597649998</c:v>
                </c:pt>
                <c:pt idx="4">
                  <c:v>1515418.2110431753</c:v>
                </c:pt>
                <c:pt idx="5">
                  <c:v>1566017.3732942031</c:v>
                </c:pt>
              </c:numCache>
            </c:numRef>
          </c:val>
          <c:smooth val="0"/>
        </c:ser>
        <c:ser>
          <c:idx val="7"/>
          <c:order val="6"/>
          <c:tx>
            <c:strRef>
              <c:f>'Presentation Graphs'!$A$48</c:f>
              <c:strCache>
                <c:ptCount val="1"/>
                <c:pt idx="0">
                  <c:v>Revenue Under Existing Rates</c:v>
                </c:pt>
              </c:strCache>
            </c:strRef>
          </c:tx>
          <c:spPr>
            <a:ln cmpd="sng">
              <a:solidFill>
                <a:sysClr val="windowText" lastClr="000000"/>
              </a:solidFill>
              <a:prstDash val="dash"/>
            </a:ln>
          </c:spPr>
          <c:marker>
            <c:symbol val="none"/>
          </c:marker>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Graphs'!$B$48:$G$48</c:f>
              <c:numCache>
                <c:formatCode>"$"#,##0</c:formatCode>
                <c:ptCount val="6"/>
                <c:pt idx="0">
                  <c:v>1348500</c:v>
                </c:pt>
                <c:pt idx="1">
                  <c:v>1355099.9999999998</c:v>
                </c:pt>
                <c:pt idx="2">
                  <c:v>1361732.9999999995</c:v>
                </c:pt>
                <c:pt idx="3">
                  <c:v>1368399.1649999993</c:v>
                </c:pt>
                <c:pt idx="4">
                  <c:v>1375098.6608249992</c:v>
                </c:pt>
                <c:pt idx="5">
                  <c:v>1381831.654129124</c:v>
                </c:pt>
              </c:numCache>
            </c:numRef>
          </c:val>
          <c:smooth val="0"/>
        </c:ser>
        <c:dLbls>
          <c:showLegendKey val="0"/>
          <c:showVal val="0"/>
          <c:showCatName val="0"/>
          <c:showSerName val="0"/>
          <c:showPercent val="0"/>
          <c:showBubbleSize val="0"/>
        </c:dLbls>
        <c:marker val="1"/>
        <c:smooth val="0"/>
        <c:axId val="435172408"/>
        <c:axId val="435169272"/>
      </c:lineChart>
      <c:catAx>
        <c:axId val="435172408"/>
        <c:scaling>
          <c:orientation val="minMax"/>
        </c:scaling>
        <c:delete val="0"/>
        <c:axPos val="b"/>
        <c:numFmt formatCode="General" sourceLinked="1"/>
        <c:majorTickMark val="out"/>
        <c:minorTickMark val="none"/>
        <c:tickLblPos val="nextTo"/>
        <c:crossAx val="435169272"/>
        <c:crosses val="autoZero"/>
        <c:auto val="1"/>
        <c:lblAlgn val="ctr"/>
        <c:lblOffset val="100"/>
        <c:noMultiLvlLbl val="0"/>
      </c:catAx>
      <c:valAx>
        <c:axId val="435169272"/>
        <c:scaling>
          <c:orientation val="minMax"/>
        </c:scaling>
        <c:delete val="0"/>
        <c:axPos val="l"/>
        <c:majorGridlines/>
        <c:numFmt formatCode="&quot;$&quot;#,##0" sourceLinked="1"/>
        <c:majorTickMark val="out"/>
        <c:minorTickMark val="none"/>
        <c:tickLblPos val="nextTo"/>
        <c:crossAx val="435172408"/>
        <c:crosses val="autoZero"/>
        <c:crossBetween val="between"/>
      </c:valAx>
    </c:plotArea>
    <c:legend>
      <c:legendPos val="b"/>
      <c:legendEntry>
        <c:idx val="2"/>
        <c:delete val="1"/>
      </c:legendEntry>
      <c:overlay val="0"/>
    </c:legend>
    <c:plotVisOnly val="1"/>
    <c:dispBlanksAs val="gap"/>
    <c:showDLblsOverMax val="0"/>
  </c:chart>
  <c:spPr>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'Presentation Graphs'!$A$44</c:f>
              <c:strCache>
                <c:ptCount val="1"/>
                <c:pt idx="0">
                  <c:v>O&amp;M</c:v>
                </c:pt>
              </c:strCache>
            </c:strRef>
          </c:tx>
          <c:spPr>
            <a:solidFill>
              <a:srgbClr val="556063"/>
            </a:solidFill>
          </c:spPr>
          <c:invertIfNegative val="0"/>
          <c:dPt>
            <c:idx val="0"/>
            <c:invertIfNegative val="0"/>
            <c:bubble3D val="0"/>
            <c:spPr>
              <a:solidFill>
                <a:srgbClr val="556063"/>
              </a:solidFill>
            </c:spPr>
          </c:dPt>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Graphs'!$B$44:$G$44</c:f>
              <c:numCache>
                <c:formatCode>"$"#,##0</c:formatCode>
                <c:ptCount val="6"/>
                <c:pt idx="0">
                  <c:v>1297075</c:v>
                </c:pt>
                <c:pt idx="1">
                  <c:v>1258315.5454999993</c:v>
                </c:pt>
                <c:pt idx="2">
                  <c:v>1252130.4028774987</c:v>
                </c:pt>
                <c:pt idx="3">
                  <c:v>1269630.4947918868</c:v>
                </c:pt>
                <c:pt idx="4">
                  <c:v>1287909.9060431751</c:v>
                </c:pt>
                <c:pt idx="5">
                  <c:v>1282875.9920645503</c:v>
                </c:pt>
              </c:numCache>
            </c:numRef>
          </c:val>
        </c:ser>
        <c:ser>
          <c:idx val="3"/>
          <c:order val="1"/>
          <c:tx>
            <c:strRef>
              <c:f>'Presentation Graphs'!$A$45</c:f>
              <c:strCache>
                <c:ptCount val="1"/>
                <c:pt idx="0">
                  <c:v>Existing Debt Service</c:v>
                </c:pt>
              </c:strCache>
            </c:strRef>
          </c:tx>
          <c:spPr>
            <a:solidFill>
              <a:srgbClr val="558ED5"/>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Graphs'!$B$45:$G$45</c:f>
              <c:numCache>
                <c:formatCode>"$"#,##0</c:formatCode>
                <c:ptCount val="6"/>
                <c:pt idx="0">
                  <c:v>94951.391999999993</c:v>
                </c:pt>
                <c:pt idx="1">
                  <c:v>94532.744000000006</c:v>
                </c:pt>
                <c:pt idx="2">
                  <c:v>104872.784</c:v>
                </c:pt>
                <c:pt idx="3">
                  <c:v>96291.596000000005</c:v>
                </c:pt>
                <c:pt idx="4">
                  <c:v>87113.755999999994</c:v>
                </c:pt>
                <c:pt idx="5">
                  <c:v>96614.388000000006</c:v>
                </c:pt>
              </c:numCache>
            </c:numRef>
          </c:val>
        </c:ser>
        <c:ser>
          <c:idx val="5"/>
          <c:order val="2"/>
          <c:tx>
            <c:strRef>
              <c:f>'Presentation Graphs'!$A$46</c:f>
              <c:strCache>
                <c:ptCount val="1"/>
                <c:pt idx="0">
                  <c:v>New Debt Service</c:v>
                </c:pt>
              </c:strCache>
            </c:strRef>
          </c:tx>
          <c:spPr>
            <a:solidFill>
              <a:srgbClr val="953735"/>
            </a:solidFill>
          </c:spPr>
          <c:invertIfNegative val="0"/>
          <c:val>
            <c:numRef>
              <c:f>'Presentation Graphs'!$B$46:$G$46</c:f>
              <c:numCache>
                <c:formatCode>"$"#,##0</c:formatCode>
                <c:ptCount val="6"/>
                <c:pt idx="0">
                  <c:v>0</c:v>
                </c:pt>
                <c:pt idx="1">
                  <c:v>0</c:v>
                </c:pt>
                <c:pt idx="2">
                  <c:v>0</c:v>
                </c:pt>
                <c:pt idx="3">
                  <c:v>0</c:v>
                </c:pt>
                <c:pt idx="4">
                  <c:v>0</c:v>
                </c:pt>
                <c:pt idx="5">
                  <c:v>0</c:v>
                </c:pt>
              </c:numCache>
            </c:numRef>
          </c:val>
        </c:ser>
        <c:ser>
          <c:idx val="2"/>
          <c:order val="4"/>
          <c:tx>
            <c:strRef>
              <c:f>'Presentation Graphs'!$A$49</c:f>
              <c:strCache>
                <c:ptCount val="1"/>
                <c:pt idx="0">
                  <c:v>RRF</c:v>
                </c:pt>
              </c:strCache>
            </c:strRef>
          </c:tx>
          <c:spPr>
            <a:solidFill>
              <a:srgbClr val="77933C"/>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Graphs'!$B$49:$G$49</c:f>
              <c:numCache>
                <c:formatCode>"$"#,##0</c:formatCode>
                <c:ptCount val="6"/>
                <c:pt idx="0">
                  <c:v>1473.6080000000075</c:v>
                </c:pt>
                <c:pt idx="1">
                  <c:v>23633.186000000394</c:v>
                </c:pt>
                <c:pt idx="2">
                  <c:v>26218.196000000913</c:v>
                </c:pt>
                <c:pt idx="3">
                  <c:v>24072.899000000107</c:v>
                </c:pt>
                <c:pt idx="4">
                  <c:v>21778.802697670937</c:v>
                </c:pt>
                <c:pt idx="5">
                  <c:v>24153.596999999863</c:v>
                </c:pt>
              </c:numCache>
            </c:numRef>
          </c:val>
        </c:ser>
        <c:dLbls>
          <c:showLegendKey val="0"/>
          <c:showVal val="0"/>
          <c:showCatName val="0"/>
          <c:showSerName val="0"/>
          <c:showPercent val="0"/>
          <c:showBubbleSize val="0"/>
        </c:dLbls>
        <c:gapWidth val="50"/>
        <c:overlap val="100"/>
        <c:axId val="435173584"/>
        <c:axId val="435170448"/>
      </c:barChart>
      <c:lineChart>
        <c:grouping val="standard"/>
        <c:varyColors val="0"/>
        <c:ser>
          <c:idx val="4"/>
          <c:order val="3"/>
          <c:tx>
            <c:strRef>
              <c:f>'Presentation Graphs'!$A$50</c:f>
              <c:strCache>
                <c:ptCount val="1"/>
                <c:pt idx="0">
                  <c:v>Current Rates</c:v>
                </c:pt>
              </c:strCache>
            </c:strRef>
          </c:tx>
          <c:spPr>
            <a:ln>
              <a:solidFill>
                <a:schemeClr val="tx2">
                  <a:lumMod val="50000"/>
                </a:schemeClr>
              </a:solidFill>
              <a:prstDash val="dash"/>
            </a:ln>
          </c:spPr>
          <c:marker>
            <c:symbol val="none"/>
          </c:marker>
          <c:val>
            <c:numRef>
              <c:f>'Presentation Graphs'!$B$50:$G$50</c:f>
              <c:numCache>
                <c:formatCode>"$"#,##0</c:formatCode>
                <c:ptCount val="6"/>
                <c:pt idx="0">
                  <c:v>1393500</c:v>
                </c:pt>
                <c:pt idx="1">
                  <c:v>1376481.4754999997</c:v>
                </c:pt>
                <c:pt idx="2">
                  <c:v>1383221.3828774996</c:v>
                </c:pt>
                <c:pt idx="3">
                  <c:v>1389994.9897918869</c:v>
                </c:pt>
                <c:pt idx="4">
                  <c:v>1396802.4647408461</c:v>
                </c:pt>
                <c:pt idx="5">
                  <c:v>1403643.9770645502</c:v>
                </c:pt>
              </c:numCache>
            </c:numRef>
          </c:val>
          <c:smooth val="0"/>
        </c:ser>
        <c:ser>
          <c:idx val="1"/>
          <c:order val="5"/>
          <c:tx>
            <c:strRef>
              <c:f>'Presentation Graphs'!$A$47</c:f>
              <c:strCache>
                <c:ptCount val="1"/>
                <c:pt idx="0">
                  <c:v>Coverage Minimum</c:v>
                </c:pt>
              </c:strCache>
            </c:strRef>
          </c:tx>
          <c:marker>
            <c:symbol val="none"/>
          </c:marker>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Graphs'!$B$47:$G$47</c:f>
              <c:numCache>
                <c:formatCode>"$"#,##0</c:formatCode>
                <c:ptCount val="6"/>
                <c:pt idx="0">
                  <c:v>1415764.24</c:v>
                </c:pt>
                <c:pt idx="1">
                  <c:v>1376481.4754999992</c:v>
                </c:pt>
                <c:pt idx="2">
                  <c:v>1383221.3828774986</c:v>
                </c:pt>
                <c:pt idx="3">
                  <c:v>1389994.9897918866</c:v>
                </c:pt>
                <c:pt idx="4">
                  <c:v>1396802.1010431752</c:v>
                </c:pt>
                <c:pt idx="5">
                  <c:v>1403643.9770645504</c:v>
                </c:pt>
              </c:numCache>
            </c:numRef>
          </c:val>
          <c:smooth val="0"/>
        </c:ser>
        <c:dLbls>
          <c:showLegendKey val="0"/>
          <c:showVal val="0"/>
          <c:showCatName val="0"/>
          <c:showSerName val="0"/>
          <c:showPercent val="0"/>
          <c:showBubbleSize val="0"/>
        </c:dLbls>
        <c:marker val="1"/>
        <c:smooth val="0"/>
        <c:axId val="435173584"/>
        <c:axId val="435170448"/>
      </c:lineChart>
      <c:catAx>
        <c:axId val="435173584"/>
        <c:scaling>
          <c:orientation val="minMax"/>
        </c:scaling>
        <c:delete val="0"/>
        <c:axPos val="b"/>
        <c:numFmt formatCode="General" sourceLinked="1"/>
        <c:majorTickMark val="out"/>
        <c:minorTickMark val="none"/>
        <c:tickLblPos val="nextTo"/>
        <c:crossAx val="435170448"/>
        <c:crosses val="autoZero"/>
        <c:auto val="1"/>
        <c:lblAlgn val="ctr"/>
        <c:lblOffset val="100"/>
        <c:noMultiLvlLbl val="0"/>
      </c:catAx>
      <c:valAx>
        <c:axId val="435170448"/>
        <c:scaling>
          <c:orientation val="minMax"/>
          <c:min val="0"/>
        </c:scaling>
        <c:delete val="0"/>
        <c:axPos val="l"/>
        <c:majorGridlines/>
        <c:numFmt formatCode="&quot;$&quot;#,##0" sourceLinked="1"/>
        <c:majorTickMark val="out"/>
        <c:minorTickMark val="none"/>
        <c:tickLblPos val="nextTo"/>
        <c:crossAx val="435173584"/>
        <c:crosses val="autoZero"/>
        <c:crossBetween val="between"/>
      </c:valAx>
    </c:plotArea>
    <c:legend>
      <c:legendPos val="b"/>
      <c:overlay val="0"/>
    </c:legend>
    <c:plotVisOnly val="1"/>
    <c:dispBlanksAs val="gap"/>
    <c:showDLblsOverMax val="0"/>
  </c:chart>
  <c:spPr>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'Presentation Graphs'!$A$44</c:f>
              <c:strCache>
                <c:ptCount val="1"/>
                <c:pt idx="0">
                  <c:v>O&amp;M</c:v>
                </c:pt>
              </c:strCache>
            </c:strRef>
          </c:tx>
          <c:spPr>
            <a:solidFill>
              <a:srgbClr val="556063"/>
            </a:solidFill>
          </c:spPr>
          <c:invertIfNegative val="0"/>
          <c:dPt>
            <c:idx val="0"/>
            <c:invertIfNegative val="0"/>
            <c:bubble3D val="0"/>
            <c:spPr>
              <a:solidFill>
                <a:srgbClr val="556063"/>
              </a:solidFill>
            </c:spPr>
          </c:dPt>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Graphs'!$B$44:$G$44</c:f>
              <c:numCache>
                <c:formatCode>"$"#,##0</c:formatCode>
                <c:ptCount val="6"/>
                <c:pt idx="0">
                  <c:v>1297075</c:v>
                </c:pt>
                <c:pt idx="1">
                  <c:v>1125655.5455</c:v>
                </c:pt>
                <c:pt idx="2">
                  <c:v>1118807.1028774993</c:v>
                </c:pt>
                <c:pt idx="3">
                  <c:v>1135640.578291887</c:v>
                </c:pt>
                <c:pt idx="4">
                  <c:v>1153250.4036583463</c:v>
                </c:pt>
                <c:pt idx="5">
                  <c:v>1147542.8266516379</c:v>
                </c:pt>
              </c:numCache>
            </c:numRef>
          </c:val>
        </c:ser>
        <c:ser>
          <c:idx val="3"/>
          <c:order val="1"/>
          <c:tx>
            <c:strRef>
              <c:f>'Presentation Graphs'!$A$45</c:f>
              <c:strCache>
                <c:ptCount val="1"/>
                <c:pt idx="0">
                  <c:v>Existing Debt Service</c:v>
                </c:pt>
              </c:strCache>
            </c:strRef>
          </c:tx>
          <c:spPr>
            <a:solidFill>
              <a:srgbClr val="558ED5"/>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Graphs'!$B$45:$G$45</c:f>
              <c:numCache>
                <c:formatCode>"$"#,##0</c:formatCode>
                <c:ptCount val="6"/>
                <c:pt idx="0">
                  <c:v>94951.391999999993</c:v>
                </c:pt>
                <c:pt idx="1">
                  <c:v>94532.744000000006</c:v>
                </c:pt>
                <c:pt idx="2">
                  <c:v>104872.784</c:v>
                </c:pt>
                <c:pt idx="3">
                  <c:v>96291.596000000005</c:v>
                </c:pt>
                <c:pt idx="4">
                  <c:v>87113.755999999994</c:v>
                </c:pt>
                <c:pt idx="5">
                  <c:v>96614.388000000006</c:v>
                </c:pt>
              </c:numCache>
            </c:numRef>
          </c:val>
        </c:ser>
        <c:ser>
          <c:idx val="5"/>
          <c:order val="2"/>
          <c:tx>
            <c:strRef>
              <c:f>'Presentation Graphs'!$A$46</c:f>
              <c:strCache>
                <c:ptCount val="1"/>
                <c:pt idx="0">
                  <c:v>New Debt Service</c:v>
                </c:pt>
              </c:strCache>
            </c:strRef>
          </c:tx>
          <c:spPr>
            <a:solidFill>
              <a:srgbClr val="953735"/>
            </a:solidFill>
          </c:spPr>
          <c:invertIfNegative val="0"/>
          <c:val>
            <c:numRef>
              <c:f>'Presentation Graphs'!$B$46:$G$46</c:f>
              <c:numCache>
                <c:formatCode>"$"#,##0</c:formatCode>
                <c:ptCount val="6"/>
                <c:pt idx="0">
                  <c:v>0</c:v>
                </c:pt>
                <c:pt idx="1">
                  <c:v>0</c:v>
                </c:pt>
                <c:pt idx="2">
                  <c:v>0</c:v>
                </c:pt>
                <c:pt idx="3">
                  <c:v>0</c:v>
                </c:pt>
                <c:pt idx="4">
                  <c:v>0</c:v>
                </c:pt>
                <c:pt idx="5">
                  <c:v>0</c:v>
                </c:pt>
              </c:numCache>
            </c:numRef>
          </c:val>
        </c:ser>
        <c:dLbls>
          <c:showLegendKey val="0"/>
          <c:showVal val="0"/>
          <c:showCatName val="0"/>
          <c:showSerName val="0"/>
          <c:showPercent val="0"/>
          <c:showBubbleSize val="0"/>
        </c:dLbls>
        <c:gapWidth val="50"/>
        <c:overlap val="100"/>
        <c:axId val="435170056"/>
        <c:axId val="435172800"/>
      </c:barChart>
      <c:lineChart>
        <c:grouping val="standard"/>
        <c:varyColors val="0"/>
        <c:ser>
          <c:idx val="4"/>
          <c:order val="3"/>
          <c:tx>
            <c:strRef>
              <c:f>'Presentation Graphs'!$A$50</c:f>
              <c:strCache>
                <c:ptCount val="1"/>
                <c:pt idx="0">
                  <c:v>Rate Adjustment</c:v>
                </c:pt>
              </c:strCache>
            </c:strRef>
          </c:tx>
          <c:spPr>
            <a:ln>
              <a:solidFill>
                <a:schemeClr val="tx2">
                  <a:lumMod val="50000"/>
                </a:schemeClr>
              </a:solidFill>
            </a:ln>
          </c:spPr>
          <c:marker>
            <c:symbol val="none"/>
          </c:marker>
          <c:val>
            <c:numRef>
              <c:f>'Presentation Graphs'!$B$50:$G$50</c:f>
              <c:numCache>
                <c:formatCode>"$"#,##0</c:formatCode>
                <c:ptCount val="6"/>
                <c:pt idx="0">
                  <c:v>1348500</c:v>
                </c:pt>
                <c:pt idx="1">
                  <c:v>1222439.9999999998</c:v>
                </c:pt>
                <c:pt idx="2">
                  <c:v>1228409.6999999995</c:v>
                </c:pt>
                <c:pt idx="3">
                  <c:v>1234409.2484999993</c:v>
                </c:pt>
                <c:pt idx="4">
                  <c:v>1240438.7947424992</c:v>
                </c:pt>
                <c:pt idx="5">
                  <c:v>1246498.4887162116</c:v>
                </c:pt>
              </c:numCache>
            </c:numRef>
          </c:val>
          <c:smooth val="0"/>
        </c:ser>
        <c:ser>
          <c:idx val="1"/>
          <c:order val="4"/>
          <c:tx>
            <c:strRef>
              <c:f>'Presentation Graphs'!$A$47</c:f>
              <c:strCache>
                <c:ptCount val="1"/>
                <c:pt idx="0">
                  <c:v>Coverage Minimum</c:v>
                </c:pt>
              </c:strCache>
            </c:strRef>
          </c:tx>
          <c:marker>
            <c:symbol val="none"/>
          </c:marker>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Graphs'!$B$47:$G$47</c:f>
              <c:numCache>
                <c:formatCode>"$"#,##0</c:formatCode>
                <c:ptCount val="6"/>
                <c:pt idx="0">
                  <c:v>1370764.24</c:v>
                </c:pt>
                <c:pt idx="1">
                  <c:v>1235706</c:v>
                </c:pt>
                <c:pt idx="2">
                  <c:v>1241742.0299999993</c:v>
                </c:pt>
                <c:pt idx="3">
                  <c:v>1247808.2401499993</c:v>
                </c:pt>
                <c:pt idx="4">
                  <c:v>1253904.7813507495</c:v>
                </c:pt>
                <c:pt idx="5">
                  <c:v>1260031.8052575032</c:v>
                </c:pt>
              </c:numCache>
            </c:numRef>
          </c:val>
          <c:smooth val="0"/>
        </c:ser>
        <c:ser>
          <c:idx val="7"/>
          <c:order val="5"/>
          <c:tx>
            <c:strRef>
              <c:f>'Presentation Graphs'!$A$48</c:f>
              <c:strCache>
                <c:ptCount val="1"/>
                <c:pt idx="0">
                  <c:v>Revenue Under Existing Rates</c:v>
                </c:pt>
              </c:strCache>
            </c:strRef>
          </c:tx>
          <c:spPr>
            <a:ln cmpd="sng">
              <a:solidFill>
                <a:sysClr val="windowText" lastClr="000000"/>
              </a:solidFill>
              <a:prstDash val="dash"/>
            </a:ln>
          </c:spPr>
          <c:marker>
            <c:symbol val="none"/>
          </c:marker>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Graphs'!$B$48:$G$48</c:f>
              <c:numCache>
                <c:formatCode>"$"#,##0</c:formatCode>
                <c:ptCount val="6"/>
                <c:pt idx="0">
                  <c:v>1348500</c:v>
                </c:pt>
                <c:pt idx="1">
                  <c:v>1355099.9999999998</c:v>
                </c:pt>
                <c:pt idx="2">
                  <c:v>1361732.9999999995</c:v>
                </c:pt>
                <c:pt idx="3">
                  <c:v>1368399.1649999993</c:v>
                </c:pt>
                <c:pt idx="4">
                  <c:v>1375098.6608249992</c:v>
                </c:pt>
                <c:pt idx="5">
                  <c:v>1381831.654129124</c:v>
                </c:pt>
              </c:numCache>
            </c:numRef>
          </c:val>
          <c:smooth val="0"/>
        </c:ser>
        <c:dLbls>
          <c:showLegendKey val="0"/>
          <c:showVal val="0"/>
          <c:showCatName val="0"/>
          <c:showSerName val="0"/>
          <c:showPercent val="0"/>
          <c:showBubbleSize val="0"/>
        </c:dLbls>
        <c:marker val="1"/>
        <c:smooth val="0"/>
        <c:axId val="435170056"/>
        <c:axId val="435172800"/>
      </c:lineChart>
      <c:catAx>
        <c:axId val="435170056"/>
        <c:scaling>
          <c:orientation val="minMax"/>
        </c:scaling>
        <c:delete val="0"/>
        <c:axPos val="b"/>
        <c:numFmt formatCode="General" sourceLinked="1"/>
        <c:majorTickMark val="out"/>
        <c:minorTickMark val="none"/>
        <c:tickLblPos val="nextTo"/>
        <c:crossAx val="435172800"/>
        <c:crosses val="autoZero"/>
        <c:auto val="1"/>
        <c:lblAlgn val="ctr"/>
        <c:lblOffset val="100"/>
        <c:noMultiLvlLbl val="0"/>
      </c:catAx>
      <c:valAx>
        <c:axId val="435172800"/>
        <c:scaling>
          <c:orientation val="minMax"/>
        </c:scaling>
        <c:delete val="0"/>
        <c:axPos val="l"/>
        <c:majorGridlines/>
        <c:numFmt formatCode="&quot;$&quot;#,##0" sourceLinked="1"/>
        <c:majorTickMark val="out"/>
        <c:minorTickMark val="none"/>
        <c:tickLblPos val="nextTo"/>
        <c:crossAx val="435170056"/>
        <c:crosses val="autoZero"/>
        <c:crossBetween val="between"/>
      </c:valAx>
    </c:plotArea>
    <c:legend>
      <c:legendPos val="b"/>
      <c:legendEntry>
        <c:idx val="2"/>
        <c:delete val="1"/>
      </c:legendEntry>
      <c:overlay val="0"/>
    </c:legend>
    <c:plotVisOnly val="1"/>
    <c:dispBlanksAs val="gap"/>
    <c:showDLblsOverMax val="0"/>
  </c:chart>
  <c:spPr>
    <a:ln>
      <a:no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Sheet1!$Z$53</c:f>
              <c:strCache>
                <c:ptCount val="1"/>
                <c:pt idx="0">
                  <c:v>Storm</c:v>
                </c:pt>
              </c:strCache>
            </c:strRef>
          </c:tx>
          <c:spPr>
            <a:solidFill>
              <a:schemeClr val="tx1">
                <a:lumMod val="85000"/>
                <a:lumOff val="15000"/>
              </a:schemeClr>
            </a:solidFill>
          </c:spPr>
          <c:invertIfNegative val="0"/>
          <c:dPt>
            <c:idx val="3"/>
            <c:invertIfNegative val="0"/>
            <c:bubble3D val="0"/>
            <c:spPr>
              <a:solidFill>
                <a:srgbClr val="FFAE76"/>
              </a:solidFill>
            </c:spPr>
          </c:dPt>
          <c:dPt>
            <c:idx val="4"/>
            <c:invertIfNegative val="0"/>
            <c:bubble3D val="0"/>
          </c:dPt>
          <c:dPt>
            <c:idx val="5"/>
            <c:invertIfNegative val="0"/>
            <c:bubble3D val="0"/>
          </c:dPt>
          <c:dPt>
            <c:idx val="6"/>
            <c:invertIfNegative val="0"/>
            <c:bubble3D val="0"/>
            <c:spPr>
              <a:solidFill>
                <a:srgbClr val="F69A62"/>
              </a:solidFill>
            </c:spPr>
          </c:dPt>
          <c:dPt>
            <c:idx val="7"/>
            <c:invertIfNegative val="0"/>
            <c:bubble3D val="0"/>
            <c:spPr>
              <a:solidFill>
                <a:srgbClr val="CE723A"/>
              </a:solidFill>
            </c:spPr>
          </c:dPt>
          <c:dPt>
            <c:idx val="8"/>
            <c:invertIfNegative val="0"/>
            <c:bubble3D val="0"/>
            <c:spPr>
              <a:solidFill>
                <a:srgbClr val="BA5E26"/>
              </a:solidFill>
            </c:spPr>
          </c:dPt>
          <c:dPt>
            <c:idx val="9"/>
            <c:invertIfNegative val="0"/>
            <c:bubble3D val="0"/>
            <c:spPr>
              <a:solidFill>
                <a:srgbClr val="A64A12"/>
              </a:solidFill>
            </c:spPr>
          </c:dPt>
          <c:dPt>
            <c:idx val="10"/>
            <c:invertIfNegative val="0"/>
            <c:bubble3D val="0"/>
          </c:dPt>
          <c:cat>
            <c:strRef>
              <c:f>Sheet1!$Y$54:$Y$64</c:f>
              <c:strCache>
                <c:ptCount val="11"/>
                <c:pt idx="0">
                  <c:v>Arlington 2018</c:v>
                </c:pt>
                <c:pt idx="1">
                  <c:v>Ridgefield 2018</c:v>
                </c:pt>
                <c:pt idx="2">
                  <c:v>Vancouver 2018</c:v>
                </c:pt>
                <c:pt idx="3">
                  <c:v>Washougal Status Quo Rate Credit 2019</c:v>
                </c:pt>
                <c:pt idx="4">
                  <c:v>Camas 2018</c:v>
                </c:pt>
                <c:pt idx="5">
                  <c:v>Battle Ground 2018</c:v>
                </c:pt>
                <c:pt idx="6">
                  <c:v>Washougal Reduce Rates 2019</c:v>
                </c:pt>
                <c:pt idx="7">
                  <c:v>Washougal 2018</c:v>
                </c:pt>
                <c:pt idx="8">
                  <c:v>Washougal Status Quo 2019</c:v>
                </c:pt>
                <c:pt idx="9">
                  <c:v>Washougal Fully Programmed 2019</c:v>
                </c:pt>
                <c:pt idx="10">
                  <c:v>La Conner 2018</c:v>
                </c:pt>
              </c:strCache>
            </c:strRef>
          </c:cat>
          <c:val>
            <c:numRef>
              <c:f>Sheet1!$Z$54:$Z$64</c:f>
              <c:numCache>
                <c:formatCode>_("$"* #,##0.00_);_("$"* \(#,##0.00\);_("$"* "-"??_);_(@_)</c:formatCode>
                <c:ptCount val="11"/>
                <c:pt idx="0">
                  <c:v>13.78</c:v>
                </c:pt>
                <c:pt idx="1">
                  <c:v>16.46</c:v>
                </c:pt>
                <c:pt idx="2">
                  <c:v>20.260000000000002</c:v>
                </c:pt>
                <c:pt idx="3">
                  <c:v>23.345299999999998</c:v>
                </c:pt>
                <c:pt idx="4">
                  <c:v>23.38</c:v>
                </c:pt>
                <c:pt idx="5">
                  <c:v>21.92</c:v>
                </c:pt>
                <c:pt idx="6">
                  <c:v>28.332000000000001</c:v>
                </c:pt>
                <c:pt idx="7">
                  <c:v>31.48</c:v>
                </c:pt>
                <c:pt idx="8">
                  <c:v>32.9</c:v>
                </c:pt>
                <c:pt idx="9">
                  <c:v>35.729999999999997</c:v>
                </c:pt>
                <c:pt idx="10">
                  <c:v>39.78</c:v>
                </c:pt>
              </c:numCache>
            </c:numRef>
          </c:val>
        </c:ser>
        <c:ser>
          <c:idx val="1"/>
          <c:order val="1"/>
          <c:tx>
            <c:strRef>
              <c:f>Sheet1!$AA$53</c:f>
              <c:strCache>
                <c:ptCount val="1"/>
                <c:pt idx="0">
                  <c:v>Utility Tax</c:v>
                </c:pt>
              </c:strCache>
            </c:strRef>
          </c:tx>
          <c:spPr>
            <a:solidFill>
              <a:schemeClr val="tx1"/>
            </a:solidFill>
          </c:spPr>
          <c:invertIfNegative val="0"/>
          <c:val>
            <c:numRef>
              <c:f>Sheet1!$AA$54:$AA$64</c:f>
              <c:numCache>
                <c:formatCode>_("$"* #,##0.00_);_("$"* \(#,##0.00\);_("$"* "-"??_);_(@_)</c:formatCode>
                <c:ptCount val="11"/>
                <c:pt idx="0">
                  <c:v>0</c:v>
                </c:pt>
                <c:pt idx="1">
                  <c:v>1.3168000000000002</c:v>
                </c:pt>
                <c:pt idx="2">
                  <c:v>0</c:v>
                </c:pt>
                <c:pt idx="3">
                  <c:v>0</c:v>
                </c:pt>
                <c:pt idx="4">
                  <c:v>0</c:v>
                </c:pt>
                <c:pt idx="5">
                  <c:v>4.3840000000000003</c:v>
                </c:pt>
                <c:pt idx="6">
                  <c:v>0</c:v>
                </c:pt>
                <c:pt idx="7">
                  <c:v>0</c:v>
                </c:pt>
                <c:pt idx="8">
                  <c:v>0</c:v>
                </c:pt>
                <c:pt idx="9">
                  <c:v>0</c:v>
                </c:pt>
                <c:pt idx="10">
                  <c:v>0</c:v>
                </c:pt>
              </c:numCache>
            </c:numRef>
          </c:val>
        </c:ser>
        <c:dLbls>
          <c:showLegendKey val="0"/>
          <c:showVal val="0"/>
          <c:showCatName val="0"/>
          <c:showSerName val="0"/>
          <c:showPercent val="0"/>
          <c:showBubbleSize val="0"/>
        </c:dLbls>
        <c:gapWidth val="50"/>
        <c:overlap val="100"/>
        <c:axId val="435171232"/>
        <c:axId val="435167312"/>
      </c:barChart>
      <c:lineChart>
        <c:grouping val="standard"/>
        <c:varyColors val="0"/>
        <c:ser>
          <c:idx val="2"/>
          <c:order val="2"/>
          <c:tx>
            <c:strRef>
              <c:f>Sheet1!$AB$53</c:f>
              <c:strCache>
                <c:ptCount val="1"/>
                <c:pt idx="0">
                  <c:v>Total</c:v>
                </c:pt>
              </c:strCache>
            </c:strRef>
          </c:tx>
          <c:spPr>
            <a:ln>
              <a:noFill/>
            </a:ln>
          </c:spPr>
          <c:marker>
            <c:symbol val="none"/>
          </c:marker>
          <c:dLbls>
            <c:spPr>
              <a:noFill/>
              <a:ln>
                <a:noFill/>
              </a:ln>
              <a:effectLst/>
            </c:spPr>
            <c:txPr>
              <a:bodyPr wrap="square" lIns="38100" tIns="19050" rIns="38100" bIns="19050" anchor="ctr">
                <a:spAutoFit/>
              </a:bodyPr>
              <a:lstStyle/>
              <a:p>
                <a:pPr>
                  <a:defRPr sz="16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Sheet1!$AB$54:$AB$64</c:f>
              <c:numCache>
                <c:formatCode>_("$"* #,##0_);_("$"* \(#,##0\);_("$"* "-"??_);_(@_)</c:formatCode>
                <c:ptCount val="11"/>
                <c:pt idx="0">
                  <c:v>13.78</c:v>
                </c:pt>
                <c:pt idx="1">
                  <c:v>17.776800000000001</c:v>
                </c:pt>
                <c:pt idx="2">
                  <c:v>20.260000000000002</c:v>
                </c:pt>
                <c:pt idx="3">
                  <c:v>23.345299999999998</c:v>
                </c:pt>
                <c:pt idx="4">
                  <c:v>23.38</c:v>
                </c:pt>
                <c:pt idx="5">
                  <c:v>26.304000000000002</c:v>
                </c:pt>
                <c:pt idx="6">
                  <c:v>28.332000000000001</c:v>
                </c:pt>
                <c:pt idx="7">
                  <c:v>31.48</c:v>
                </c:pt>
                <c:pt idx="8">
                  <c:v>32.9</c:v>
                </c:pt>
                <c:pt idx="9">
                  <c:v>35.729999999999997</c:v>
                </c:pt>
                <c:pt idx="10">
                  <c:v>39.78</c:v>
                </c:pt>
              </c:numCache>
            </c:numRef>
          </c:val>
          <c:smooth val="0"/>
        </c:ser>
        <c:dLbls>
          <c:showLegendKey val="0"/>
          <c:showVal val="0"/>
          <c:showCatName val="0"/>
          <c:showSerName val="0"/>
          <c:showPercent val="0"/>
          <c:showBubbleSize val="0"/>
        </c:dLbls>
        <c:marker val="1"/>
        <c:smooth val="0"/>
        <c:axId val="435171232"/>
        <c:axId val="435167312"/>
      </c:lineChart>
      <c:catAx>
        <c:axId val="435171232"/>
        <c:scaling>
          <c:orientation val="minMax"/>
        </c:scaling>
        <c:delete val="0"/>
        <c:axPos val="b"/>
        <c:numFmt formatCode="General" sourceLinked="0"/>
        <c:majorTickMark val="out"/>
        <c:minorTickMark val="none"/>
        <c:tickLblPos val="nextTo"/>
        <c:crossAx val="435167312"/>
        <c:crosses val="autoZero"/>
        <c:auto val="1"/>
        <c:lblAlgn val="ctr"/>
        <c:lblOffset val="100"/>
        <c:noMultiLvlLbl val="0"/>
      </c:catAx>
      <c:valAx>
        <c:axId val="435167312"/>
        <c:scaling>
          <c:orientation val="minMax"/>
        </c:scaling>
        <c:delete val="0"/>
        <c:axPos val="l"/>
        <c:majorGridlines/>
        <c:numFmt formatCode="_(&quot;$&quot;* #,##0_);_(&quot;$&quot;* \(#,##0\);_(&quot;$&quot;* &quot;-&quot;_);_(@_)" sourceLinked="0"/>
        <c:majorTickMark val="out"/>
        <c:minorTickMark val="none"/>
        <c:tickLblPos val="nextTo"/>
        <c:crossAx val="435171232"/>
        <c:crosses val="autoZero"/>
        <c:crossBetween val="between"/>
      </c:valAx>
    </c:plotArea>
    <c:legend>
      <c:legendPos val="b"/>
      <c:legendEntry>
        <c:idx val="2"/>
        <c:delete val="1"/>
      </c:legendEntry>
      <c:overlay val="0"/>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Sheet1!$I$12</c:f>
              <c:strCache>
                <c:ptCount val="1"/>
                <c:pt idx="0">
                  <c:v>Water</c:v>
                </c:pt>
              </c:strCache>
            </c:strRef>
          </c:tx>
          <c:spPr>
            <a:solidFill>
              <a:schemeClr val="bg1">
                <a:lumMod val="50000"/>
              </a:schemeClr>
            </a:solidFill>
          </c:spPr>
          <c:invertIfNegative val="0"/>
          <c:dPt>
            <c:idx val="3"/>
            <c:invertIfNegative val="0"/>
            <c:bubble3D val="0"/>
            <c:spPr>
              <a:solidFill>
                <a:srgbClr val="7DB6FD"/>
              </a:solidFill>
            </c:spPr>
          </c:dPt>
          <c:dPt>
            <c:idx val="4"/>
            <c:invertIfNegative val="0"/>
            <c:bubble3D val="0"/>
          </c:dPt>
          <c:dPt>
            <c:idx val="5"/>
            <c:invertIfNegative val="0"/>
            <c:bubble3D val="0"/>
            <c:spPr>
              <a:solidFill>
                <a:srgbClr val="558ED5"/>
              </a:solidFill>
            </c:spPr>
          </c:dPt>
          <c:dPt>
            <c:idx val="6"/>
            <c:invertIfNegative val="0"/>
            <c:bubble3D val="0"/>
            <c:spPr>
              <a:solidFill>
                <a:srgbClr val="417AC1"/>
              </a:solidFill>
            </c:spPr>
          </c:dPt>
          <c:dPt>
            <c:idx val="7"/>
            <c:invertIfNegative val="0"/>
            <c:bubble3D val="0"/>
            <c:spPr>
              <a:solidFill>
                <a:srgbClr val="2D66AD"/>
              </a:solidFill>
            </c:spPr>
          </c:dPt>
          <c:dPt>
            <c:idx val="8"/>
            <c:invertIfNegative val="0"/>
            <c:bubble3D val="0"/>
          </c:dPt>
          <c:cat>
            <c:strRef>
              <c:f>Sheet1!$H$13:$H$25</c:f>
              <c:strCache>
                <c:ptCount val="13"/>
                <c:pt idx="0">
                  <c:v>Battle Ground 2018</c:v>
                </c:pt>
                <c:pt idx="1">
                  <c:v>Camas 2018</c:v>
                </c:pt>
                <c:pt idx="2">
                  <c:v>Vancouver 2018</c:v>
                </c:pt>
                <c:pt idx="3">
                  <c:v>Washougal Reduce Rates 2019</c:v>
                </c:pt>
                <c:pt idx="4">
                  <c:v>Ridgefield 2018</c:v>
                </c:pt>
                <c:pt idx="5">
                  <c:v>Washougal 2018</c:v>
                </c:pt>
                <c:pt idx="6">
                  <c:v>Washougal Phased CIP 2019</c:v>
                </c:pt>
                <c:pt idx="7">
                  <c:v>Washougal Fully Programmed 2019</c:v>
                </c:pt>
                <c:pt idx="8">
                  <c:v>Arlington 2018</c:v>
                </c:pt>
                <c:pt idx="9">
                  <c:v>Cashmere 2018</c:v>
                </c:pt>
                <c:pt idx="10">
                  <c:v>La Conner 2018</c:v>
                </c:pt>
                <c:pt idx="11">
                  <c:v>Shelton 2018</c:v>
                </c:pt>
                <c:pt idx="12">
                  <c:v>Tenino 2018</c:v>
                </c:pt>
              </c:strCache>
            </c:strRef>
          </c:cat>
          <c:val>
            <c:numRef>
              <c:f>Sheet1!$I$13:$I$25</c:f>
              <c:numCache>
                <c:formatCode>_("$"* #,##0.00_);_("$"* \(#,##0.00\);_("$"* "-"??_);_(@_)</c:formatCode>
                <c:ptCount val="13"/>
                <c:pt idx="0">
                  <c:v>47.2</c:v>
                </c:pt>
                <c:pt idx="1">
                  <c:v>47.06</c:v>
                </c:pt>
                <c:pt idx="2">
                  <c:v>51.94</c:v>
                </c:pt>
                <c:pt idx="3">
                  <c:v>75.159000000000006</c:v>
                </c:pt>
                <c:pt idx="4">
                  <c:v>56.640000000000008</c:v>
                </c:pt>
                <c:pt idx="5">
                  <c:v>83.51</c:v>
                </c:pt>
                <c:pt idx="6">
                  <c:v>85.597750000000005</c:v>
                </c:pt>
                <c:pt idx="7">
                  <c:v>87.27</c:v>
                </c:pt>
                <c:pt idx="8">
                  <c:v>87.82</c:v>
                </c:pt>
                <c:pt idx="9">
                  <c:v>61.04</c:v>
                </c:pt>
                <c:pt idx="10">
                  <c:v>117</c:v>
                </c:pt>
                <c:pt idx="11">
                  <c:v>57.480000000000004</c:v>
                </c:pt>
                <c:pt idx="12">
                  <c:v>48.018599999999999</c:v>
                </c:pt>
              </c:numCache>
            </c:numRef>
          </c:val>
        </c:ser>
        <c:ser>
          <c:idx val="1"/>
          <c:order val="1"/>
          <c:tx>
            <c:strRef>
              <c:f>Sheet1!$J$12</c:f>
              <c:strCache>
                <c:ptCount val="1"/>
                <c:pt idx="0">
                  <c:v>Sewer</c:v>
                </c:pt>
              </c:strCache>
            </c:strRef>
          </c:tx>
          <c:spPr>
            <a:solidFill>
              <a:schemeClr val="tx1">
                <a:lumMod val="65000"/>
                <a:lumOff val="35000"/>
              </a:schemeClr>
            </a:solidFill>
          </c:spPr>
          <c:invertIfNegative val="0"/>
          <c:dPt>
            <c:idx val="3"/>
            <c:invertIfNegative val="0"/>
            <c:bubble3D val="0"/>
            <c:spPr>
              <a:solidFill>
                <a:srgbClr val="9FBB64"/>
              </a:solidFill>
            </c:spPr>
          </c:dPt>
          <c:dPt>
            <c:idx val="4"/>
            <c:invertIfNegative val="0"/>
            <c:bubble3D val="0"/>
          </c:dPt>
          <c:dPt>
            <c:idx val="5"/>
            <c:invertIfNegative val="0"/>
            <c:bubble3D val="0"/>
            <c:spPr>
              <a:solidFill>
                <a:srgbClr val="77933C"/>
              </a:solidFill>
            </c:spPr>
          </c:dPt>
          <c:dPt>
            <c:idx val="6"/>
            <c:invertIfNegative val="0"/>
            <c:bubble3D val="0"/>
            <c:spPr>
              <a:solidFill>
                <a:srgbClr val="637F28"/>
              </a:solidFill>
            </c:spPr>
          </c:dPt>
          <c:dPt>
            <c:idx val="7"/>
            <c:invertIfNegative val="0"/>
            <c:bubble3D val="0"/>
            <c:spPr>
              <a:solidFill>
                <a:srgbClr val="4F6B14"/>
              </a:solidFill>
            </c:spPr>
          </c:dPt>
          <c:dPt>
            <c:idx val="8"/>
            <c:invertIfNegative val="0"/>
            <c:bubble3D val="0"/>
          </c:dPt>
          <c:cat>
            <c:strRef>
              <c:f>Sheet1!$H$13:$H$25</c:f>
              <c:strCache>
                <c:ptCount val="13"/>
                <c:pt idx="0">
                  <c:v>Battle Ground 2018</c:v>
                </c:pt>
                <c:pt idx="1">
                  <c:v>Camas 2018</c:v>
                </c:pt>
                <c:pt idx="2">
                  <c:v>Vancouver 2018</c:v>
                </c:pt>
                <c:pt idx="3">
                  <c:v>Washougal Reduce Rates 2019</c:v>
                </c:pt>
                <c:pt idx="4">
                  <c:v>Ridgefield 2018</c:v>
                </c:pt>
                <c:pt idx="5">
                  <c:v>Washougal 2018</c:v>
                </c:pt>
                <c:pt idx="6">
                  <c:v>Washougal Phased CIP 2019</c:v>
                </c:pt>
                <c:pt idx="7">
                  <c:v>Washougal Fully Programmed 2019</c:v>
                </c:pt>
                <c:pt idx="8">
                  <c:v>Arlington 2018</c:v>
                </c:pt>
                <c:pt idx="9">
                  <c:v>Cashmere 2018</c:v>
                </c:pt>
                <c:pt idx="10">
                  <c:v>La Conner 2018</c:v>
                </c:pt>
                <c:pt idx="11">
                  <c:v>Shelton 2018</c:v>
                </c:pt>
                <c:pt idx="12">
                  <c:v>Tenino 2018</c:v>
                </c:pt>
              </c:strCache>
            </c:strRef>
          </c:cat>
          <c:val>
            <c:numRef>
              <c:f>Sheet1!$J$13:$J$25</c:f>
              <c:numCache>
                <c:formatCode>_("$"* #,##0.00_);_("$"* \(#,##0.00\);_("$"* "-"??_);_(@_)</c:formatCode>
                <c:ptCount val="13"/>
                <c:pt idx="0">
                  <c:v>72</c:v>
                </c:pt>
                <c:pt idx="1">
                  <c:v>102.24000000000001</c:v>
                </c:pt>
                <c:pt idx="2">
                  <c:v>103.6</c:v>
                </c:pt>
                <c:pt idx="3">
                  <c:v>95.597999999999999</c:v>
                </c:pt>
                <c:pt idx="4">
                  <c:v>122.54</c:v>
                </c:pt>
                <c:pt idx="5">
                  <c:v>106.22</c:v>
                </c:pt>
                <c:pt idx="6">
                  <c:v>116.31</c:v>
                </c:pt>
                <c:pt idx="7">
                  <c:v>117.37</c:v>
                </c:pt>
                <c:pt idx="8">
                  <c:v>140.30000000000001</c:v>
                </c:pt>
                <c:pt idx="9">
                  <c:v>203.9</c:v>
                </c:pt>
                <c:pt idx="10">
                  <c:v>113.34</c:v>
                </c:pt>
                <c:pt idx="11">
                  <c:v>216.39999999999998</c:v>
                </c:pt>
                <c:pt idx="12">
                  <c:v>244.00700000000001</c:v>
                </c:pt>
              </c:numCache>
            </c:numRef>
          </c:val>
        </c:ser>
        <c:ser>
          <c:idx val="2"/>
          <c:order val="2"/>
          <c:tx>
            <c:strRef>
              <c:f>Sheet1!$K$12</c:f>
              <c:strCache>
                <c:ptCount val="1"/>
                <c:pt idx="0">
                  <c:v>Storm</c:v>
                </c:pt>
              </c:strCache>
            </c:strRef>
          </c:tx>
          <c:spPr>
            <a:solidFill>
              <a:schemeClr val="tx1">
                <a:lumMod val="85000"/>
                <a:lumOff val="15000"/>
              </a:schemeClr>
            </a:solidFill>
          </c:spPr>
          <c:invertIfNegative val="0"/>
          <c:dPt>
            <c:idx val="3"/>
            <c:invertIfNegative val="0"/>
            <c:bubble3D val="0"/>
            <c:spPr>
              <a:solidFill>
                <a:srgbClr val="F69A62"/>
              </a:solidFill>
            </c:spPr>
          </c:dPt>
          <c:dPt>
            <c:idx val="4"/>
            <c:invertIfNegative val="0"/>
            <c:bubble3D val="0"/>
          </c:dPt>
          <c:dPt>
            <c:idx val="5"/>
            <c:invertIfNegative val="0"/>
            <c:bubble3D val="0"/>
            <c:spPr>
              <a:solidFill>
                <a:srgbClr val="CE723A"/>
              </a:solidFill>
            </c:spPr>
          </c:dPt>
          <c:dPt>
            <c:idx val="6"/>
            <c:invertIfNegative val="0"/>
            <c:bubble3D val="0"/>
            <c:spPr>
              <a:solidFill>
                <a:srgbClr val="BA5E26"/>
              </a:solidFill>
            </c:spPr>
          </c:dPt>
          <c:dPt>
            <c:idx val="7"/>
            <c:invertIfNegative val="0"/>
            <c:bubble3D val="0"/>
            <c:spPr>
              <a:solidFill>
                <a:srgbClr val="A64A12"/>
              </a:solidFill>
            </c:spPr>
          </c:dPt>
          <c:dPt>
            <c:idx val="8"/>
            <c:invertIfNegative val="0"/>
            <c:bubble3D val="0"/>
          </c:dPt>
          <c:cat>
            <c:strRef>
              <c:f>Sheet1!$H$13:$H$25</c:f>
              <c:strCache>
                <c:ptCount val="13"/>
                <c:pt idx="0">
                  <c:v>Battle Ground 2018</c:v>
                </c:pt>
                <c:pt idx="1">
                  <c:v>Camas 2018</c:v>
                </c:pt>
                <c:pt idx="2">
                  <c:v>Vancouver 2018</c:v>
                </c:pt>
                <c:pt idx="3">
                  <c:v>Washougal Reduce Rates 2019</c:v>
                </c:pt>
                <c:pt idx="4">
                  <c:v>Ridgefield 2018</c:v>
                </c:pt>
                <c:pt idx="5">
                  <c:v>Washougal 2018</c:v>
                </c:pt>
                <c:pt idx="6">
                  <c:v>Washougal Phased CIP 2019</c:v>
                </c:pt>
                <c:pt idx="7">
                  <c:v>Washougal Fully Programmed 2019</c:v>
                </c:pt>
                <c:pt idx="8">
                  <c:v>Arlington 2018</c:v>
                </c:pt>
                <c:pt idx="9">
                  <c:v>Cashmere 2018</c:v>
                </c:pt>
                <c:pt idx="10">
                  <c:v>La Conner 2018</c:v>
                </c:pt>
                <c:pt idx="11">
                  <c:v>Shelton 2018</c:v>
                </c:pt>
                <c:pt idx="12">
                  <c:v>Tenino 2018</c:v>
                </c:pt>
              </c:strCache>
            </c:strRef>
          </c:cat>
          <c:val>
            <c:numRef>
              <c:f>Sheet1!$K$13:$K$25</c:f>
              <c:numCache>
                <c:formatCode>_("$"* #,##0.00_);_("$"* \(#,##0.00\);_("$"* "-"??_);_(@_)</c:formatCode>
                <c:ptCount val="13"/>
                <c:pt idx="0">
                  <c:v>21.92</c:v>
                </c:pt>
                <c:pt idx="1">
                  <c:v>23.38</c:v>
                </c:pt>
                <c:pt idx="2">
                  <c:v>20.260000000000002</c:v>
                </c:pt>
                <c:pt idx="3">
                  <c:v>28.332000000000001</c:v>
                </c:pt>
                <c:pt idx="4">
                  <c:v>16.46</c:v>
                </c:pt>
                <c:pt idx="5">
                  <c:v>31.48</c:v>
                </c:pt>
                <c:pt idx="6">
                  <c:v>32.9</c:v>
                </c:pt>
                <c:pt idx="7">
                  <c:v>35.729999999999997</c:v>
                </c:pt>
                <c:pt idx="8">
                  <c:v>13.78</c:v>
                </c:pt>
                <c:pt idx="9">
                  <c:v>0</c:v>
                </c:pt>
                <c:pt idx="10">
                  <c:v>39.78</c:v>
                </c:pt>
                <c:pt idx="11">
                  <c:v>0</c:v>
                </c:pt>
                <c:pt idx="12">
                  <c:v>0</c:v>
                </c:pt>
              </c:numCache>
            </c:numRef>
          </c:val>
        </c:ser>
        <c:ser>
          <c:idx val="4"/>
          <c:order val="3"/>
          <c:tx>
            <c:strRef>
              <c:f>Sheet1!$L$12</c:f>
              <c:strCache>
                <c:ptCount val="1"/>
                <c:pt idx="0">
                  <c:v>Utility Tax</c:v>
                </c:pt>
              </c:strCache>
            </c:strRef>
          </c:tx>
          <c:spPr>
            <a:solidFill>
              <a:schemeClr val="tx1"/>
            </a:solidFill>
            <a:ln w="28575">
              <a:noFill/>
            </a:ln>
          </c:spPr>
          <c:invertIfNegative val="0"/>
          <c:val>
            <c:numRef>
              <c:f>Sheet1!$L$13:$L$25</c:f>
              <c:numCache>
                <c:formatCode>_("$"* #,##0.00_);_("$"* \(#,##0.00\);_("$"* "-"??_);_(@_)</c:formatCode>
                <c:ptCount val="13"/>
                <c:pt idx="0">
                  <c:v>28.224000000000004</c:v>
                </c:pt>
                <c:pt idx="1">
                  <c:v>0</c:v>
                </c:pt>
                <c:pt idx="2">
                  <c:v>0</c:v>
                </c:pt>
                <c:pt idx="3">
                  <c:v>0</c:v>
                </c:pt>
                <c:pt idx="4">
                  <c:v>15.651200000000001</c:v>
                </c:pt>
                <c:pt idx="5">
                  <c:v>0</c:v>
                </c:pt>
                <c:pt idx="6">
                  <c:v>0</c:v>
                </c:pt>
                <c:pt idx="7">
                  <c:v>0</c:v>
                </c:pt>
                <c:pt idx="8">
                  <c:v>0</c:v>
                </c:pt>
                <c:pt idx="9">
                  <c:v>0</c:v>
                </c:pt>
                <c:pt idx="10">
                  <c:v>0</c:v>
                </c:pt>
                <c:pt idx="11">
                  <c:v>0</c:v>
                </c:pt>
                <c:pt idx="12">
                  <c:v>17.521535999999998</c:v>
                </c:pt>
              </c:numCache>
            </c:numRef>
          </c:val>
        </c:ser>
        <c:dLbls>
          <c:showLegendKey val="0"/>
          <c:showVal val="0"/>
          <c:showCatName val="0"/>
          <c:showSerName val="0"/>
          <c:showPercent val="0"/>
          <c:showBubbleSize val="0"/>
        </c:dLbls>
        <c:gapWidth val="50"/>
        <c:overlap val="100"/>
        <c:axId val="435173192"/>
        <c:axId val="435173976"/>
      </c:barChart>
      <c:lineChart>
        <c:grouping val="standard"/>
        <c:varyColors val="0"/>
        <c:ser>
          <c:idx val="3"/>
          <c:order val="4"/>
          <c:tx>
            <c:strRef>
              <c:f>Sheet1!$M$12</c:f>
              <c:strCache>
                <c:ptCount val="1"/>
                <c:pt idx="0">
                  <c:v>Total</c:v>
                </c:pt>
              </c:strCache>
            </c:strRef>
          </c:tx>
          <c:spPr>
            <a:ln>
              <a:noFill/>
            </a:ln>
          </c:spPr>
          <c:marker>
            <c:symbol val="none"/>
          </c:marker>
          <c:dLbls>
            <c:spPr>
              <a:noFill/>
              <a:ln>
                <a:noFill/>
              </a:ln>
              <a:effectLst/>
            </c:spPr>
            <c:txPr>
              <a:bodyPr wrap="square" lIns="38100" tIns="19050" rIns="38100" bIns="19050" anchor="ctr">
                <a:spAutoFit/>
              </a:bodyPr>
              <a:lstStyle/>
              <a:p>
                <a:pPr>
                  <a:defRPr sz="18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Sheet1!$M$13:$M$25</c:f>
              <c:numCache>
                <c:formatCode>_("$"* #,##0_);_("$"* \(#,##0\);_("$"* "-"??_);_(@_)</c:formatCode>
                <c:ptCount val="13"/>
                <c:pt idx="0">
                  <c:v>169.34399999999999</c:v>
                </c:pt>
                <c:pt idx="1">
                  <c:v>172.68</c:v>
                </c:pt>
                <c:pt idx="2">
                  <c:v>175.79999999999998</c:v>
                </c:pt>
                <c:pt idx="3">
                  <c:v>199.089</c:v>
                </c:pt>
                <c:pt idx="4">
                  <c:v>211.2912</c:v>
                </c:pt>
                <c:pt idx="5">
                  <c:v>221.21</c:v>
                </c:pt>
                <c:pt idx="6">
                  <c:v>234.80775000000003</c:v>
                </c:pt>
                <c:pt idx="7">
                  <c:v>240.36999999999998</c:v>
                </c:pt>
                <c:pt idx="8">
                  <c:v>241.9</c:v>
                </c:pt>
                <c:pt idx="9">
                  <c:v>264.94</c:v>
                </c:pt>
                <c:pt idx="10">
                  <c:v>270.12</c:v>
                </c:pt>
                <c:pt idx="11">
                  <c:v>273.88</c:v>
                </c:pt>
                <c:pt idx="12">
                  <c:v>309.54713600000002</c:v>
                </c:pt>
              </c:numCache>
            </c:numRef>
          </c:val>
          <c:smooth val="0"/>
        </c:ser>
        <c:dLbls>
          <c:showLegendKey val="0"/>
          <c:showVal val="0"/>
          <c:showCatName val="0"/>
          <c:showSerName val="0"/>
          <c:showPercent val="0"/>
          <c:showBubbleSize val="0"/>
        </c:dLbls>
        <c:marker val="1"/>
        <c:smooth val="0"/>
        <c:axId val="435173192"/>
        <c:axId val="435173976"/>
      </c:lineChart>
      <c:catAx>
        <c:axId val="435173192"/>
        <c:scaling>
          <c:orientation val="minMax"/>
        </c:scaling>
        <c:delete val="0"/>
        <c:axPos val="b"/>
        <c:numFmt formatCode="General" sourceLinked="0"/>
        <c:majorTickMark val="out"/>
        <c:minorTickMark val="none"/>
        <c:tickLblPos val="nextTo"/>
        <c:txPr>
          <a:bodyPr/>
          <a:lstStyle/>
          <a:p>
            <a:pPr>
              <a:defRPr sz="900"/>
            </a:pPr>
            <a:endParaRPr lang="en-US"/>
          </a:p>
        </c:txPr>
        <c:crossAx val="435173976"/>
        <c:crosses val="autoZero"/>
        <c:auto val="1"/>
        <c:lblAlgn val="ctr"/>
        <c:lblOffset val="100"/>
        <c:noMultiLvlLbl val="0"/>
      </c:catAx>
      <c:valAx>
        <c:axId val="435173976"/>
        <c:scaling>
          <c:orientation val="minMax"/>
        </c:scaling>
        <c:delete val="0"/>
        <c:axPos val="l"/>
        <c:majorGridlines/>
        <c:numFmt formatCode="_(&quot;$&quot;* #,##0_);_(&quot;$&quot;* \(#,##0\);_(&quot;$&quot;* &quot;-&quot;_);_(@_)" sourceLinked="0"/>
        <c:majorTickMark val="out"/>
        <c:minorTickMark val="none"/>
        <c:tickLblPos val="nextTo"/>
        <c:crossAx val="435173192"/>
        <c:crosses val="autoZero"/>
        <c:crossBetween val="between"/>
      </c:valAx>
    </c:plotArea>
    <c:legend>
      <c:legendPos val="b"/>
      <c:legendEntry>
        <c:idx val="4"/>
        <c:delete val="1"/>
      </c:legendEntry>
      <c:overlay val="0"/>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Sheet1!$I$12</c:f>
              <c:strCache>
                <c:ptCount val="1"/>
                <c:pt idx="0">
                  <c:v>Water</c:v>
                </c:pt>
              </c:strCache>
            </c:strRef>
          </c:tx>
          <c:spPr>
            <a:solidFill>
              <a:schemeClr val="bg1">
                <a:lumMod val="50000"/>
              </a:schemeClr>
            </a:solidFill>
          </c:spPr>
          <c:invertIfNegative val="0"/>
          <c:dPt>
            <c:idx val="3"/>
            <c:invertIfNegative val="0"/>
            <c:bubble3D val="0"/>
            <c:spPr>
              <a:solidFill>
                <a:srgbClr val="7DB6FD"/>
              </a:solidFill>
            </c:spPr>
          </c:dPt>
          <c:dPt>
            <c:idx val="4"/>
            <c:invertIfNegative val="0"/>
            <c:bubble3D val="0"/>
          </c:dPt>
          <c:dPt>
            <c:idx val="5"/>
            <c:invertIfNegative val="0"/>
            <c:bubble3D val="0"/>
            <c:spPr>
              <a:solidFill>
                <a:srgbClr val="558ED5"/>
              </a:solidFill>
            </c:spPr>
          </c:dPt>
          <c:dPt>
            <c:idx val="6"/>
            <c:invertIfNegative val="0"/>
            <c:bubble3D val="0"/>
            <c:spPr>
              <a:solidFill>
                <a:srgbClr val="558ED5"/>
              </a:solidFill>
            </c:spPr>
          </c:dPt>
          <c:dPt>
            <c:idx val="7"/>
            <c:invertIfNegative val="0"/>
            <c:bubble3D val="0"/>
            <c:spPr>
              <a:solidFill>
                <a:srgbClr val="417AC1"/>
              </a:solidFill>
            </c:spPr>
          </c:dPt>
          <c:dPt>
            <c:idx val="8"/>
            <c:invertIfNegative val="0"/>
            <c:bubble3D val="0"/>
            <c:spPr>
              <a:solidFill>
                <a:srgbClr val="2D66AD"/>
              </a:solidFill>
            </c:spPr>
          </c:dPt>
          <c:cat>
            <c:strRef>
              <c:f>Sheet1!$H$13:$H$26</c:f>
              <c:strCache>
                <c:ptCount val="14"/>
                <c:pt idx="0">
                  <c:v>Battle Ground 2018</c:v>
                </c:pt>
                <c:pt idx="1">
                  <c:v>Camas 2018</c:v>
                </c:pt>
                <c:pt idx="2">
                  <c:v>Vancouver 2018</c:v>
                </c:pt>
                <c:pt idx="3">
                  <c:v>Washougal Reduce Rates 2019</c:v>
                </c:pt>
                <c:pt idx="4">
                  <c:v>Ridgefield 2018</c:v>
                </c:pt>
                <c:pt idx="5">
                  <c:v>Washougal 2018</c:v>
                </c:pt>
                <c:pt idx="6">
                  <c:v>Washougal 2019 Administration Recommendation</c:v>
                </c:pt>
                <c:pt idx="7">
                  <c:v>Washougal Phased CIP 2019</c:v>
                </c:pt>
                <c:pt idx="8">
                  <c:v>Washougal Fully Programmed 2019</c:v>
                </c:pt>
                <c:pt idx="9">
                  <c:v>Arlington 2018</c:v>
                </c:pt>
                <c:pt idx="10">
                  <c:v>Cashmere 2018</c:v>
                </c:pt>
                <c:pt idx="11">
                  <c:v>La Conner 2018</c:v>
                </c:pt>
                <c:pt idx="12">
                  <c:v>Shelton 2018</c:v>
                </c:pt>
                <c:pt idx="13">
                  <c:v>Tenino 2018</c:v>
                </c:pt>
              </c:strCache>
            </c:strRef>
          </c:cat>
          <c:val>
            <c:numRef>
              <c:f>Sheet1!$I$13:$I$26</c:f>
              <c:numCache>
                <c:formatCode>_("$"* #,##0.00_);_("$"* \(#,##0.00\);_("$"* "-"??_);_(@_)</c:formatCode>
                <c:ptCount val="14"/>
                <c:pt idx="0">
                  <c:v>47.2</c:v>
                </c:pt>
                <c:pt idx="1">
                  <c:v>47.06</c:v>
                </c:pt>
                <c:pt idx="2">
                  <c:v>51.94</c:v>
                </c:pt>
                <c:pt idx="3">
                  <c:v>75.159000000000006</c:v>
                </c:pt>
                <c:pt idx="4">
                  <c:v>56.640000000000008</c:v>
                </c:pt>
                <c:pt idx="5">
                  <c:v>83.51</c:v>
                </c:pt>
                <c:pt idx="6">
                  <c:v>85.597750000000005</c:v>
                </c:pt>
                <c:pt idx="7">
                  <c:v>85.597750000000005</c:v>
                </c:pt>
                <c:pt idx="8">
                  <c:v>87.27</c:v>
                </c:pt>
                <c:pt idx="9">
                  <c:v>87.82</c:v>
                </c:pt>
                <c:pt idx="10">
                  <c:v>61.04</c:v>
                </c:pt>
                <c:pt idx="11">
                  <c:v>117</c:v>
                </c:pt>
                <c:pt idx="12">
                  <c:v>57.480000000000004</c:v>
                </c:pt>
                <c:pt idx="13">
                  <c:v>48.018599999999999</c:v>
                </c:pt>
              </c:numCache>
            </c:numRef>
          </c:val>
        </c:ser>
        <c:ser>
          <c:idx val="1"/>
          <c:order val="1"/>
          <c:tx>
            <c:strRef>
              <c:f>Sheet1!$J$12</c:f>
              <c:strCache>
                <c:ptCount val="1"/>
                <c:pt idx="0">
                  <c:v>Sewer</c:v>
                </c:pt>
              </c:strCache>
            </c:strRef>
          </c:tx>
          <c:spPr>
            <a:solidFill>
              <a:schemeClr val="tx1">
                <a:lumMod val="65000"/>
                <a:lumOff val="35000"/>
              </a:schemeClr>
            </a:solidFill>
          </c:spPr>
          <c:invertIfNegative val="0"/>
          <c:dPt>
            <c:idx val="3"/>
            <c:invertIfNegative val="0"/>
            <c:bubble3D val="0"/>
            <c:spPr>
              <a:solidFill>
                <a:srgbClr val="9FBB64"/>
              </a:solidFill>
            </c:spPr>
          </c:dPt>
          <c:dPt>
            <c:idx val="4"/>
            <c:invertIfNegative val="0"/>
            <c:bubble3D val="0"/>
          </c:dPt>
          <c:dPt>
            <c:idx val="5"/>
            <c:invertIfNegative val="0"/>
            <c:bubble3D val="0"/>
            <c:spPr>
              <a:solidFill>
                <a:srgbClr val="77933C"/>
              </a:solidFill>
            </c:spPr>
          </c:dPt>
          <c:dPt>
            <c:idx val="6"/>
            <c:invertIfNegative val="0"/>
            <c:bubble3D val="0"/>
            <c:spPr>
              <a:solidFill>
                <a:srgbClr val="77933C"/>
              </a:solidFill>
            </c:spPr>
          </c:dPt>
          <c:dPt>
            <c:idx val="7"/>
            <c:invertIfNegative val="0"/>
            <c:bubble3D val="0"/>
            <c:spPr>
              <a:solidFill>
                <a:srgbClr val="637F28"/>
              </a:solidFill>
            </c:spPr>
          </c:dPt>
          <c:dPt>
            <c:idx val="8"/>
            <c:invertIfNegative val="0"/>
            <c:bubble3D val="0"/>
            <c:spPr>
              <a:solidFill>
                <a:srgbClr val="4F6B14"/>
              </a:solidFill>
            </c:spPr>
          </c:dPt>
          <c:cat>
            <c:strRef>
              <c:f>Sheet1!$H$13:$H$26</c:f>
              <c:strCache>
                <c:ptCount val="14"/>
                <c:pt idx="0">
                  <c:v>Battle Ground 2018</c:v>
                </c:pt>
                <c:pt idx="1">
                  <c:v>Camas 2018</c:v>
                </c:pt>
                <c:pt idx="2">
                  <c:v>Vancouver 2018</c:v>
                </c:pt>
                <c:pt idx="3">
                  <c:v>Washougal Reduce Rates 2019</c:v>
                </c:pt>
                <c:pt idx="4">
                  <c:v>Ridgefield 2018</c:v>
                </c:pt>
                <c:pt idx="5">
                  <c:v>Washougal 2018</c:v>
                </c:pt>
                <c:pt idx="6">
                  <c:v>Washougal 2019 Administration Recommendation</c:v>
                </c:pt>
                <c:pt idx="7">
                  <c:v>Washougal Phased CIP 2019</c:v>
                </c:pt>
                <c:pt idx="8">
                  <c:v>Washougal Fully Programmed 2019</c:v>
                </c:pt>
                <c:pt idx="9">
                  <c:v>Arlington 2018</c:v>
                </c:pt>
                <c:pt idx="10">
                  <c:v>Cashmere 2018</c:v>
                </c:pt>
                <c:pt idx="11">
                  <c:v>La Conner 2018</c:v>
                </c:pt>
                <c:pt idx="12">
                  <c:v>Shelton 2018</c:v>
                </c:pt>
                <c:pt idx="13">
                  <c:v>Tenino 2018</c:v>
                </c:pt>
              </c:strCache>
            </c:strRef>
          </c:cat>
          <c:val>
            <c:numRef>
              <c:f>Sheet1!$J$13:$J$26</c:f>
              <c:numCache>
                <c:formatCode>_("$"* #,##0.00_);_("$"* \(#,##0.00\);_("$"* "-"??_);_(@_)</c:formatCode>
                <c:ptCount val="14"/>
                <c:pt idx="0">
                  <c:v>72</c:v>
                </c:pt>
                <c:pt idx="1">
                  <c:v>102.24000000000001</c:v>
                </c:pt>
                <c:pt idx="2">
                  <c:v>103.6</c:v>
                </c:pt>
                <c:pt idx="3">
                  <c:v>95.597999999999999</c:v>
                </c:pt>
                <c:pt idx="4">
                  <c:v>122.54</c:v>
                </c:pt>
                <c:pt idx="5">
                  <c:v>106.22</c:v>
                </c:pt>
                <c:pt idx="6">
                  <c:v>117.37</c:v>
                </c:pt>
                <c:pt idx="7">
                  <c:v>116.31</c:v>
                </c:pt>
                <c:pt idx="8">
                  <c:v>117.37</c:v>
                </c:pt>
                <c:pt idx="9">
                  <c:v>140.30000000000001</c:v>
                </c:pt>
                <c:pt idx="10">
                  <c:v>203.9</c:v>
                </c:pt>
                <c:pt idx="11">
                  <c:v>113.34</c:v>
                </c:pt>
                <c:pt idx="12">
                  <c:v>216.39999999999998</c:v>
                </c:pt>
                <c:pt idx="13">
                  <c:v>244.00700000000001</c:v>
                </c:pt>
              </c:numCache>
            </c:numRef>
          </c:val>
        </c:ser>
        <c:ser>
          <c:idx val="2"/>
          <c:order val="2"/>
          <c:tx>
            <c:strRef>
              <c:f>Sheet1!$K$12</c:f>
              <c:strCache>
                <c:ptCount val="1"/>
                <c:pt idx="0">
                  <c:v>Storm</c:v>
                </c:pt>
              </c:strCache>
            </c:strRef>
          </c:tx>
          <c:spPr>
            <a:solidFill>
              <a:schemeClr val="tx1">
                <a:lumMod val="85000"/>
                <a:lumOff val="15000"/>
              </a:schemeClr>
            </a:solidFill>
          </c:spPr>
          <c:invertIfNegative val="0"/>
          <c:dPt>
            <c:idx val="3"/>
            <c:invertIfNegative val="0"/>
            <c:bubble3D val="0"/>
            <c:spPr>
              <a:solidFill>
                <a:srgbClr val="F69A62"/>
              </a:solidFill>
            </c:spPr>
          </c:dPt>
          <c:dPt>
            <c:idx val="4"/>
            <c:invertIfNegative val="0"/>
            <c:bubble3D val="0"/>
          </c:dPt>
          <c:dPt>
            <c:idx val="5"/>
            <c:invertIfNegative val="0"/>
            <c:bubble3D val="0"/>
            <c:spPr>
              <a:solidFill>
                <a:srgbClr val="CE723A"/>
              </a:solidFill>
            </c:spPr>
          </c:dPt>
          <c:dPt>
            <c:idx val="6"/>
            <c:invertIfNegative val="0"/>
            <c:bubble3D val="0"/>
            <c:spPr>
              <a:solidFill>
                <a:srgbClr val="CE723A"/>
              </a:solidFill>
            </c:spPr>
          </c:dPt>
          <c:dPt>
            <c:idx val="7"/>
            <c:invertIfNegative val="0"/>
            <c:bubble3D val="0"/>
            <c:spPr>
              <a:solidFill>
                <a:srgbClr val="BA5E26"/>
              </a:solidFill>
            </c:spPr>
          </c:dPt>
          <c:dPt>
            <c:idx val="8"/>
            <c:invertIfNegative val="0"/>
            <c:bubble3D val="0"/>
            <c:spPr>
              <a:solidFill>
                <a:srgbClr val="A64A12"/>
              </a:solidFill>
            </c:spPr>
          </c:dPt>
          <c:cat>
            <c:strRef>
              <c:f>Sheet1!$H$13:$H$26</c:f>
              <c:strCache>
                <c:ptCount val="14"/>
                <c:pt idx="0">
                  <c:v>Battle Ground 2018</c:v>
                </c:pt>
                <c:pt idx="1">
                  <c:v>Camas 2018</c:v>
                </c:pt>
                <c:pt idx="2">
                  <c:v>Vancouver 2018</c:v>
                </c:pt>
                <c:pt idx="3">
                  <c:v>Washougal Reduce Rates 2019</c:v>
                </c:pt>
                <c:pt idx="4">
                  <c:v>Ridgefield 2018</c:v>
                </c:pt>
                <c:pt idx="5">
                  <c:v>Washougal 2018</c:v>
                </c:pt>
                <c:pt idx="6">
                  <c:v>Washougal 2019 Administration Recommendation</c:v>
                </c:pt>
                <c:pt idx="7">
                  <c:v>Washougal Phased CIP 2019</c:v>
                </c:pt>
                <c:pt idx="8">
                  <c:v>Washougal Fully Programmed 2019</c:v>
                </c:pt>
                <c:pt idx="9">
                  <c:v>Arlington 2018</c:v>
                </c:pt>
                <c:pt idx="10">
                  <c:v>Cashmere 2018</c:v>
                </c:pt>
                <c:pt idx="11">
                  <c:v>La Conner 2018</c:v>
                </c:pt>
                <c:pt idx="12">
                  <c:v>Shelton 2018</c:v>
                </c:pt>
                <c:pt idx="13">
                  <c:v>Tenino 2018</c:v>
                </c:pt>
              </c:strCache>
            </c:strRef>
          </c:cat>
          <c:val>
            <c:numRef>
              <c:f>Sheet1!$K$13:$K$26</c:f>
              <c:numCache>
                <c:formatCode>_("$"* #,##0.00_);_("$"* \(#,##0.00\);_("$"* "-"??_);_(@_)</c:formatCode>
                <c:ptCount val="14"/>
                <c:pt idx="0">
                  <c:v>21.92</c:v>
                </c:pt>
                <c:pt idx="1">
                  <c:v>23.38</c:v>
                </c:pt>
                <c:pt idx="2">
                  <c:v>20.260000000000002</c:v>
                </c:pt>
                <c:pt idx="3">
                  <c:v>28.332000000000001</c:v>
                </c:pt>
                <c:pt idx="4">
                  <c:v>16.46</c:v>
                </c:pt>
                <c:pt idx="5">
                  <c:v>31.48</c:v>
                </c:pt>
                <c:pt idx="6">
                  <c:v>23.345299999999998</c:v>
                </c:pt>
                <c:pt idx="7">
                  <c:v>32.9</c:v>
                </c:pt>
                <c:pt idx="8">
                  <c:v>35.729999999999997</c:v>
                </c:pt>
                <c:pt idx="9">
                  <c:v>13.78</c:v>
                </c:pt>
                <c:pt idx="10">
                  <c:v>0</c:v>
                </c:pt>
                <c:pt idx="11">
                  <c:v>39.78</c:v>
                </c:pt>
                <c:pt idx="12">
                  <c:v>0</c:v>
                </c:pt>
                <c:pt idx="13">
                  <c:v>0</c:v>
                </c:pt>
              </c:numCache>
            </c:numRef>
          </c:val>
        </c:ser>
        <c:ser>
          <c:idx val="4"/>
          <c:order val="3"/>
          <c:tx>
            <c:strRef>
              <c:f>Sheet1!$L$12</c:f>
              <c:strCache>
                <c:ptCount val="1"/>
                <c:pt idx="0">
                  <c:v>Utility Tax</c:v>
                </c:pt>
              </c:strCache>
            </c:strRef>
          </c:tx>
          <c:spPr>
            <a:solidFill>
              <a:schemeClr val="tx1"/>
            </a:solidFill>
            <a:ln w="28575">
              <a:noFill/>
            </a:ln>
          </c:spPr>
          <c:invertIfNegative val="0"/>
          <c:val>
            <c:numRef>
              <c:f>Sheet1!$L$13:$L$26</c:f>
              <c:numCache>
                <c:formatCode>_("$"* #,##0.00_);_("$"* \(#,##0.00\);_("$"* "-"??_);_(@_)</c:formatCode>
                <c:ptCount val="14"/>
                <c:pt idx="0">
                  <c:v>28.224000000000004</c:v>
                </c:pt>
                <c:pt idx="1">
                  <c:v>0</c:v>
                </c:pt>
                <c:pt idx="2">
                  <c:v>0</c:v>
                </c:pt>
                <c:pt idx="3">
                  <c:v>0</c:v>
                </c:pt>
                <c:pt idx="4">
                  <c:v>15.651200000000001</c:v>
                </c:pt>
                <c:pt idx="5">
                  <c:v>0</c:v>
                </c:pt>
                <c:pt idx="6">
                  <c:v>0</c:v>
                </c:pt>
                <c:pt idx="7">
                  <c:v>0</c:v>
                </c:pt>
                <c:pt idx="8">
                  <c:v>0</c:v>
                </c:pt>
                <c:pt idx="9">
                  <c:v>0</c:v>
                </c:pt>
                <c:pt idx="10">
                  <c:v>0</c:v>
                </c:pt>
                <c:pt idx="11">
                  <c:v>0</c:v>
                </c:pt>
                <c:pt idx="12">
                  <c:v>0</c:v>
                </c:pt>
                <c:pt idx="13">
                  <c:v>17.521535999999998</c:v>
                </c:pt>
              </c:numCache>
            </c:numRef>
          </c:val>
        </c:ser>
        <c:dLbls>
          <c:showLegendKey val="0"/>
          <c:showVal val="0"/>
          <c:showCatName val="0"/>
          <c:showSerName val="0"/>
          <c:showPercent val="0"/>
          <c:showBubbleSize val="0"/>
        </c:dLbls>
        <c:gapWidth val="50"/>
        <c:overlap val="100"/>
        <c:axId val="435174368"/>
        <c:axId val="435174760"/>
      </c:barChart>
      <c:lineChart>
        <c:grouping val="standard"/>
        <c:varyColors val="0"/>
        <c:ser>
          <c:idx val="3"/>
          <c:order val="4"/>
          <c:tx>
            <c:strRef>
              <c:f>Sheet1!$M$12</c:f>
              <c:strCache>
                <c:ptCount val="1"/>
                <c:pt idx="0">
                  <c:v>Total</c:v>
                </c:pt>
              </c:strCache>
            </c:strRef>
          </c:tx>
          <c:spPr>
            <a:ln>
              <a:noFill/>
            </a:ln>
          </c:spPr>
          <c:marker>
            <c:symbol val="none"/>
          </c:marker>
          <c:dLbls>
            <c:spPr>
              <a:noFill/>
              <a:ln>
                <a:noFill/>
              </a:ln>
              <a:effectLst/>
            </c:spPr>
            <c:txPr>
              <a:bodyPr wrap="square" lIns="38100" tIns="19050" rIns="38100" bIns="19050" anchor="ctr">
                <a:spAutoFit/>
              </a:bodyPr>
              <a:lstStyle/>
              <a:p>
                <a:pPr>
                  <a:defRPr sz="16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Sheet1!$M$13:$M$26</c:f>
              <c:numCache>
                <c:formatCode>_("$"* #,##0_);_("$"* \(#,##0\);_("$"* "-"??_);_(@_)</c:formatCode>
                <c:ptCount val="14"/>
                <c:pt idx="0">
                  <c:v>169.34399999999999</c:v>
                </c:pt>
                <c:pt idx="1">
                  <c:v>172.68</c:v>
                </c:pt>
                <c:pt idx="2">
                  <c:v>175.79999999999998</c:v>
                </c:pt>
                <c:pt idx="3">
                  <c:v>199.089</c:v>
                </c:pt>
                <c:pt idx="4">
                  <c:v>211.2912</c:v>
                </c:pt>
                <c:pt idx="5">
                  <c:v>221.21</c:v>
                </c:pt>
                <c:pt idx="6">
                  <c:v>226.31305000000003</c:v>
                </c:pt>
                <c:pt idx="7">
                  <c:v>234.80775000000003</c:v>
                </c:pt>
                <c:pt idx="8">
                  <c:v>240.36999999999998</c:v>
                </c:pt>
                <c:pt idx="9">
                  <c:v>241.9</c:v>
                </c:pt>
                <c:pt idx="10">
                  <c:v>264.94</c:v>
                </c:pt>
                <c:pt idx="11">
                  <c:v>270.12</c:v>
                </c:pt>
                <c:pt idx="12">
                  <c:v>273.88</c:v>
                </c:pt>
                <c:pt idx="13">
                  <c:v>309.54713600000002</c:v>
                </c:pt>
              </c:numCache>
            </c:numRef>
          </c:val>
          <c:smooth val="0"/>
        </c:ser>
        <c:dLbls>
          <c:showLegendKey val="0"/>
          <c:showVal val="0"/>
          <c:showCatName val="0"/>
          <c:showSerName val="0"/>
          <c:showPercent val="0"/>
          <c:showBubbleSize val="0"/>
        </c:dLbls>
        <c:marker val="1"/>
        <c:smooth val="0"/>
        <c:axId val="435174368"/>
        <c:axId val="435174760"/>
      </c:lineChart>
      <c:catAx>
        <c:axId val="435174368"/>
        <c:scaling>
          <c:orientation val="minMax"/>
        </c:scaling>
        <c:delete val="0"/>
        <c:axPos val="b"/>
        <c:numFmt formatCode="General" sourceLinked="0"/>
        <c:majorTickMark val="out"/>
        <c:minorTickMark val="none"/>
        <c:tickLblPos val="nextTo"/>
        <c:txPr>
          <a:bodyPr/>
          <a:lstStyle/>
          <a:p>
            <a:pPr>
              <a:defRPr sz="600"/>
            </a:pPr>
            <a:endParaRPr lang="en-US"/>
          </a:p>
        </c:txPr>
        <c:crossAx val="435174760"/>
        <c:crosses val="autoZero"/>
        <c:auto val="1"/>
        <c:lblAlgn val="ctr"/>
        <c:lblOffset val="100"/>
        <c:noMultiLvlLbl val="0"/>
      </c:catAx>
      <c:valAx>
        <c:axId val="435174760"/>
        <c:scaling>
          <c:orientation val="minMax"/>
        </c:scaling>
        <c:delete val="0"/>
        <c:axPos val="l"/>
        <c:majorGridlines/>
        <c:numFmt formatCode="_(&quot;$&quot;* #,##0_);_(&quot;$&quot;* \(#,##0\);_(&quot;$&quot;* &quot;-&quot;_);_(@_)" sourceLinked="0"/>
        <c:majorTickMark val="out"/>
        <c:minorTickMark val="none"/>
        <c:tickLblPos val="nextTo"/>
        <c:crossAx val="435174368"/>
        <c:crosses val="autoZero"/>
        <c:crossBetween val="between"/>
      </c:valAx>
    </c:plotArea>
    <c:legend>
      <c:legendPos val="b"/>
      <c:legendEntry>
        <c:idx val="4"/>
        <c:delete val="1"/>
      </c:legendEntry>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Funds!$AA$23</c:f>
              <c:strCache>
                <c:ptCount val="1"/>
                <c:pt idx="0">
                  <c:v>Existing Reserves and Proceeds</c:v>
                </c:pt>
              </c:strCache>
            </c:strRef>
          </c:tx>
          <c:spPr>
            <a:solidFill>
              <a:srgbClr val="556063"/>
            </a:solidFill>
            <a:ln>
              <a:noFill/>
            </a:ln>
            <a:effectLst/>
          </c:spPr>
          <c:invertIfNegative val="0"/>
          <c:dLbls>
            <c:numFmt formatCode="&quot;$&quot;#.00,,&quot;m&quot;"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Funds!$AB$22:$AF$22</c:f>
              <c:numCache>
                <c:formatCode>General</c:formatCode>
                <c:ptCount val="5"/>
                <c:pt idx="0">
                  <c:v>2019</c:v>
                </c:pt>
                <c:pt idx="1">
                  <c:v>2020</c:v>
                </c:pt>
                <c:pt idx="2">
                  <c:v>2021</c:v>
                </c:pt>
                <c:pt idx="3">
                  <c:v>2022</c:v>
                </c:pt>
                <c:pt idx="4">
                  <c:v>2023</c:v>
                </c:pt>
              </c:numCache>
            </c:numRef>
          </c:cat>
          <c:val>
            <c:numRef>
              <c:f>Funds!$AB$23:$AF$23</c:f>
              <c:numCache>
                <c:formatCode>_("$"* #,##0_);_("$"* \(#,##0\);_("$"* "-"??_);_(@_)</c:formatCode>
                <c:ptCount val="5"/>
                <c:pt idx="0">
                  <c:v>1250420</c:v>
                </c:pt>
                <c:pt idx="1">
                  <c:v>678976</c:v>
                </c:pt>
                <c:pt idx="2">
                  <c:v>699345.28</c:v>
                </c:pt>
                <c:pt idx="3">
                  <c:v>720325.63840000005</c:v>
                </c:pt>
                <c:pt idx="4">
                  <c:v>741935.40755200002</c:v>
                </c:pt>
              </c:numCache>
            </c:numRef>
          </c:val>
        </c:ser>
        <c:ser>
          <c:idx val="3"/>
          <c:order val="1"/>
          <c:tx>
            <c:strRef>
              <c:f>Funds!$AA$24</c:f>
              <c:strCache>
                <c:ptCount val="1"/>
                <c:pt idx="0">
                  <c:v>SDC</c:v>
                </c:pt>
              </c:strCache>
            </c:strRef>
          </c:tx>
          <c:spPr>
            <a:solidFill>
              <a:srgbClr val="CE723A"/>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numFmt formatCode="&quot;$&quot;#.00,,&quot;m&quot;"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Funds!$AB$24:$AF$24</c:f>
              <c:numCache>
                <c:formatCode>General</c:formatCode>
                <c:ptCount val="5"/>
              </c:numCache>
            </c:numRef>
          </c:val>
        </c:ser>
        <c:ser>
          <c:idx val="1"/>
          <c:order val="2"/>
          <c:tx>
            <c:strRef>
              <c:f>Funds!$AA$25</c:f>
              <c:strCache>
                <c:ptCount val="1"/>
                <c:pt idx="0">
                  <c:v>RRF</c:v>
                </c:pt>
              </c:strCache>
            </c:strRef>
          </c:tx>
          <c:spPr>
            <a:solidFill>
              <a:srgbClr val="77933C"/>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numFmt formatCode="&quot;$&quot;#.00,,&quot;m&quot;"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Funds!$AB$22:$AF$22</c:f>
              <c:numCache>
                <c:formatCode>General</c:formatCode>
                <c:ptCount val="5"/>
                <c:pt idx="0">
                  <c:v>2019</c:v>
                </c:pt>
                <c:pt idx="1">
                  <c:v>2020</c:v>
                </c:pt>
                <c:pt idx="2">
                  <c:v>2021</c:v>
                </c:pt>
                <c:pt idx="3">
                  <c:v>2022</c:v>
                </c:pt>
                <c:pt idx="4">
                  <c:v>2023</c:v>
                </c:pt>
              </c:numCache>
            </c:numRef>
          </c:cat>
          <c:val>
            <c:numRef>
              <c:f>Funds!$AB$25:$AF$25</c:f>
              <c:numCache>
                <c:formatCode>General</c:formatCode>
                <c:ptCount val="5"/>
              </c:numCache>
            </c:numRef>
          </c:val>
        </c:ser>
        <c:ser>
          <c:idx val="2"/>
          <c:order val="3"/>
          <c:tx>
            <c:strRef>
              <c:f>Funds!$AA$26</c:f>
              <c:strCache>
                <c:ptCount val="1"/>
                <c:pt idx="0">
                  <c:v>New Debt</c:v>
                </c:pt>
              </c:strCache>
            </c:strRef>
          </c:tx>
          <c:spPr>
            <a:solidFill>
              <a:srgbClr val="558ED5"/>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numFmt formatCode="&quot;$&quot;#.00,,&quot;m&quot;"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Funds!$AB$22:$AF$22</c:f>
              <c:numCache>
                <c:formatCode>General</c:formatCode>
                <c:ptCount val="5"/>
                <c:pt idx="0">
                  <c:v>2019</c:v>
                </c:pt>
                <c:pt idx="1">
                  <c:v>2020</c:v>
                </c:pt>
                <c:pt idx="2">
                  <c:v>2021</c:v>
                </c:pt>
                <c:pt idx="3">
                  <c:v>2022</c:v>
                </c:pt>
                <c:pt idx="4">
                  <c:v>2023</c:v>
                </c:pt>
              </c:numCache>
            </c:numRef>
          </c:cat>
          <c:val>
            <c:numRef>
              <c:f>Funds!$AB$26:$AF$26</c:f>
              <c:numCache>
                <c:formatCode>General</c:formatCode>
                <c:ptCount val="5"/>
              </c:numCache>
            </c:numRef>
          </c:val>
        </c:ser>
        <c:dLbls>
          <c:showLegendKey val="0"/>
          <c:showVal val="0"/>
          <c:showCatName val="0"/>
          <c:showSerName val="0"/>
          <c:showPercent val="0"/>
          <c:showBubbleSize val="0"/>
        </c:dLbls>
        <c:gapWidth val="50"/>
        <c:overlap val="100"/>
        <c:axId val="364304144"/>
        <c:axId val="364300616"/>
      </c:barChart>
      <c:catAx>
        <c:axId val="36430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300616"/>
        <c:crosses val="autoZero"/>
        <c:auto val="1"/>
        <c:lblAlgn val="ctr"/>
        <c:lblOffset val="100"/>
        <c:noMultiLvlLbl val="0"/>
      </c:catAx>
      <c:valAx>
        <c:axId val="36430061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304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'Presentation Graphs'!$A$44</c:f>
              <c:strCache>
                <c:ptCount val="1"/>
                <c:pt idx="0">
                  <c:v>O&amp;M</c:v>
                </c:pt>
              </c:strCache>
            </c:strRef>
          </c:tx>
          <c:spPr>
            <a:solidFill>
              <a:srgbClr val="556063"/>
            </a:solidFill>
          </c:spPr>
          <c:invertIfNegative val="0"/>
          <c:dPt>
            <c:idx val="0"/>
            <c:invertIfNegative val="0"/>
            <c:bubble3D val="0"/>
            <c:spPr>
              <a:solidFill>
                <a:srgbClr val="556063"/>
              </a:solidFill>
            </c:spPr>
          </c:dPt>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Graphs'!$B$44:$G$44</c:f>
              <c:numCache>
                <c:formatCode>"$"#,##0</c:formatCode>
                <c:ptCount val="6"/>
                <c:pt idx="0">
                  <c:v>2992839.82651</c:v>
                </c:pt>
                <c:pt idx="1">
                  <c:v>2890636.5209675501</c:v>
                </c:pt>
                <c:pt idx="2">
                  <c:v>2958765.081447388</c:v>
                </c:pt>
                <c:pt idx="3">
                  <c:v>3029026.243915875</c:v>
                </c:pt>
                <c:pt idx="4">
                  <c:v>3101497.0349255418</c:v>
                </c:pt>
                <c:pt idx="5">
                  <c:v>3176257.5663070492</c:v>
                </c:pt>
              </c:numCache>
            </c:numRef>
          </c:val>
        </c:ser>
        <c:ser>
          <c:idx val="3"/>
          <c:order val="1"/>
          <c:tx>
            <c:strRef>
              <c:f>'Presentation Graphs'!$A$45</c:f>
              <c:strCache>
                <c:ptCount val="1"/>
                <c:pt idx="0">
                  <c:v>Existing Debt Service</c:v>
                </c:pt>
              </c:strCache>
            </c:strRef>
          </c:tx>
          <c:spPr>
            <a:solidFill>
              <a:srgbClr val="558ED5"/>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Graphs'!$B$45:$G$45</c:f>
              <c:numCache>
                <c:formatCode>"$"#,##0</c:formatCode>
                <c:ptCount val="6"/>
                <c:pt idx="0">
                  <c:v>642396.07684210525</c:v>
                </c:pt>
                <c:pt idx="1">
                  <c:v>639715.57947368419</c:v>
                </c:pt>
                <c:pt idx="2">
                  <c:v>704276.88210526318</c:v>
                </c:pt>
                <c:pt idx="3">
                  <c:v>650580.50973684201</c:v>
                </c:pt>
                <c:pt idx="4">
                  <c:v>593155.062368421</c:v>
                </c:pt>
                <c:pt idx="5">
                  <c:v>652470.06499999994</c:v>
                </c:pt>
              </c:numCache>
            </c:numRef>
          </c:val>
        </c:ser>
        <c:ser>
          <c:idx val="5"/>
          <c:order val="2"/>
          <c:tx>
            <c:strRef>
              <c:f>'Presentation Graphs'!$A$46</c:f>
              <c:strCache>
                <c:ptCount val="1"/>
                <c:pt idx="0">
                  <c:v>New Debt Service</c:v>
                </c:pt>
              </c:strCache>
            </c:strRef>
          </c:tx>
          <c:spPr>
            <a:solidFill>
              <a:srgbClr val="953735"/>
            </a:solidFill>
          </c:spPr>
          <c:invertIfNegative val="0"/>
          <c:val>
            <c:numRef>
              <c:f>'Presentation Graphs'!$B$46:$G$46</c:f>
              <c:numCache>
                <c:formatCode>"$"#,##0</c:formatCode>
                <c:ptCount val="6"/>
                <c:pt idx="0">
                  <c:v>0</c:v>
                </c:pt>
                <c:pt idx="1">
                  <c:v>0</c:v>
                </c:pt>
                <c:pt idx="2">
                  <c:v>0</c:v>
                </c:pt>
                <c:pt idx="3">
                  <c:v>201833.10558889998</c:v>
                </c:pt>
                <c:pt idx="4">
                  <c:v>201833.10558889998</c:v>
                </c:pt>
                <c:pt idx="5">
                  <c:v>201833.10558889998</c:v>
                </c:pt>
              </c:numCache>
            </c:numRef>
          </c:val>
        </c:ser>
        <c:ser>
          <c:idx val="2"/>
          <c:order val="4"/>
          <c:tx>
            <c:strRef>
              <c:f>'Presentation Graphs'!$A$49</c:f>
              <c:strCache>
                <c:ptCount val="1"/>
                <c:pt idx="0">
                  <c:v>RRF</c:v>
                </c:pt>
              </c:strCache>
            </c:strRef>
          </c:tx>
          <c:spPr>
            <a:solidFill>
              <a:srgbClr val="77933C"/>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Graphs'!$B$49:$G$49</c:f>
              <c:numCache>
                <c:formatCode>"$"#,##0</c:formatCode>
                <c:ptCount val="6"/>
                <c:pt idx="0">
                  <c:v>349083.09664789471</c:v>
                </c:pt>
                <c:pt idx="1">
                  <c:v>648132.68133376527</c:v>
                </c:pt>
                <c:pt idx="2">
                  <c:v>719360.57638699724</c:v>
                </c:pt>
                <c:pt idx="3">
                  <c:v>715122.20826649945</c:v>
                </c:pt>
                <c:pt idx="4">
                  <c:v>902489.79007662088</c:v>
                </c:pt>
                <c:pt idx="5">
                  <c:v>979976.24574530264</c:v>
                </c:pt>
              </c:numCache>
            </c:numRef>
          </c:val>
        </c:ser>
        <c:dLbls>
          <c:showLegendKey val="0"/>
          <c:showVal val="0"/>
          <c:showCatName val="0"/>
          <c:showSerName val="0"/>
          <c:showPercent val="0"/>
          <c:showBubbleSize val="0"/>
        </c:dLbls>
        <c:gapWidth val="50"/>
        <c:overlap val="100"/>
        <c:axId val="364305320"/>
        <c:axId val="364299048"/>
      </c:barChart>
      <c:lineChart>
        <c:grouping val="standard"/>
        <c:varyColors val="0"/>
        <c:ser>
          <c:idx val="4"/>
          <c:order val="3"/>
          <c:tx>
            <c:strRef>
              <c:f>'Presentation Graphs'!$A$50</c:f>
              <c:strCache>
                <c:ptCount val="1"/>
                <c:pt idx="0">
                  <c:v>Rate Increases</c:v>
                </c:pt>
              </c:strCache>
            </c:strRef>
          </c:tx>
          <c:spPr>
            <a:ln>
              <a:solidFill>
                <a:schemeClr val="tx2">
                  <a:lumMod val="50000"/>
                </a:schemeClr>
              </a:solidFill>
            </a:ln>
          </c:spPr>
          <c:marker>
            <c:symbol val="none"/>
          </c:marker>
          <c:val>
            <c:numRef>
              <c:f>'Presentation Graphs'!$B$50:$G$50</c:f>
              <c:numCache>
                <c:formatCode>"$"#,##0</c:formatCode>
                <c:ptCount val="6"/>
                <c:pt idx="0">
                  <c:v>3984319</c:v>
                </c:pt>
                <c:pt idx="1">
                  <c:v>4178484.7817749996</c:v>
                </c:pt>
                <c:pt idx="2">
                  <c:v>4382402.5399396485</c:v>
                </c:pt>
                <c:pt idx="3">
                  <c:v>4596562.0675081164</c:v>
                </c:pt>
                <c:pt idx="4">
                  <c:v>4798974.9929594835</c:v>
                </c:pt>
                <c:pt idx="5">
                  <c:v>5010536.9826412518</c:v>
                </c:pt>
              </c:numCache>
            </c:numRef>
          </c:val>
          <c:smooth val="0"/>
        </c:ser>
        <c:ser>
          <c:idx val="1"/>
          <c:order val="5"/>
          <c:tx>
            <c:strRef>
              <c:f>'Presentation Graphs'!$A$47</c:f>
              <c:strCache>
                <c:ptCount val="1"/>
                <c:pt idx="0">
                  <c:v>Coverage Minimum</c:v>
                </c:pt>
              </c:strCache>
            </c:strRef>
          </c:tx>
          <c:marker>
            <c:symbol val="none"/>
          </c:marker>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Graphs'!$B$47:$G$47</c:f>
              <c:numCache>
                <c:formatCode>"$"#,##0</c:formatCode>
                <c:ptCount val="6"/>
                <c:pt idx="0">
                  <c:v>3344297.1015100004</c:v>
                </c:pt>
                <c:pt idx="1">
                  <c:v>3263614.5014675502</c:v>
                </c:pt>
                <c:pt idx="2">
                  <c:v>3410535.6219123881</c:v>
                </c:pt>
                <c:pt idx="3">
                  <c:v>3664048.6875693249</c:v>
                </c:pt>
                <c:pt idx="4">
                  <c:v>3662808.6612935783</c:v>
                </c:pt>
                <c:pt idx="5">
                  <c:v>3809773.8931782455</c:v>
                </c:pt>
              </c:numCache>
            </c:numRef>
          </c:val>
          <c:smooth val="0"/>
        </c:ser>
        <c:ser>
          <c:idx val="7"/>
          <c:order val="6"/>
          <c:tx>
            <c:strRef>
              <c:f>'Presentation Graphs'!$A$48</c:f>
              <c:strCache>
                <c:ptCount val="1"/>
                <c:pt idx="0">
                  <c:v>Revenue Under Existing Rates</c:v>
                </c:pt>
              </c:strCache>
            </c:strRef>
          </c:tx>
          <c:spPr>
            <a:ln cmpd="sng">
              <a:solidFill>
                <a:sysClr val="windowText" lastClr="000000"/>
              </a:solidFill>
              <a:prstDash val="dash"/>
            </a:ln>
          </c:spPr>
          <c:marker>
            <c:symbol val="none"/>
          </c:marker>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Graphs'!$B$48:$G$48</c:f>
              <c:numCache>
                <c:formatCode>"$"#,##0</c:formatCode>
                <c:ptCount val="6"/>
                <c:pt idx="0">
                  <c:v>3984319</c:v>
                </c:pt>
                <c:pt idx="1">
                  <c:v>4003648.5949999997</c:v>
                </c:pt>
                <c:pt idx="2">
                  <c:v>4023074.8379749991</c:v>
                </c:pt>
                <c:pt idx="3">
                  <c:v>4042598.2121648737</c:v>
                </c:pt>
                <c:pt idx="4">
                  <c:v>4062219.2032256979</c:v>
                </c:pt>
                <c:pt idx="5">
                  <c:v>4081938.2992418259</c:v>
                </c:pt>
              </c:numCache>
            </c:numRef>
          </c:val>
          <c:smooth val="0"/>
        </c:ser>
        <c:dLbls>
          <c:showLegendKey val="0"/>
          <c:showVal val="0"/>
          <c:showCatName val="0"/>
          <c:showSerName val="0"/>
          <c:showPercent val="0"/>
          <c:showBubbleSize val="0"/>
        </c:dLbls>
        <c:marker val="1"/>
        <c:smooth val="0"/>
        <c:axId val="364305320"/>
        <c:axId val="364299048"/>
      </c:lineChart>
      <c:catAx>
        <c:axId val="364305320"/>
        <c:scaling>
          <c:orientation val="minMax"/>
        </c:scaling>
        <c:delete val="0"/>
        <c:axPos val="b"/>
        <c:numFmt formatCode="General" sourceLinked="1"/>
        <c:majorTickMark val="out"/>
        <c:minorTickMark val="none"/>
        <c:tickLblPos val="nextTo"/>
        <c:crossAx val="364299048"/>
        <c:crosses val="autoZero"/>
        <c:auto val="1"/>
        <c:lblAlgn val="ctr"/>
        <c:lblOffset val="100"/>
        <c:noMultiLvlLbl val="0"/>
      </c:catAx>
      <c:valAx>
        <c:axId val="364299048"/>
        <c:scaling>
          <c:orientation val="minMax"/>
        </c:scaling>
        <c:delete val="0"/>
        <c:axPos val="l"/>
        <c:majorGridlines/>
        <c:numFmt formatCode="&quot;$&quot;#,##0" sourceLinked="1"/>
        <c:majorTickMark val="out"/>
        <c:minorTickMark val="none"/>
        <c:tickLblPos val="nextTo"/>
        <c:crossAx val="364305320"/>
        <c:crosses val="autoZero"/>
        <c:crossBetween val="between"/>
      </c:valAx>
    </c:plotArea>
    <c:legend>
      <c:legendPos val="b"/>
      <c:overlay val="0"/>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'Presentation Graphs'!$A$44</c:f>
              <c:strCache>
                <c:ptCount val="1"/>
                <c:pt idx="0">
                  <c:v>O&amp;M</c:v>
                </c:pt>
              </c:strCache>
            </c:strRef>
          </c:tx>
          <c:spPr>
            <a:solidFill>
              <a:srgbClr val="556063"/>
            </a:solidFill>
          </c:spPr>
          <c:invertIfNegative val="0"/>
          <c:dPt>
            <c:idx val="0"/>
            <c:invertIfNegative val="0"/>
            <c:bubble3D val="0"/>
            <c:spPr>
              <a:solidFill>
                <a:srgbClr val="556063"/>
              </a:solidFill>
            </c:spPr>
          </c:dPt>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Graphs'!$B$44:$G$44</c:f>
              <c:numCache>
                <c:formatCode>"$"#,##0</c:formatCode>
                <c:ptCount val="6"/>
                <c:pt idx="0">
                  <c:v>2992839.82651</c:v>
                </c:pt>
                <c:pt idx="1">
                  <c:v>2890636.5209675501</c:v>
                </c:pt>
                <c:pt idx="2">
                  <c:v>2958765.081447388</c:v>
                </c:pt>
                <c:pt idx="3">
                  <c:v>3029026.243915875</c:v>
                </c:pt>
                <c:pt idx="4">
                  <c:v>3101497.0349255418</c:v>
                </c:pt>
                <c:pt idx="5">
                  <c:v>3176257.5663070492</c:v>
                </c:pt>
              </c:numCache>
            </c:numRef>
          </c:val>
        </c:ser>
        <c:ser>
          <c:idx val="3"/>
          <c:order val="1"/>
          <c:tx>
            <c:strRef>
              <c:f>'Presentation Graphs'!$A$45</c:f>
              <c:strCache>
                <c:ptCount val="1"/>
                <c:pt idx="0">
                  <c:v>Existing Debt Service</c:v>
                </c:pt>
              </c:strCache>
            </c:strRef>
          </c:tx>
          <c:spPr>
            <a:solidFill>
              <a:srgbClr val="558ED5"/>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Graphs'!$B$45:$G$45</c:f>
              <c:numCache>
                <c:formatCode>"$"#,##0</c:formatCode>
                <c:ptCount val="6"/>
                <c:pt idx="0">
                  <c:v>642396.07684210525</c:v>
                </c:pt>
                <c:pt idx="1">
                  <c:v>639715.57947368419</c:v>
                </c:pt>
                <c:pt idx="2">
                  <c:v>704276.88210526318</c:v>
                </c:pt>
                <c:pt idx="3">
                  <c:v>650580.50973684201</c:v>
                </c:pt>
                <c:pt idx="4">
                  <c:v>593155.062368421</c:v>
                </c:pt>
                <c:pt idx="5">
                  <c:v>652470.06499999994</c:v>
                </c:pt>
              </c:numCache>
            </c:numRef>
          </c:val>
        </c:ser>
        <c:ser>
          <c:idx val="5"/>
          <c:order val="2"/>
          <c:tx>
            <c:strRef>
              <c:f>'Presentation Graphs'!$A$46</c:f>
              <c:strCache>
                <c:ptCount val="1"/>
                <c:pt idx="0">
                  <c:v>New Debt Service</c:v>
                </c:pt>
              </c:strCache>
            </c:strRef>
          </c:tx>
          <c:spPr>
            <a:solidFill>
              <a:srgbClr val="953735"/>
            </a:solidFill>
          </c:spPr>
          <c:invertIfNegative val="0"/>
          <c:val>
            <c:numRef>
              <c:f>'Presentation Graphs'!$B$46:$G$46</c:f>
              <c:numCache>
                <c:formatCode>"$"#,##0</c:formatCode>
                <c:ptCount val="6"/>
                <c:pt idx="0">
                  <c:v>0</c:v>
                </c:pt>
                <c:pt idx="1">
                  <c:v>0</c:v>
                </c:pt>
                <c:pt idx="2">
                  <c:v>0</c:v>
                </c:pt>
                <c:pt idx="3">
                  <c:v>0</c:v>
                </c:pt>
                <c:pt idx="4">
                  <c:v>0</c:v>
                </c:pt>
                <c:pt idx="5">
                  <c:v>0</c:v>
                </c:pt>
              </c:numCache>
            </c:numRef>
          </c:val>
        </c:ser>
        <c:ser>
          <c:idx val="2"/>
          <c:order val="4"/>
          <c:tx>
            <c:strRef>
              <c:f>'Presentation Graphs'!$A$49</c:f>
              <c:strCache>
                <c:ptCount val="1"/>
                <c:pt idx="0">
                  <c:v>RRF</c:v>
                </c:pt>
              </c:strCache>
            </c:strRef>
          </c:tx>
          <c:spPr>
            <a:solidFill>
              <a:srgbClr val="77933C"/>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Graphs'!$B$49:$G$49</c:f>
              <c:numCache>
                <c:formatCode>"$"#,##0</c:formatCode>
                <c:ptCount val="6"/>
                <c:pt idx="0">
                  <c:v>349083.09664789471</c:v>
                </c:pt>
                <c:pt idx="1">
                  <c:v>570427.7094337655</c:v>
                </c:pt>
                <c:pt idx="2">
                  <c:v>557707.03809483233</c:v>
                </c:pt>
                <c:pt idx="3">
                  <c:v>664725.51166939642</c:v>
                </c:pt>
                <c:pt idx="4">
                  <c:v>776986.37752097927</c:v>
                </c:pt>
                <c:pt idx="5">
                  <c:v>774052.15256169206</c:v>
                </c:pt>
              </c:numCache>
            </c:numRef>
          </c:val>
        </c:ser>
        <c:dLbls>
          <c:showLegendKey val="0"/>
          <c:showVal val="0"/>
          <c:showCatName val="0"/>
          <c:showSerName val="0"/>
          <c:showPercent val="0"/>
          <c:showBubbleSize val="0"/>
        </c:dLbls>
        <c:gapWidth val="50"/>
        <c:overlap val="100"/>
        <c:axId val="364302968"/>
        <c:axId val="364299832"/>
      </c:barChart>
      <c:lineChart>
        <c:grouping val="standard"/>
        <c:varyColors val="0"/>
        <c:ser>
          <c:idx val="4"/>
          <c:order val="3"/>
          <c:tx>
            <c:strRef>
              <c:f>'Presentation Graphs'!$A$50</c:f>
              <c:strCache>
                <c:ptCount val="1"/>
                <c:pt idx="0">
                  <c:v>Rate Increases</c:v>
                </c:pt>
              </c:strCache>
            </c:strRef>
          </c:tx>
          <c:spPr>
            <a:ln>
              <a:solidFill>
                <a:schemeClr val="tx2">
                  <a:lumMod val="50000"/>
                </a:schemeClr>
              </a:solidFill>
            </a:ln>
          </c:spPr>
          <c:marker>
            <c:symbol val="none"/>
          </c:marker>
          <c:val>
            <c:numRef>
              <c:f>'Presentation Graphs'!$B$50:$G$50</c:f>
              <c:numCache>
                <c:formatCode>"$"#,##0</c:formatCode>
                <c:ptCount val="6"/>
                <c:pt idx="0">
                  <c:v>3984319</c:v>
                </c:pt>
                <c:pt idx="1">
                  <c:v>4100779.8098749998</c:v>
                </c:pt>
                <c:pt idx="2">
                  <c:v>4220749.0016474836</c:v>
                </c:pt>
                <c:pt idx="3">
                  <c:v>4344332.2653221134</c:v>
                </c:pt>
                <c:pt idx="4">
                  <c:v>4471638.4748149421</c:v>
                </c:pt>
                <c:pt idx="5">
                  <c:v>4602779.7838687412</c:v>
                </c:pt>
              </c:numCache>
            </c:numRef>
          </c:val>
          <c:smooth val="0"/>
        </c:ser>
        <c:ser>
          <c:idx val="1"/>
          <c:order val="5"/>
          <c:tx>
            <c:strRef>
              <c:f>'Presentation Graphs'!$A$47</c:f>
              <c:strCache>
                <c:ptCount val="1"/>
                <c:pt idx="0">
                  <c:v>Coverage Minimum</c:v>
                </c:pt>
              </c:strCache>
            </c:strRef>
          </c:tx>
          <c:marker>
            <c:symbol val="none"/>
          </c:marker>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Graphs'!$B$47:$G$47</c:f>
              <c:numCache>
                <c:formatCode>"$"#,##0</c:formatCode>
                <c:ptCount val="6"/>
                <c:pt idx="0">
                  <c:v>3344297.1015100004</c:v>
                </c:pt>
                <c:pt idx="1">
                  <c:v>3263614.5014675502</c:v>
                </c:pt>
                <c:pt idx="2">
                  <c:v>3410535.6219123881</c:v>
                </c:pt>
                <c:pt idx="3">
                  <c:v>3411757.3055832</c:v>
                </c:pt>
                <c:pt idx="4">
                  <c:v>3410517.2793074534</c:v>
                </c:pt>
                <c:pt idx="5">
                  <c:v>3557482.5111921206</c:v>
                </c:pt>
              </c:numCache>
            </c:numRef>
          </c:val>
          <c:smooth val="0"/>
        </c:ser>
        <c:ser>
          <c:idx val="7"/>
          <c:order val="6"/>
          <c:tx>
            <c:strRef>
              <c:f>'Presentation Graphs'!$A$48</c:f>
              <c:strCache>
                <c:ptCount val="1"/>
                <c:pt idx="0">
                  <c:v>Revenue Under Existing Rates</c:v>
                </c:pt>
              </c:strCache>
            </c:strRef>
          </c:tx>
          <c:spPr>
            <a:ln cmpd="sng">
              <a:solidFill>
                <a:sysClr val="windowText" lastClr="000000"/>
              </a:solidFill>
              <a:prstDash val="dash"/>
            </a:ln>
          </c:spPr>
          <c:marker>
            <c:symbol val="none"/>
          </c:marker>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Graphs'!$B$48:$G$48</c:f>
              <c:numCache>
                <c:formatCode>"$"#,##0</c:formatCode>
                <c:ptCount val="6"/>
                <c:pt idx="0">
                  <c:v>3984319</c:v>
                </c:pt>
                <c:pt idx="1">
                  <c:v>4003648.5949999997</c:v>
                </c:pt>
                <c:pt idx="2">
                  <c:v>4023074.8379749991</c:v>
                </c:pt>
                <c:pt idx="3">
                  <c:v>4042598.2121648737</c:v>
                </c:pt>
                <c:pt idx="4">
                  <c:v>4062219.2032256979</c:v>
                </c:pt>
                <c:pt idx="5">
                  <c:v>4081938.2992418259</c:v>
                </c:pt>
              </c:numCache>
            </c:numRef>
          </c:val>
          <c:smooth val="0"/>
        </c:ser>
        <c:dLbls>
          <c:showLegendKey val="0"/>
          <c:showVal val="0"/>
          <c:showCatName val="0"/>
          <c:showSerName val="0"/>
          <c:showPercent val="0"/>
          <c:showBubbleSize val="0"/>
        </c:dLbls>
        <c:marker val="1"/>
        <c:smooth val="0"/>
        <c:axId val="364302968"/>
        <c:axId val="364299832"/>
      </c:lineChart>
      <c:catAx>
        <c:axId val="364302968"/>
        <c:scaling>
          <c:orientation val="minMax"/>
        </c:scaling>
        <c:delete val="0"/>
        <c:axPos val="b"/>
        <c:numFmt formatCode="General" sourceLinked="1"/>
        <c:majorTickMark val="out"/>
        <c:minorTickMark val="none"/>
        <c:tickLblPos val="nextTo"/>
        <c:crossAx val="364299832"/>
        <c:crosses val="autoZero"/>
        <c:auto val="1"/>
        <c:lblAlgn val="ctr"/>
        <c:lblOffset val="100"/>
        <c:noMultiLvlLbl val="0"/>
      </c:catAx>
      <c:valAx>
        <c:axId val="364299832"/>
        <c:scaling>
          <c:orientation val="minMax"/>
        </c:scaling>
        <c:delete val="0"/>
        <c:axPos val="l"/>
        <c:majorGridlines/>
        <c:numFmt formatCode="&quot;$&quot;#,##0" sourceLinked="1"/>
        <c:majorTickMark val="out"/>
        <c:minorTickMark val="none"/>
        <c:tickLblPos val="nextTo"/>
        <c:crossAx val="364302968"/>
        <c:crosses val="autoZero"/>
        <c:crossBetween val="between"/>
      </c:valAx>
    </c:plotArea>
    <c:legend>
      <c:legendPos val="b"/>
      <c:legendEntry>
        <c:idx val="2"/>
        <c:delete val="1"/>
      </c:legendEntry>
      <c:overlay val="0"/>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'Presentation Graphs'!$A$44</c:f>
              <c:strCache>
                <c:ptCount val="1"/>
                <c:pt idx="0">
                  <c:v>O&amp;M</c:v>
                </c:pt>
              </c:strCache>
            </c:strRef>
          </c:tx>
          <c:spPr>
            <a:solidFill>
              <a:srgbClr val="556063"/>
            </a:solidFill>
          </c:spPr>
          <c:invertIfNegative val="0"/>
          <c:dPt>
            <c:idx val="0"/>
            <c:invertIfNegative val="0"/>
            <c:bubble3D val="0"/>
            <c:spPr>
              <a:solidFill>
                <a:srgbClr val="556063"/>
              </a:solidFill>
            </c:spPr>
          </c:dPt>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Graphs'!$B$44:$G$44</c:f>
              <c:numCache>
                <c:formatCode>"$"#,##0</c:formatCode>
                <c:ptCount val="6"/>
                <c:pt idx="0">
                  <c:v>2992839.82651</c:v>
                </c:pt>
                <c:pt idx="1">
                  <c:v>2890636.5209675501</c:v>
                </c:pt>
                <c:pt idx="2">
                  <c:v>2958765.081447388</c:v>
                </c:pt>
                <c:pt idx="3">
                  <c:v>3029026.243915875</c:v>
                </c:pt>
                <c:pt idx="4">
                  <c:v>3101497.0349255418</c:v>
                </c:pt>
                <c:pt idx="5">
                  <c:v>3176257.5663070492</c:v>
                </c:pt>
              </c:numCache>
            </c:numRef>
          </c:val>
        </c:ser>
        <c:ser>
          <c:idx val="3"/>
          <c:order val="1"/>
          <c:tx>
            <c:strRef>
              <c:f>'Presentation Graphs'!$A$45</c:f>
              <c:strCache>
                <c:ptCount val="1"/>
                <c:pt idx="0">
                  <c:v>Existing Debt Service</c:v>
                </c:pt>
              </c:strCache>
            </c:strRef>
          </c:tx>
          <c:spPr>
            <a:solidFill>
              <a:srgbClr val="558ED5"/>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Graphs'!$B$45:$G$45</c:f>
              <c:numCache>
                <c:formatCode>"$"#,##0</c:formatCode>
                <c:ptCount val="6"/>
                <c:pt idx="0">
                  <c:v>642396.07684210525</c:v>
                </c:pt>
                <c:pt idx="1">
                  <c:v>639715.57947368419</c:v>
                </c:pt>
                <c:pt idx="2">
                  <c:v>704276.88210526318</c:v>
                </c:pt>
                <c:pt idx="3">
                  <c:v>650580.50973684201</c:v>
                </c:pt>
                <c:pt idx="4">
                  <c:v>593155.062368421</c:v>
                </c:pt>
                <c:pt idx="5">
                  <c:v>652470.06499999994</c:v>
                </c:pt>
              </c:numCache>
            </c:numRef>
          </c:val>
        </c:ser>
        <c:ser>
          <c:idx val="5"/>
          <c:order val="2"/>
          <c:tx>
            <c:strRef>
              <c:f>'Presentation Graphs'!$A$46</c:f>
              <c:strCache>
                <c:ptCount val="1"/>
                <c:pt idx="0">
                  <c:v>New Debt Service</c:v>
                </c:pt>
              </c:strCache>
            </c:strRef>
          </c:tx>
          <c:spPr>
            <a:solidFill>
              <a:srgbClr val="953735"/>
            </a:solidFill>
          </c:spPr>
          <c:invertIfNegative val="0"/>
          <c:val>
            <c:numRef>
              <c:f>'Presentation Graphs'!$B$46:$G$46</c:f>
              <c:numCache>
                <c:formatCode>"$"#,##0</c:formatCode>
                <c:ptCount val="6"/>
                <c:pt idx="0">
                  <c:v>0</c:v>
                </c:pt>
                <c:pt idx="1">
                  <c:v>0</c:v>
                </c:pt>
                <c:pt idx="2">
                  <c:v>0</c:v>
                </c:pt>
                <c:pt idx="3">
                  <c:v>0</c:v>
                </c:pt>
                <c:pt idx="4">
                  <c:v>0</c:v>
                </c:pt>
                <c:pt idx="5">
                  <c:v>0</c:v>
                </c:pt>
              </c:numCache>
            </c:numRef>
          </c:val>
        </c:ser>
        <c:ser>
          <c:idx val="2"/>
          <c:order val="4"/>
          <c:tx>
            <c:strRef>
              <c:f>'Presentation Graphs'!$A$49</c:f>
              <c:strCache>
                <c:ptCount val="1"/>
                <c:pt idx="0">
                  <c:v>RRF</c:v>
                </c:pt>
              </c:strCache>
            </c:strRef>
          </c:tx>
          <c:spPr>
            <a:solidFill>
              <a:srgbClr val="77933C"/>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Graphs'!$B$49:$G$49</c:f>
              <c:numCache>
                <c:formatCode>"$"#,##0</c:formatCode>
                <c:ptCount val="6"/>
                <c:pt idx="0">
                  <c:v>349083.09664789471</c:v>
                </c:pt>
                <c:pt idx="1">
                  <c:v>473296.49455876544</c:v>
                </c:pt>
                <c:pt idx="2">
                  <c:v>360032.87442234787</c:v>
                </c:pt>
                <c:pt idx="3">
                  <c:v>362991.45851215674</c:v>
                </c:pt>
                <c:pt idx="4">
                  <c:v>367567.10593173502</c:v>
                </c:pt>
                <c:pt idx="5">
                  <c:v>253210.66793477675</c:v>
                </c:pt>
              </c:numCache>
            </c:numRef>
          </c:val>
        </c:ser>
        <c:dLbls>
          <c:showLegendKey val="0"/>
          <c:showVal val="0"/>
          <c:showCatName val="0"/>
          <c:showSerName val="0"/>
          <c:showPercent val="0"/>
          <c:showBubbleSize val="0"/>
        </c:dLbls>
        <c:gapWidth val="50"/>
        <c:overlap val="100"/>
        <c:axId val="364301008"/>
        <c:axId val="433413280"/>
      </c:barChart>
      <c:lineChart>
        <c:grouping val="standard"/>
        <c:varyColors val="0"/>
        <c:ser>
          <c:idx val="4"/>
          <c:order val="3"/>
          <c:tx>
            <c:strRef>
              <c:f>'Presentation Graphs'!$A$50</c:f>
              <c:strCache>
                <c:ptCount val="1"/>
                <c:pt idx="0">
                  <c:v>Current Rates</c:v>
                </c:pt>
              </c:strCache>
            </c:strRef>
          </c:tx>
          <c:spPr>
            <a:ln>
              <a:solidFill>
                <a:schemeClr val="tx2">
                  <a:lumMod val="50000"/>
                </a:schemeClr>
              </a:solidFill>
              <a:prstDash val="dash"/>
            </a:ln>
          </c:spPr>
          <c:marker>
            <c:symbol val="none"/>
          </c:marker>
          <c:val>
            <c:numRef>
              <c:f>'Presentation Graphs'!$B$50:$G$50</c:f>
              <c:numCache>
                <c:formatCode>"$"#,##0</c:formatCode>
                <c:ptCount val="6"/>
                <c:pt idx="0">
                  <c:v>3984319</c:v>
                </c:pt>
                <c:pt idx="1">
                  <c:v>4003648.5949999997</c:v>
                </c:pt>
                <c:pt idx="2">
                  <c:v>4023074.8379749991</c:v>
                </c:pt>
                <c:pt idx="3">
                  <c:v>4042598.2121648737</c:v>
                </c:pt>
                <c:pt idx="4">
                  <c:v>4062219.2032256979</c:v>
                </c:pt>
                <c:pt idx="5">
                  <c:v>4081938.2992418259</c:v>
                </c:pt>
              </c:numCache>
            </c:numRef>
          </c:val>
          <c:smooth val="0"/>
        </c:ser>
        <c:ser>
          <c:idx val="1"/>
          <c:order val="5"/>
          <c:tx>
            <c:strRef>
              <c:f>'Presentation Graphs'!$A$47</c:f>
              <c:strCache>
                <c:ptCount val="1"/>
                <c:pt idx="0">
                  <c:v>Coverage Minimum</c:v>
                </c:pt>
              </c:strCache>
            </c:strRef>
          </c:tx>
          <c:marker>
            <c:symbol val="none"/>
          </c:marker>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Graphs'!$B$47:$G$47</c:f>
              <c:numCache>
                <c:formatCode>"$"#,##0</c:formatCode>
                <c:ptCount val="6"/>
                <c:pt idx="0">
                  <c:v>3344297.1015100004</c:v>
                </c:pt>
                <c:pt idx="1">
                  <c:v>3263614.5014675502</c:v>
                </c:pt>
                <c:pt idx="2">
                  <c:v>3410535.6219123881</c:v>
                </c:pt>
                <c:pt idx="3">
                  <c:v>3411757.3055832</c:v>
                </c:pt>
                <c:pt idx="4">
                  <c:v>3410517.2793074534</c:v>
                </c:pt>
                <c:pt idx="5">
                  <c:v>3557482.5111921206</c:v>
                </c:pt>
              </c:numCache>
            </c:numRef>
          </c:val>
          <c:smooth val="0"/>
        </c:ser>
        <c:dLbls>
          <c:showLegendKey val="0"/>
          <c:showVal val="0"/>
          <c:showCatName val="0"/>
          <c:showSerName val="0"/>
          <c:showPercent val="0"/>
          <c:showBubbleSize val="0"/>
        </c:dLbls>
        <c:marker val="1"/>
        <c:smooth val="0"/>
        <c:axId val="364301008"/>
        <c:axId val="433413280"/>
      </c:lineChart>
      <c:catAx>
        <c:axId val="364301008"/>
        <c:scaling>
          <c:orientation val="minMax"/>
        </c:scaling>
        <c:delete val="0"/>
        <c:axPos val="b"/>
        <c:numFmt formatCode="General" sourceLinked="1"/>
        <c:majorTickMark val="out"/>
        <c:minorTickMark val="none"/>
        <c:tickLblPos val="nextTo"/>
        <c:crossAx val="433413280"/>
        <c:crosses val="autoZero"/>
        <c:auto val="1"/>
        <c:lblAlgn val="ctr"/>
        <c:lblOffset val="100"/>
        <c:noMultiLvlLbl val="0"/>
      </c:catAx>
      <c:valAx>
        <c:axId val="433413280"/>
        <c:scaling>
          <c:orientation val="minMax"/>
        </c:scaling>
        <c:delete val="0"/>
        <c:axPos val="l"/>
        <c:majorGridlines/>
        <c:numFmt formatCode="&quot;$&quot;#,##0" sourceLinked="1"/>
        <c:majorTickMark val="out"/>
        <c:minorTickMark val="none"/>
        <c:tickLblPos val="nextTo"/>
        <c:crossAx val="364301008"/>
        <c:crosses val="autoZero"/>
        <c:crossBetween val="between"/>
      </c:valAx>
    </c:plotArea>
    <c:legend>
      <c:legendPos val="b"/>
      <c:legendEntry>
        <c:idx val="2"/>
        <c:delete val="1"/>
      </c:legendEntry>
      <c:overlay val="0"/>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'Presentation Graphs'!$A$44</c:f>
              <c:strCache>
                <c:ptCount val="1"/>
                <c:pt idx="0">
                  <c:v>O&amp;M</c:v>
                </c:pt>
              </c:strCache>
            </c:strRef>
          </c:tx>
          <c:spPr>
            <a:solidFill>
              <a:srgbClr val="556063"/>
            </a:solidFill>
          </c:spPr>
          <c:invertIfNegative val="0"/>
          <c:dPt>
            <c:idx val="0"/>
            <c:invertIfNegative val="0"/>
            <c:bubble3D val="0"/>
            <c:spPr>
              <a:solidFill>
                <a:srgbClr val="556063"/>
              </a:solidFill>
            </c:spPr>
          </c:dPt>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Graphs'!$B$44:$G$44</c:f>
              <c:numCache>
                <c:formatCode>"$"#,##0</c:formatCode>
                <c:ptCount val="6"/>
                <c:pt idx="0">
                  <c:v>2992839.82651</c:v>
                </c:pt>
                <c:pt idx="1">
                  <c:v>2832245.1198332952</c:v>
                </c:pt>
                <c:pt idx="2">
                  <c:v>2900081.7233074619</c:v>
                </c:pt>
                <c:pt idx="3">
                  <c:v>2970049.4689852493</c:v>
                </c:pt>
                <c:pt idx="4">
                  <c:v>3042225.3761202628</c:v>
                </c:pt>
                <c:pt idx="5">
                  <c:v>3033114.4092077436</c:v>
                </c:pt>
              </c:numCache>
            </c:numRef>
          </c:val>
        </c:ser>
        <c:ser>
          <c:idx val="3"/>
          <c:order val="1"/>
          <c:tx>
            <c:strRef>
              <c:f>'Presentation Graphs'!$A$45</c:f>
              <c:strCache>
                <c:ptCount val="1"/>
                <c:pt idx="0">
                  <c:v>Existing Debt Service</c:v>
                </c:pt>
              </c:strCache>
            </c:strRef>
          </c:tx>
          <c:spPr>
            <a:solidFill>
              <a:srgbClr val="558ED5"/>
            </a:solidFill>
          </c:spPr>
          <c:invertIfNegative val="0"/>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Graphs'!$B$45:$G$45</c:f>
              <c:numCache>
                <c:formatCode>"$"#,##0</c:formatCode>
                <c:ptCount val="6"/>
                <c:pt idx="0">
                  <c:v>642396.07684210525</c:v>
                </c:pt>
                <c:pt idx="1">
                  <c:v>639715.57947368419</c:v>
                </c:pt>
                <c:pt idx="2">
                  <c:v>704276.88210526318</c:v>
                </c:pt>
                <c:pt idx="3">
                  <c:v>650580.50973684201</c:v>
                </c:pt>
                <c:pt idx="4">
                  <c:v>593155.062368421</c:v>
                </c:pt>
                <c:pt idx="5">
                  <c:v>652470.06499999994</c:v>
                </c:pt>
              </c:numCache>
            </c:numRef>
          </c:val>
        </c:ser>
        <c:ser>
          <c:idx val="5"/>
          <c:order val="2"/>
          <c:tx>
            <c:strRef>
              <c:f>'Presentation Graphs'!$A$46</c:f>
              <c:strCache>
                <c:ptCount val="1"/>
                <c:pt idx="0">
                  <c:v>New Debt Service</c:v>
                </c:pt>
              </c:strCache>
            </c:strRef>
          </c:tx>
          <c:spPr>
            <a:solidFill>
              <a:srgbClr val="953735"/>
            </a:solidFill>
          </c:spPr>
          <c:invertIfNegative val="0"/>
          <c:val>
            <c:numRef>
              <c:f>'Presentation Graphs'!$B$46:$G$46</c:f>
              <c:numCache>
                <c:formatCode>"$"#,##0</c:formatCode>
                <c:ptCount val="6"/>
                <c:pt idx="0">
                  <c:v>0</c:v>
                </c:pt>
                <c:pt idx="1">
                  <c:v>0</c:v>
                </c:pt>
                <c:pt idx="2">
                  <c:v>0</c:v>
                </c:pt>
                <c:pt idx="3">
                  <c:v>0</c:v>
                </c:pt>
                <c:pt idx="4">
                  <c:v>0</c:v>
                </c:pt>
                <c:pt idx="5">
                  <c:v>0</c:v>
                </c:pt>
              </c:numCache>
            </c:numRef>
          </c:val>
        </c:ser>
        <c:dLbls>
          <c:showLegendKey val="0"/>
          <c:showVal val="0"/>
          <c:showCatName val="0"/>
          <c:showSerName val="0"/>
          <c:showPercent val="0"/>
          <c:showBubbleSize val="0"/>
        </c:dLbls>
        <c:gapWidth val="50"/>
        <c:overlap val="100"/>
        <c:axId val="433409360"/>
        <c:axId val="433412104"/>
      </c:barChart>
      <c:lineChart>
        <c:grouping val="standard"/>
        <c:varyColors val="0"/>
        <c:ser>
          <c:idx val="4"/>
          <c:order val="3"/>
          <c:tx>
            <c:strRef>
              <c:f>'Presentation Graphs'!$A$50</c:f>
              <c:strCache>
                <c:ptCount val="1"/>
                <c:pt idx="0">
                  <c:v>Rate Adjustment</c:v>
                </c:pt>
              </c:strCache>
            </c:strRef>
          </c:tx>
          <c:spPr>
            <a:ln>
              <a:solidFill>
                <a:schemeClr val="tx2">
                  <a:lumMod val="50000"/>
                </a:schemeClr>
              </a:solidFill>
            </a:ln>
          </c:spPr>
          <c:marker>
            <c:symbol val="none"/>
          </c:marker>
          <c:val>
            <c:numRef>
              <c:f>'Presentation Graphs'!$B$50:$G$50</c:f>
              <c:numCache>
                <c:formatCode>"$"#,##0</c:formatCode>
                <c:ptCount val="6"/>
                <c:pt idx="0">
                  <c:v>3984319</c:v>
                </c:pt>
                <c:pt idx="1">
                  <c:v>3615123.7354999995</c:v>
                </c:pt>
                <c:pt idx="2">
                  <c:v>3632607.3541774992</c:v>
                </c:pt>
                <c:pt idx="3">
                  <c:v>3650178.3909483864</c:v>
                </c:pt>
                <c:pt idx="4">
                  <c:v>3667837.2829031278</c:v>
                </c:pt>
                <c:pt idx="5">
                  <c:v>3685584.4693176434</c:v>
                </c:pt>
              </c:numCache>
            </c:numRef>
          </c:val>
          <c:smooth val="0"/>
        </c:ser>
        <c:ser>
          <c:idx val="1"/>
          <c:order val="4"/>
          <c:tx>
            <c:strRef>
              <c:f>'Presentation Graphs'!$A$47</c:f>
              <c:strCache>
                <c:ptCount val="1"/>
                <c:pt idx="0">
                  <c:v>Coverage Minimum</c:v>
                </c:pt>
              </c:strCache>
            </c:strRef>
          </c:tx>
          <c:marker>
            <c:symbol val="none"/>
          </c:marker>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Graphs'!$B$47:$G$47</c:f>
              <c:numCache>
                <c:formatCode>"$"#,##0</c:formatCode>
                <c:ptCount val="6"/>
                <c:pt idx="0">
                  <c:v>3344297.1015100004</c:v>
                </c:pt>
                <c:pt idx="1">
                  <c:v>3263614.5014675502</c:v>
                </c:pt>
                <c:pt idx="2">
                  <c:v>3410535.6219123881</c:v>
                </c:pt>
                <c:pt idx="3">
                  <c:v>3411757.3055832</c:v>
                </c:pt>
                <c:pt idx="4">
                  <c:v>3410517.2793074534</c:v>
                </c:pt>
                <c:pt idx="5">
                  <c:v>3473907.37119212</c:v>
                </c:pt>
              </c:numCache>
            </c:numRef>
          </c:val>
          <c:smooth val="0"/>
        </c:ser>
        <c:ser>
          <c:idx val="7"/>
          <c:order val="5"/>
          <c:tx>
            <c:strRef>
              <c:f>'Presentation Graphs'!$A$48</c:f>
              <c:strCache>
                <c:ptCount val="1"/>
                <c:pt idx="0">
                  <c:v>Revenue Under Existing Rates</c:v>
                </c:pt>
              </c:strCache>
            </c:strRef>
          </c:tx>
          <c:spPr>
            <a:ln cmpd="sng">
              <a:solidFill>
                <a:sysClr val="windowText" lastClr="000000"/>
              </a:solidFill>
              <a:prstDash val="dash"/>
            </a:ln>
          </c:spPr>
          <c:marker>
            <c:symbol val="none"/>
          </c:marker>
          <c:cat>
            <c:numRef>
              <c:f>'Presentation Graphs'!$B$43:$G$43</c:f>
              <c:numCache>
                <c:formatCode>General</c:formatCode>
                <c:ptCount val="6"/>
                <c:pt idx="0">
                  <c:v>2018</c:v>
                </c:pt>
                <c:pt idx="1">
                  <c:v>2019</c:v>
                </c:pt>
                <c:pt idx="2">
                  <c:v>2020</c:v>
                </c:pt>
                <c:pt idx="3">
                  <c:v>2021</c:v>
                </c:pt>
                <c:pt idx="4">
                  <c:v>2022</c:v>
                </c:pt>
                <c:pt idx="5">
                  <c:v>2023</c:v>
                </c:pt>
              </c:numCache>
            </c:numRef>
          </c:cat>
          <c:val>
            <c:numRef>
              <c:f>'Presentation Graphs'!$B$48:$G$48</c:f>
              <c:numCache>
                <c:formatCode>"$"#,##0</c:formatCode>
                <c:ptCount val="6"/>
                <c:pt idx="0">
                  <c:v>3984319</c:v>
                </c:pt>
                <c:pt idx="1">
                  <c:v>4003648.5949999997</c:v>
                </c:pt>
                <c:pt idx="2">
                  <c:v>4023074.8379749991</c:v>
                </c:pt>
                <c:pt idx="3">
                  <c:v>4042598.2121648737</c:v>
                </c:pt>
                <c:pt idx="4">
                  <c:v>4062219.2032256979</c:v>
                </c:pt>
                <c:pt idx="5">
                  <c:v>4081938.2992418259</c:v>
                </c:pt>
              </c:numCache>
            </c:numRef>
          </c:val>
          <c:smooth val="0"/>
        </c:ser>
        <c:dLbls>
          <c:showLegendKey val="0"/>
          <c:showVal val="0"/>
          <c:showCatName val="0"/>
          <c:showSerName val="0"/>
          <c:showPercent val="0"/>
          <c:showBubbleSize val="0"/>
        </c:dLbls>
        <c:marker val="1"/>
        <c:smooth val="0"/>
        <c:axId val="433409360"/>
        <c:axId val="433412104"/>
      </c:lineChart>
      <c:catAx>
        <c:axId val="433409360"/>
        <c:scaling>
          <c:orientation val="minMax"/>
        </c:scaling>
        <c:delete val="0"/>
        <c:axPos val="b"/>
        <c:numFmt formatCode="General" sourceLinked="1"/>
        <c:majorTickMark val="out"/>
        <c:minorTickMark val="none"/>
        <c:tickLblPos val="nextTo"/>
        <c:crossAx val="433412104"/>
        <c:crosses val="autoZero"/>
        <c:auto val="1"/>
        <c:lblAlgn val="ctr"/>
        <c:lblOffset val="100"/>
        <c:noMultiLvlLbl val="0"/>
      </c:catAx>
      <c:valAx>
        <c:axId val="433412104"/>
        <c:scaling>
          <c:orientation val="minMax"/>
        </c:scaling>
        <c:delete val="0"/>
        <c:axPos val="l"/>
        <c:majorGridlines/>
        <c:numFmt formatCode="&quot;$&quot;#,##0" sourceLinked="1"/>
        <c:majorTickMark val="out"/>
        <c:minorTickMark val="none"/>
        <c:tickLblPos val="nextTo"/>
        <c:crossAx val="433409360"/>
        <c:crosses val="autoZero"/>
        <c:crossBetween val="between"/>
      </c:valAx>
    </c:plotArea>
    <c:legend>
      <c:legendPos val="b"/>
      <c:legendEntry>
        <c:idx val="2"/>
        <c:delete val="1"/>
      </c:legendEntry>
      <c:overlay val="0"/>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Sheet1!$P$26</c:f>
              <c:strCache>
                <c:ptCount val="1"/>
                <c:pt idx="0">
                  <c:v>Water</c:v>
                </c:pt>
              </c:strCache>
            </c:strRef>
          </c:tx>
          <c:spPr>
            <a:solidFill>
              <a:schemeClr val="bg1">
                <a:lumMod val="50000"/>
              </a:schemeClr>
            </a:solidFill>
          </c:spPr>
          <c:invertIfNegative val="0"/>
          <c:dPt>
            <c:idx val="4"/>
            <c:invertIfNegative val="0"/>
            <c:bubble3D val="0"/>
            <c:spPr>
              <a:solidFill>
                <a:srgbClr val="7DB6FD"/>
              </a:solidFill>
            </c:spPr>
          </c:dPt>
          <c:dPt>
            <c:idx val="5"/>
            <c:invertIfNegative val="0"/>
            <c:bubble3D val="0"/>
            <c:spPr>
              <a:solidFill>
                <a:srgbClr val="558ED5"/>
              </a:solidFill>
            </c:spPr>
          </c:dPt>
          <c:dPt>
            <c:idx val="6"/>
            <c:invertIfNegative val="0"/>
            <c:bubble3D val="0"/>
            <c:spPr>
              <a:solidFill>
                <a:srgbClr val="417AC1"/>
              </a:solidFill>
            </c:spPr>
          </c:dPt>
          <c:dPt>
            <c:idx val="7"/>
            <c:invertIfNegative val="0"/>
            <c:bubble3D val="0"/>
            <c:spPr>
              <a:solidFill>
                <a:srgbClr val="2D66AD"/>
              </a:solidFill>
            </c:spPr>
          </c:dPt>
          <c:cat>
            <c:strRef>
              <c:f>Sheet1!$O$27:$O$37</c:f>
              <c:strCache>
                <c:ptCount val="11"/>
                <c:pt idx="0">
                  <c:v>Camas 2018</c:v>
                </c:pt>
                <c:pt idx="1">
                  <c:v>Vancouver 2018</c:v>
                </c:pt>
                <c:pt idx="2">
                  <c:v>Battle Ground 2018 [CPU]</c:v>
                </c:pt>
                <c:pt idx="3">
                  <c:v>Ridgefield 2018 [CPU]</c:v>
                </c:pt>
                <c:pt idx="4">
                  <c:v>Washougal Reduce Rates 2019</c:v>
                </c:pt>
                <c:pt idx="5">
                  <c:v>Washougal 2018</c:v>
                </c:pt>
                <c:pt idx="6">
                  <c:v>Washougal Phased CIP 2019</c:v>
                </c:pt>
                <c:pt idx="7">
                  <c:v>Washougal Fully Programmed 2019</c:v>
                </c:pt>
                <c:pt idx="8">
                  <c:v>Arlington 2018</c:v>
                </c:pt>
                <c:pt idx="9">
                  <c:v>La Conner 2018</c:v>
                </c:pt>
                <c:pt idx="10">
                  <c:v>Castle Rock 2016</c:v>
                </c:pt>
              </c:strCache>
            </c:strRef>
          </c:cat>
          <c:val>
            <c:numRef>
              <c:f>Sheet1!$P$27:$P$37</c:f>
              <c:numCache>
                <c:formatCode>_("$"* #,##0.00_);_("$"* \(#,##0.00\);_("$"* "-"??_);_(@_)</c:formatCode>
                <c:ptCount val="11"/>
                <c:pt idx="0">
                  <c:v>47.06</c:v>
                </c:pt>
                <c:pt idx="1">
                  <c:v>51.94</c:v>
                </c:pt>
                <c:pt idx="2">
                  <c:v>47.2</c:v>
                </c:pt>
                <c:pt idx="3">
                  <c:v>56.640000000000008</c:v>
                </c:pt>
                <c:pt idx="4">
                  <c:v>75.159000000000006</c:v>
                </c:pt>
                <c:pt idx="5">
                  <c:v>83.51</c:v>
                </c:pt>
                <c:pt idx="6">
                  <c:v>85.597750000000005</c:v>
                </c:pt>
                <c:pt idx="7">
                  <c:v>87.27</c:v>
                </c:pt>
                <c:pt idx="8">
                  <c:v>87.82</c:v>
                </c:pt>
                <c:pt idx="9">
                  <c:v>117</c:v>
                </c:pt>
                <c:pt idx="10">
                  <c:v>128.69999999999999</c:v>
                </c:pt>
              </c:numCache>
            </c:numRef>
          </c:val>
        </c:ser>
        <c:ser>
          <c:idx val="1"/>
          <c:order val="1"/>
          <c:tx>
            <c:strRef>
              <c:f>Sheet1!$Q$26</c:f>
              <c:strCache>
                <c:ptCount val="1"/>
                <c:pt idx="0">
                  <c:v>Utility Tax</c:v>
                </c:pt>
              </c:strCache>
            </c:strRef>
          </c:tx>
          <c:spPr>
            <a:solidFill>
              <a:schemeClr val="tx1"/>
            </a:solidFill>
          </c:spPr>
          <c:invertIfNegative val="0"/>
          <c:val>
            <c:numRef>
              <c:f>Sheet1!$Q$27:$Q$37</c:f>
              <c:numCache>
                <c:formatCode>_("$"* #,##0.00_);_("$"* \(#,##0.00\);_("$"* "-"??_);_(@_)</c:formatCode>
                <c:ptCount val="11"/>
                <c:pt idx="0">
                  <c:v>0</c:v>
                </c:pt>
                <c:pt idx="1">
                  <c:v>0</c:v>
                </c:pt>
                <c:pt idx="2">
                  <c:v>9.4400000000000013</c:v>
                </c:pt>
                <c:pt idx="3">
                  <c:v>4.531200000000001</c:v>
                </c:pt>
                <c:pt idx="4">
                  <c:v>0</c:v>
                </c:pt>
                <c:pt idx="5">
                  <c:v>0</c:v>
                </c:pt>
                <c:pt idx="6">
                  <c:v>0</c:v>
                </c:pt>
                <c:pt idx="7">
                  <c:v>0</c:v>
                </c:pt>
                <c:pt idx="8">
                  <c:v>0</c:v>
                </c:pt>
                <c:pt idx="9">
                  <c:v>0</c:v>
                </c:pt>
                <c:pt idx="10">
                  <c:v>0</c:v>
                </c:pt>
              </c:numCache>
            </c:numRef>
          </c:val>
        </c:ser>
        <c:dLbls>
          <c:showLegendKey val="0"/>
          <c:showVal val="0"/>
          <c:showCatName val="0"/>
          <c:showSerName val="0"/>
          <c:showPercent val="0"/>
          <c:showBubbleSize val="0"/>
        </c:dLbls>
        <c:gapWidth val="50"/>
        <c:overlap val="100"/>
        <c:axId val="433416024"/>
        <c:axId val="433414848"/>
      </c:barChart>
      <c:lineChart>
        <c:grouping val="standard"/>
        <c:varyColors val="0"/>
        <c:ser>
          <c:idx val="2"/>
          <c:order val="2"/>
          <c:tx>
            <c:strRef>
              <c:f>Sheet1!$R$26</c:f>
              <c:strCache>
                <c:ptCount val="1"/>
                <c:pt idx="0">
                  <c:v>Total</c:v>
                </c:pt>
              </c:strCache>
            </c:strRef>
          </c:tx>
          <c:spPr>
            <a:ln>
              <a:noFill/>
            </a:ln>
          </c:spPr>
          <c:marker>
            <c:symbol val="none"/>
          </c:marker>
          <c:dLbls>
            <c:spPr>
              <a:noFill/>
              <a:ln>
                <a:noFill/>
              </a:ln>
              <a:effectLst/>
            </c:spPr>
            <c:txPr>
              <a:bodyPr wrap="square" lIns="38100" tIns="19050" rIns="38100" bIns="19050" anchor="ctr">
                <a:spAutoFit/>
              </a:bodyPr>
              <a:lstStyle/>
              <a:p>
                <a:pPr>
                  <a:defRPr sz="18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Sheet1!$R$27:$R$37</c:f>
              <c:numCache>
                <c:formatCode>_("$"* #,##0_);_("$"* \(#,##0\);_("$"* "-"??_);_(@_)</c:formatCode>
                <c:ptCount val="11"/>
                <c:pt idx="0">
                  <c:v>47.06</c:v>
                </c:pt>
                <c:pt idx="1">
                  <c:v>51.94</c:v>
                </c:pt>
                <c:pt idx="2">
                  <c:v>56.64</c:v>
                </c:pt>
                <c:pt idx="3">
                  <c:v>61.171200000000006</c:v>
                </c:pt>
                <c:pt idx="4">
                  <c:v>75.159000000000006</c:v>
                </c:pt>
                <c:pt idx="5">
                  <c:v>83.51</c:v>
                </c:pt>
                <c:pt idx="6">
                  <c:v>85.597750000000005</c:v>
                </c:pt>
                <c:pt idx="7">
                  <c:v>87.27</c:v>
                </c:pt>
                <c:pt idx="8">
                  <c:v>87.82</c:v>
                </c:pt>
                <c:pt idx="9">
                  <c:v>117</c:v>
                </c:pt>
                <c:pt idx="10">
                  <c:v>128.69999999999999</c:v>
                </c:pt>
              </c:numCache>
            </c:numRef>
          </c:val>
          <c:smooth val="0"/>
        </c:ser>
        <c:dLbls>
          <c:showLegendKey val="0"/>
          <c:showVal val="0"/>
          <c:showCatName val="0"/>
          <c:showSerName val="0"/>
          <c:showPercent val="0"/>
          <c:showBubbleSize val="0"/>
        </c:dLbls>
        <c:marker val="1"/>
        <c:smooth val="0"/>
        <c:axId val="433416024"/>
        <c:axId val="433414848"/>
      </c:lineChart>
      <c:catAx>
        <c:axId val="433416024"/>
        <c:scaling>
          <c:orientation val="minMax"/>
        </c:scaling>
        <c:delete val="0"/>
        <c:axPos val="b"/>
        <c:numFmt formatCode="General" sourceLinked="0"/>
        <c:majorTickMark val="out"/>
        <c:minorTickMark val="none"/>
        <c:tickLblPos val="nextTo"/>
        <c:crossAx val="433414848"/>
        <c:crosses val="autoZero"/>
        <c:auto val="1"/>
        <c:lblAlgn val="ctr"/>
        <c:lblOffset val="100"/>
        <c:noMultiLvlLbl val="0"/>
      </c:catAx>
      <c:valAx>
        <c:axId val="433414848"/>
        <c:scaling>
          <c:orientation val="minMax"/>
        </c:scaling>
        <c:delete val="0"/>
        <c:axPos val="l"/>
        <c:majorGridlines/>
        <c:numFmt formatCode="_(&quot;$&quot;* #,##0_);_(&quot;$&quot;* \(#,##0\);_(&quot;$&quot;* &quot;-&quot;_);_(@_)" sourceLinked="0"/>
        <c:majorTickMark val="out"/>
        <c:minorTickMark val="none"/>
        <c:tickLblPos val="nextTo"/>
        <c:crossAx val="433416024"/>
        <c:crosses val="autoZero"/>
        <c:crossBetween val="between"/>
      </c:valAx>
    </c:plotArea>
    <c:legend>
      <c:legendPos val="b"/>
      <c:legendEntry>
        <c:idx val="2"/>
        <c:delete val="1"/>
      </c:legendEntry>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'O&amp;M'!$G$140</c:f>
              <c:strCache>
                <c:ptCount val="1"/>
                <c:pt idx="0">
                  <c:v>Administation</c:v>
                </c:pt>
              </c:strCache>
            </c:strRef>
          </c:tx>
          <c:spPr>
            <a:solidFill>
              <a:srgbClr val="556063"/>
            </a:solidFill>
            <a:ln>
              <a:noFill/>
            </a:ln>
            <a:effectLst/>
          </c:spPr>
          <c:invertIfNegative val="0"/>
          <c:cat>
            <c:numRef>
              <c:f>'O&amp;M'!$H$47:$M$47</c:f>
              <c:numCache>
                <c:formatCode>General</c:formatCode>
                <c:ptCount val="6"/>
                <c:pt idx="0">
                  <c:v>2018</c:v>
                </c:pt>
                <c:pt idx="1">
                  <c:v>2019</c:v>
                </c:pt>
                <c:pt idx="2">
                  <c:v>2020</c:v>
                </c:pt>
                <c:pt idx="3">
                  <c:v>2021</c:v>
                </c:pt>
                <c:pt idx="4">
                  <c:v>2022</c:v>
                </c:pt>
                <c:pt idx="5">
                  <c:v>2023</c:v>
                </c:pt>
              </c:numCache>
            </c:numRef>
          </c:cat>
          <c:val>
            <c:numRef>
              <c:f>'O&amp;M'!$H$140:$M$140</c:f>
              <c:numCache>
                <c:formatCode>_("$"* #,##0_);_("$"* \(#,##0\);_("$"* "-"??_);_(@_)</c:formatCode>
                <c:ptCount val="6"/>
                <c:pt idx="0">
                  <c:v>484550</c:v>
                </c:pt>
                <c:pt idx="1">
                  <c:v>499416</c:v>
                </c:pt>
                <c:pt idx="2">
                  <c:v>514791.57000000007</c:v>
                </c:pt>
                <c:pt idx="3">
                  <c:v>530696.11889999988</c:v>
                </c:pt>
                <c:pt idx="4">
                  <c:v>547149.86280300014</c:v>
                </c:pt>
                <c:pt idx="5">
                  <c:v>564173.86085480999</c:v>
                </c:pt>
              </c:numCache>
            </c:numRef>
          </c:val>
        </c:ser>
        <c:ser>
          <c:idx val="1"/>
          <c:order val="1"/>
          <c:tx>
            <c:strRef>
              <c:f>'O&amp;M'!$G$141</c:f>
              <c:strCache>
                <c:ptCount val="1"/>
                <c:pt idx="0">
                  <c:v>Training</c:v>
                </c:pt>
              </c:strCache>
            </c:strRef>
          </c:tx>
          <c:spPr>
            <a:solidFill>
              <a:srgbClr val="953735"/>
            </a:solidFill>
            <a:ln>
              <a:noFill/>
            </a:ln>
            <a:effectLst/>
          </c:spPr>
          <c:invertIfNegative val="0"/>
          <c:cat>
            <c:numRef>
              <c:f>'O&amp;M'!$H$47:$M$47</c:f>
              <c:numCache>
                <c:formatCode>General</c:formatCode>
                <c:ptCount val="6"/>
                <c:pt idx="0">
                  <c:v>2018</c:v>
                </c:pt>
                <c:pt idx="1">
                  <c:v>2019</c:v>
                </c:pt>
                <c:pt idx="2">
                  <c:v>2020</c:v>
                </c:pt>
                <c:pt idx="3">
                  <c:v>2021</c:v>
                </c:pt>
                <c:pt idx="4">
                  <c:v>2022</c:v>
                </c:pt>
                <c:pt idx="5">
                  <c:v>2023</c:v>
                </c:pt>
              </c:numCache>
            </c:numRef>
          </c:cat>
          <c:val>
            <c:numRef>
              <c:f>'O&amp;M'!$H$141:$M$141</c:f>
              <c:numCache>
                <c:formatCode>_("$"* #,##0_);_("$"* \(#,##0\);_("$"* "-"??_);_(@_)</c:formatCode>
                <c:ptCount val="6"/>
                <c:pt idx="0">
                  <c:v>6000</c:v>
                </c:pt>
                <c:pt idx="1">
                  <c:v>6120</c:v>
                </c:pt>
                <c:pt idx="2">
                  <c:v>6242.4000000000005</c:v>
                </c:pt>
                <c:pt idx="3">
                  <c:v>6367.2480000000005</c:v>
                </c:pt>
                <c:pt idx="4">
                  <c:v>6494.5929600000009</c:v>
                </c:pt>
                <c:pt idx="5">
                  <c:v>6624.4848192000009</c:v>
                </c:pt>
              </c:numCache>
            </c:numRef>
          </c:val>
        </c:ser>
        <c:ser>
          <c:idx val="2"/>
          <c:order val="2"/>
          <c:tx>
            <c:strRef>
              <c:f>'O&amp;M'!$G$142</c:f>
              <c:strCache>
                <c:ptCount val="1"/>
                <c:pt idx="0">
                  <c:v>Mainintenance</c:v>
                </c:pt>
              </c:strCache>
            </c:strRef>
          </c:tx>
          <c:spPr>
            <a:solidFill>
              <a:srgbClr val="77933C"/>
            </a:solidFill>
            <a:ln>
              <a:noFill/>
            </a:ln>
            <a:effectLst/>
          </c:spPr>
          <c:invertIfNegative val="0"/>
          <c:cat>
            <c:numRef>
              <c:f>'O&amp;M'!$H$47:$M$47</c:f>
              <c:numCache>
                <c:formatCode>General</c:formatCode>
                <c:ptCount val="6"/>
                <c:pt idx="0">
                  <c:v>2018</c:v>
                </c:pt>
                <c:pt idx="1">
                  <c:v>2019</c:v>
                </c:pt>
                <c:pt idx="2">
                  <c:v>2020</c:v>
                </c:pt>
                <c:pt idx="3">
                  <c:v>2021</c:v>
                </c:pt>
                <c:pt idx="4">
                  <c:v>2022</c:v>
                </c:pt>
                <c:pt idx="5">
                  <c:v>2023</c:v>
                </c:pt>
              </c:numCache>
            </c:numRef>
          </c:cat>
          <c:val>
            <c:numRef>
              <c:f>'O&amp;M'!$H$142:$M$142</c:f>
              <c:numCache>
                <c:formatCode>_("$"* #,##0_);_("$"* \(#,##0\);_("$"* "-"??_);_(@_)</c:formatCode>
                <c:ptCount val="6"/>
                <c:pt idx="0">
                  <c:v>457056</c:v>
                </c:pt>
                <c:pt idx="1">
                  <c:v>569947.67999999993</c:v>
                </c:pt>
                <c:pt idx="2">
                  <c:v>586250.21039999998</c:v>
                </c:pt>
                <c:pt idx="3">
                  <c:v>603068.42371200002</c:v>
                </c:pt>
                <c:pt idx="4">
                  <c:v>620420.44881336018</c:v>
                </c:pt>
                <c:pt idx="5">
                  <c:v>638325.11792806094</c:v>
                </c:pt>
              </c:numCache>
            </c:numRef>
          </c:val>
        </c:ser>
        <c:ser>
          <c:idx val="3"/>
          <c:order val="3"/>
          <c:tx>
            <c:strRef>
              <c:f>'O&amp;M'!$G$143</c:f>
              <c:strCache>
                <c:ptCount val="1"/>
                <c:pt idx="0">
                  <c:v>Operations</c:v>
                </c:pt>
              </c:strCache>
            </c:strRef>
          </c:tx>
          <c:spPr>
            <a:solidFill>
              <a:srgbClr val="558ED5"/>
            </a:solidFill>
            <a:ln>
              <a:noFill/>
            </a:ln>
            <a:effectLst/>
          </c:spPr>
          <c:invertIfNegative val="0"/>
          <c:cat>
            <c:numRef>
              <c:f>'O&amp;M'!$H$47:$M$47</c:f>
              <c:numCache>
                <c:formatCode>General</c:formatCode>
                <c:ptCount val="6"/>
                <c:pt idx="0">
                  <c:v>2018</c:v>
                </c:pt>
                <c:pt idx="1">
                  <c:v>2019</c:v>
                </c:pt>
                <c:pt idx="2">
                  <c:v>2020</c:v>
                </c:pt>
                <c:pt idx="3">
                  <c:v>2021</c:v>
                </c:pt>
                <c:pt idx="4">
                  <c:v>2022</c:v>
                </c:pt>
                <c:pt idx="5">
                  <c:v>2023</c:v>
                </c:pt>
              </c:numCache>
            </c:numRef>
          </c:cat>
          <c:val>
            <c:numRef>
              <c:f>'O&amp;M'!$H$143:$M$143</c:f>
              <c:numCache>
                <c:formatCode>_("$"* #,##0_);_("$"* \(#,##0\);_("$"* "-"??_);_(@_)</c:formatCode>
                <c:ptCount val="6"/>
                <c:pt idx="0">
                  <c:v>678556</c:v>
                </c:pt>
                <c:pt idx="1">
                  <c:v>696182.67999999993</c:v>
                </c:pt>
                <c:pt idx="2">
                  <c:v>714332.16040000005</c:v>
                </c:pt>
                <c:pt idx="3">
                  <c:v>733022.43521200004</c:v>
                </c:pt>
                <c:pt idx="4">
                  <c:v>752272.20596835995</c:v>
                </c:pt>
                <c:pt idx="5">
                  <c:v>772100.91237641091</c:v>
                </c:pt>
              </c:numCache>
            </c:numRef>
          </c:val>
        </c:ser>
        <c:ser>
          <c:idx val="4"/>
          <c:order val="4"/>
          <c:tx>
            <c:strRef>
              <c:f>'O&amp;M'!$G$144</c:f>
              <c:strCache>
                <c:ptCount val="1"/>
                <c:pt idx="0">
                  <c:v>Indirect Cost</c:v>
                </c:pt>
              </c:strCache>
            </c:strRef>
          </c:tx>
          <c:spPr>
            <a:solidFill>
              <a:srgbClr val="CE723A"/>
            </a:solidFill>
            <a:ln>
              <a:noFill/>
            </a:ln>
            <a:effectLst/>
          </c:spPr>
          <c:invertIfNegative val="0"/>
          <c:cat>
            <c:numRef>
              <c:f>'O&amp;M'!$H$47:$M$47</c:f>
              <c:numCache>
                <c:formatCode>General</c:formatCode>
                <c:ptCount val="6"/>
                <c:pt idx="0">
                  <c:v>2018</c:v>
                </c:pt>
                <c:pt idx="1">
                  <c:v>2019</c:v>
                </c:pt>
                <c:pt idx="2">
                  <c:v>2020</c:v>
                </c:pt>
                <c:pt idx="3">
                  <c:v>2021</c:v>
                </c:pt>
                <c:pt idx="4">
                  <c:v>2022</c:v>
                </c:pt>
                <c:pt idx="5">
                  <c:v>2023</c:v>
                </c:pt>
              </c:numCache>
            </c:numRef>
          </c:cat>
          <c:val>
            <c:numRef>
              <c:f>'O&amp;M'!$H$144:$M$144</c:f>
              <c:numCache>
                <c:formatCode>_("$"* #,##0_);_("$"* \(#,##0\);_("$"* "-"??_);_(@_)</c:formatCode>
                <c:ptCount val="6"/>
                <c:pt idx="0">
                  <c:v>366879.14</c:v>
                </c:pt>
                <c:pt idx="1">
                  <c:v>301514.32500000001</c:v>
                </c:pt>
                <c:pt idx="2">
                  <c:v>309247.58475000004</c:v>
                </c:pt>
                <c:pt idx="3">
                  <c:v>317212.84229250002</c:v>
                </c:pt>
                <c:pt idx="4">
                  <c:v>325417.05756127503</c:v>
                </c:pt>
                <c:pt idx="5">
                  <c:v>333867.39928811329</c:v>
                </c:pt>
              </c:numCache>
            </c:numRef>
          </c:val>
        </c:ser>
        <c:ser>
          <c:idx val="5"/>
          <c:order val="5"/>
          <c:tx>
            <c:strRef>
              <c:f>'O&amp;M'!$G$145</c:f>
              <c:strCache>
                <c:ptCount val="1"/>
                <c:pt idx="0">
                  <c:v>Taxes</c:v>
                </c:pt>
              </c:strCache>
            </c:strRef>
          </c:tx>
          <c:spPr>
            <a:solidFill>
              <a:schemeClr val="accent4">
                <a:lumMod val="60000"/>
                <a:lumOff val="40000"/>
              </a:schemeClr>
            </a:solidFill>
            <a:ln>
              <a:noFill/>
            </a:ln>
            <a:effectLst/>
          </c:spPr>
          <c:invertIfNegative val="0"/>
          <c:cat>
            <c:numRef>
              <c:f>'O&amp;M'!$H$47:$M$47</c:f>
              <c:numCache>
                <c:formatCode>General</c:formatCode>
                <c:ptCount val="6"/>
                <c:pt idx="0">
                  <c:v>2018</c:v>
                </c:pt>
                <c:pt idx="1">
                  <c:v>2019</c:v>
                </c:pt>
                <c:pt idx="2">
                  <c:v>2020</c:v>
                </c:pt>
                <c:pt idx="3">
                  <c:v>2021</c:v>
                </c:pt>
                <c:pt idx="4">
                  <c:v>2022</c:v>
                </c:pt>
                <c:pt idx="5">
                  <c:v>2023</c:v>
                </c:pt>
              </c:numCache>
            </c:numRef>
          </c:cat>
          <c:val>
            <c:numRef>
              <c:f>'O&amp;M'!$H$145:$M$145</c:f>
              <c:numCache>
                <c:formatCode>_("$"* #,##0_);_("$"* \(#,##0\);_("$"* "-"??_);_(@_)</c:formatCode>
                <c:ptCount val="6"/>
                <c:pt idx="0">
                  <c:v>581798.56376000005</c:v>
                </c:pt>
                <c:pt idx="1">
                  <c:v>539925.74007880001</c:v>
                </c:pt>
                <c:pt idx="2">
                  <c:v>542573.38877919386</c:v>
                </c:pt>
                <c:pt idx="3">
                  <c:v>545234.27572308981</c:v>
                </c:pt>
                <c:pt idx="4">
                  <c:v>547908.46710170526</c:v>
                </c:pt>
                <c:pt idx="5">
                  <c:v>550596.02943721367</c:v>
                </c:pt>
              </c:numCache>
            </c:numRef>
          </c:val>
        </c:ser>
        <c:dLbls>
          <c:showLegendKey val="0"/>
          <c:showVal val="0"/>
          <c:showCatName val="0"/>
          <c:showSerName val="0"/>
          <c:showPercent val="0"/>
          <c:showBubbleSize val="0"/>
        </c:dLbls>
        <c:gapWidth val="50"/>
        <c:overlap val="100"/>
        <c:axId val="433408576"/>
        <c:axId val="433412496"/>
      </c:barChart>
      <c:catAx>
        <c:axId val="43340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412496"/>
        <c:crosses val="autoZero"/>
        <c:auto val="1"/>
        <c:lblAlgn val="ctr"/>
        <c:lblOffset val="100"/>
        <c:noMultiLvlLbl val="0"/>
      </c:catAx>
      <c:valAx>
        <c:axId val="43341249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408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557DB7E-ECD6-463A-AEF5-FA083C76AE1A}" type="datetimeFigureOut">
              <a:rPr lang="en-US" smtClean="0"/>
              <a:t>6/7/2018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03E4236-91BB-4ED6-9712-D701031D2E24}" type="slidenum">
              <a:rPr lang="en-US" smtClean="0"/>
              <a:t>‹#›</a:t>
            </a:fld>
            <a:endParaRPr lang="en-US" dirty="0"/>
          </a:p>
        </p:txBody>
      </p:sp>
    </p:spTree>
    <p:extLst>
      <p:ext uri="{BB962C8B-B14F-4D97-AF65-F5344CB8AC3E}">
        <p14:creationId xmlns:p14="http://schemas.microsoft.com/office/powerpoint/2010/main" val="1656743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5ED4E1C-1784-4465-9C30-4063BA077A53}" type="datetimeFigureOut">
              <a:rPr lang="en-US" smtClean="0"/>
              <a:t>6/7/2018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59A62F2-1EFA-4F17-A286-A860A8576837}" type="slidenum">
              <a:rPr lang="en-US" smtClean="0"/>
              <a:t>‹#›</a:t>
            </a:fld>
            <a:endParaRPr lang="en-US" dirty="0"/>
          </a:p>
        </p:txBody>
      </p:sp>
    </p:spTree>
    <p:extLst>
      <p:ext uri="{BB962C8B-B14F-4D97-AF65-F5344CB8AC3E}">
        <p14:creationId xmlns:p14="http://schemas.microsoft.com/office/powerpoint/2010/main" val="4273421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codepublishing.com/WA/Washougal/html/Washougal14/Washougal1432.html#14.32.030"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2</a:t>
            </a:fld>
            <a:endParaRPr lang="en-US" dirty="0"/>
          </a:p>
        </p:txBody>
      </p:sp>
    </p:spTree>
    <p:extLst>
      <p:ext uri="{BB962C8B-B14F-4D97-AF65-F5344CB8AC3E}">
        <p14:creationId xmlns:p14="http://schemas.microsoft.com/office/powerpoint/2010/main" val="1298809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13</a:t>
            </a:fld>
            <a:endParaRPr lang="en-US" dirty="0"/>
          </a:p>
        </p:txBody>
      </p:sp>
    </p:spTree>
    <p:extLst>
      <p:ext uri="{BB962C8B-B14F-4D97-AF65-F5344CB8AC3E}">
        <p14:creationId xmlns:p14="http://schemas.microsoft.com/office/powerpoint/2010/main" val="1710243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r>
              <a:rPr lang="en-US" baseline="0" dirty="0" smtClean="0"/>
              <a:t> City Utility</a:t>
            </a:r>
          </a:p>
          <a:p>
            <a:r>
              <a:rPr lang="en-US" baseline="0" dirty="0" smtClean="0"/>
              <a:t>5.029 State</a:t>
            </a:r>
          </a:p>
          <a:p>
            <a:r>
              <a:rPr lang="en-US" baseline="0" dirty="0" smtClean="0"/>
              <a:t>1.5 B&amp;O</a:t>
            </a:r>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16</a:t>
            </a:fld>
            <a:endParaRPr lang="en-US" dirty="0"/>
          </a:p>
        </p:txBody>
      </p:sp>
    </p:spTree>
    <p:extLst>
      <p:ext uri="{BB962C8B-B14F-4D97-AF65-F5344CB8AC3E}">
        <p14:creationId xmlns:p14="http://schemas.microsoft.com/office/powerpoint/2010/main" val="1723189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17</a:t>
            </a:fld>
            <a:endParaRPr lang="en-US" dirty="0"/>
          </a:p>
        </p:txBody>
      </p:sp>
    </p:spTree>
    <p:extLst>
      <p:ext uri="{BB962C8B-B14F-4D97-AF65-F5344CB8AC3E}">
        <p14:creationId xmlns:p14="http://schemas.microsoft.com/office/powerpoint/2010/main" val="1719213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19</a:t>
            </a:fld>
            <a:endParaRPr lang="en-US" dirty="0"/>
          </a:p>
        </p:txBody>
      </p:sp>
    </p:spTree>
    <p:extLst>
      <p:ext uri="{BB962C8B-B14F-4D97-AF65-F5344CB8AC3E}">
        <p14:creationId xmlns:p14="http://schemas.microsoft.com/office/powerpoint/2010/main" val="1502204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20</a:t>
            </a:fld>
            <a:endParaRPr lang="en-US" dirty="0"/>
          </a:p>
        </p:txBody>
      </p:sp>
    </p:spTree>
    <p:extLst>
      <p:ext uri="{BB962C8B-B14F-4D97-AF65-F5344CB8AC3E}">
        <p14:creationId xmlns:p14="http://schemas.microsoft.com/office/powerpoint/2010/main" val="2991969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21</a:t>
            </a:fld>
            <a:endParaRPr lang="en-US" dirty="0"/>
          </a:p>
        </p:txBody>
      </p:sp>
    </p:spTree>
    <p:extLst>
      <p:ext uri="{BB962C8B-B14F-4D97-AF65-F5344CB8AC3E}">
        <p14:creationId xmlns:p14="http://schemas.microsoft.com/office/powerpoint/2010/main" val="2581943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22</a:t>
            </a:fld>
            <a:endParaRPr lang="en-US" dirty="0"/>
          </a:p>
        </p:txBody>
      </p:sp>
    </p:spTree>
    <p:extLst>
      <p:ext uri="{BB962C8B-B14F-4D97-AF65-F5344CB8AC3E}">
        <p14:creationId xmlns:p14="http://schemas.microsoft.com/office/powerpoint/2010/main" val="1416437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Camas no utility tax</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59A62F2-1EFA-4F17-A286-A860A8576837}" type="slidenum">
              <a:rPr lang="en-US" smtClean="0"/>
              <a:t>23</a:t>
            </a:fld>
            <a:endParaRPr lang="en-US" dirty="0"/>
          </a:p>
        </p:txBody>
      </p:sp>
    </p:spTree>
    <p:extLst>
      <p:ext uri="{BB962C8B-B14F-4D97-AF65-F5344CB8AC3E}">
        <p14:creationId xmlns:p14="http://schemas.microsoft.com/office/powerpoint/2010/main" val="975042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City</a:t>
            </a:r>
            <a:r>
              <a:rPr lang="en-US" baseline="0" dirty="0" smtClean="0"/>
              <a:t> utility tax</a:t>
            </a:r>
          </a:p>
          <a:p>
            <a:r>
              <a:rPr lang="en-US" baseline="0" dirty="0" smtClean="0"/>
              <a:t>3.852 State </a:t>
            </a:r>
          </a:p>
          <a:p>
            <a:r>
              <a:rPr lang="en-US" baseline="0" dirty="0" smtClean="0"/>
              <a:t>1.5 B&amp;O</a:t>
            </a:r>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25</a:t>
            </a:fld>
            <a:endParaRPr lang="en-US" dirty="0"/>
          </a:p>
        </p:txBody>
      </p:sp>
    </p:spTree>
    <p:extLst>
      <p:ext uri="{BB962C8B-B14F-4D97-AF65-F5344CB8AC3E}">
        <p14:creationId xmlns:p14="http://schemas.microsoft.com/office/powerpoint/2010/main" val="2794324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26</a:t>
            </a:fld>
            <a:endParaRPr lang="en-US" dirty="0"/>
          </a:p>
        </p:txBody>
      </p:sp>
    </p:spTree>
    <p:extLst>
      <p:ext uri="{BB962C8B-B14F-4D97-AF65-F5344CB8AC3E}">
        <p14:creationId xmlns:p14="http://schemas.microsoft.com/office/powerpoint/2010/main" val="3932313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a:t>
            </a:r>
            <a:r>
              <a:rPr lang="en-US" baseline="0" dirty="0" smtClean="0"/>
              <a:t> rate alternatives eliminating the water use allowance included in the fixed rate.</a:t>
            </a:r>
          </a:p>
          <a:p>
            <a:r>
              <a:rPr lang="en-US" baseline="0" dirty="0" smtClean="0"/>
              <a:t>Revenue needs provide preliminary customer bill impacts that will be further impacted by rate design alternatives for water and the stormwater mitigation credit analysis.</a:t>
            </a:r>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3</a:t>
            </a:fld>
            <a:endParaRPr lang="en-US" dirty="0"/>
          </a:p>
        </p:txBody>
      </p:sp>
    </p:spTree>
    <p:extLst>
      <p:ext uri="{BB962C8B-B14F-4D97-AF65-F5344CB8AC3E}">
        <p14:creationId xmlns:p14="http://schemas.microsoft.com/office/powerpoint/2010/main" val="1298809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28</a:t>
            </a:fld>
            <a:endParaRPr lang="en-US" dirty="0"/>
          </a:p>
        </p:txBody>
      </p:sp>
    </p:spTree>
    <p:extLst>
      <p:ext uri="{BB962C8B-B14F-4D97-AF65-F5344CB8AC3E}">
        <p14:creationId xmlns:p14="http://schemas.microsoft.com/office/powerpoint/2010/main" val="3496121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29</a:t>
            </a:fld>
            <a:endParaRPr lang="en-US" dirty="0"/>
          </a:p>
        </p:txBody>
      </p:sp>
    </p:spTree>
    <p:extLst>
      <p:ext uri="{BB962C8B-B14F-4D97-AF65-F5344CB8AC3E}">
        <p14:creationId xmlns:p14="http://schemas.microsoft.com/office/powerpoint/2010/main" val="2205352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30</a:t>
            </a:fld>
            <a:endParaRPr lang="en-US" dirty="0"/>
          </a:p>
        </p:txBody>
      </p:sp>
    </p:spTree>
    <p:extLst>
      <p:ext uri="{BB962C8B-B14F-4D97-AF65-F5344CB8AC3E}">
        <p14:creationId xmlns:p14="http://schemas.microsoft.com/office/powerpoint/2010/main" val="602602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31</a:t>
            </a:fld>
            <a:endParaRPr lang="en-US" dirty="0"/>
          </a:p>
        </p:txBody>
      </p:sp>
    </p:spTree>
    <p:extLst>
      <p:ext uri="{BB962C8B-B14F-4D97-AF65-F5344CB8AC3E}">
        <p14:creationId xmlns:p14="http://schemas.microsoft.com/office/powerpoint/2010/main" val="2952170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Camas no utility tax</a:t>
            </a:r>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32</a:t>
            </a:fld>
            <a:endParaRPr lang="en-US" dirty="0"/>
          </a:p>
        </p:txBody>
      </p:sp>
    </p:spTree>
    <p:extLst>
      <p:ext uri="{BB962C8B-B14F-4D97-AF65-F5344CB8AC3E}">
        <p14:creationId xmlns:p14="http://schemas.microsoft.com/office/powerpoint/2010/main" val="1510537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City utility</a:t>
            </a:r>
          </a:p>
          <a:p>
            <a:r>
              <a:rPr lang="en-US" dirty="0" smtClean="0"/>
              <a:t>1.5%</a:t>
            </a:r>
            <a:r>
              <a:rPr lang="en-US" baseline="0" dirty="0" smtClean="0"/>
              <a:t> B&amp;O</a:t>
            </a:r>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34</a:t>
            </a:fld>
            <a:endParaRPr lang="en-US" dirty="0"/>
          </a:p>
        </p:txBody>
      </p:sp>
    </p:spTree>
    <p:extLst>
      <p:ext uri="{BB962C8B-B14F-4D97-AF65-F5344CB8AC3E}">
        <p14:creationId xmlns:p14="http://schemas.microsoft.com/office/powerpoint/2010/main" val="4157542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35</a:t>
            </a:fld>
            <a:endParaRPr lang="en-US" dirty="0"/>
          </a:p>
        </p:txBody>
      </p:sp>
    </p:spTree>
    <p:extLst>
      <p:ext uri="{BB962C8B-B14F-4D97-AF65-F5344CB8AC3E}">
        <p14:creationId xmlns:p14="http://schemas.microsoft.com/office/powerpoint/2010/main" val="4057718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37</a:t>
            </a:fld>
            <a:endParaRPr lang="en-US" dirty="0"/>
          </a:p>
        </p:txBody>
      </p:sp>
    </p:spTree>
    <p:extLst>
      <p:ext uri="{BB962C8B-B14F-4D97-AF65-F5344CB8AC3E}">
        <p14:creationId xmlns:p14="http://schemas.microsoft.com/office/powerpoint/2010/main" val="3949053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59A62F2-1EFA-4F17-A286-A860A8576837}" type="slidenum">
              <a:rPr lang="en-US" smtClean="0"/>
              <a:t>38</a:t>
            </a:fld>
            <a:endParaRPr lang="en-US" dirty="0"/>
          </a:p>
        </p:txBody>
      </p:sp>
    </p:spTree>
    <p:extLst>
      <p:ext uri="{BB962C8B-B14F-4D97-AF65-F5344CB8AC3E}">
        <p14:creationId xmlns:p14="http://schemas.microsoft.com/office/powerpoint/2010/main" val="2924633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39</a:t>
            </a:fld>
            <a:endParaRPr lang="en-US" dirty="0"/>
          </a:p>
        </p:txBody>
      </p:sp>
    </p:spTree>
    <p:extLst>
      <p:ext uri="{BB962C8B-B14F-4D97-AF65-F5344CB8AC3E}">
        <p14:creationId xmlns:p14="http://schemas.microsoft.com/office/powerpoint/2010/main" val="3916081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4</a:t>
            </a:fld>
            <a:endParaRPr lang="en-US" dirty="0"/>
          </a:p>
        </p:txBody>
      </p:sp>
    </p:spTree>
    <p:extLst>
      <p:ext uri="{BB962C8B-B14F-4D97-AF65-F5344CB8AC3E}">
        <p14:creationId xmlns:p14="http://schemas.microsoft.com/office/powerpoint/2010/main" val="2061189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40</a:t>
            </a:fld>
            <a:endParaRPr lang="en-US" dirty="0"/>
          </a:p>
        </p:txBody>
      </p:sp>
    </p:spTree>
    <p:extLst>
      <p:ext uri="{BB962C8B-B14F-4D97-AF65-F5344CB8AC3E}">
        <p14:creationId xmlns:p14="http://schemas.microsoft.com/office/powerpoint/2010/main" val="2569710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smtClean="0">
                <a:solidFill>
                  <a:schemeClr val="tx1"/>
                </a:solidFill>
                <a:effectLst/>
                <a:latin typeface="+mn-lt"/>
                <a:ea typeface="+mn-ea"/>
                <a:cs typeface="+mn-cs"/>
              </a:rPr>
              <a:t>14.32.040 Credits for qualified existing or new stormwater facilities.</a:t>
            </a:r>
          </a:p>
          <a:p>
            <a:pPr fontAlgn="base"/>
            <a:r>
              <a:rPr lang="en-US" sz="1200" b="0" i="0" kern="1200" dirty="0" smtClean="0">
                <a:solidFill>
                  <a:schemeClr val="tx1"/>
                </a:solidFill>
                <a:effectLst/>
                <a:latin typeface="+mn-lt"/>
                <a:ea typeface="+mn-ea"/>
                <a:cs typeface="+mn-cs"/>
              </a:rPr>
              <a:t>(1) The city of Washougal recognizes that some commercial property owners have constructed private on-site stormwater quality and quantity mitigation facilities (“facilities”) which may aid the city in controlling the overall effects of stormwater pollution and those other problems necessitating that the city enact this chapter. Properties or portions of properties with facilities that meet one of the criteria listed below, to the city’s satisfaction, shall receive a reduction of 75 percent from the monthly fee charged under WMC </a:t>
            </a:r>
            <a:r>
              <a:rPr lang="en-US" sz="1200" b="0" i="0" kern="1200" dirty="0" smtClean="0">
                <a:solidFill>
                  <a:schemeClr val="tx1"/>
                </a:solidFill>
                <a:effectLst/>
                <a:latin typeface="+mn-lt"/>
                <a:ea typeface="+mn-ea"/>
                <a:cs typeface="+mn-cs"/>
                <a:hlinkClick r:id="rId3"/>
              </a:rPr>
              <a:t>14.32.030</a:t>
            </a:r>
            <a:r>
              <a:rPr lang="en-US" sz="1200" b="0" i="0" kern="1200" dirty="0" smtClean="0">
                <a:solidFill>
                  <a:schemeClr val="tx1"/>
                </a:solidFill>
                <a:effectLst/>
                <a:latin typeface="+mn-lt"/>
                <a:ea typeface="+mn-ea"/>
                <a:cs typeface="+mn-cs"/>
              </a:rPr>
              <a:t> as currently enacted or hereafter amended.</a:t>
            </a:r>
          </a:p>
          <a:p>
            <a:pPr fontAlgn="base"/>
            <a:r>
              <a:rPr lang="en-US" sz="1200" b="0" i="0" kern="1200" dirty="0" smtClean="0">
                <a:solidFill>
                  <a:schemeClr val="tx1"/>
                </a:solidFill>
                <a:effectLst/>
                <a:latin typeface="+mn-lt"/>
                <a:ea typeface="+mn-ea"/>
                <a:cs typeface="+mn-cs"/>
              </a:rPr>
              <a:t>(a) Any property with a properly maintained water quantity and quality facility that meets or exceeds the design requirements of the 2005 Department of Ecology Stormwater Management Manual for Western Washington.</a:t>
            </a:r>
          </a:p>
          <a:p>
            <a:pPr fontAlgn="base"/>
            <a:r>
              <a:rPr lang="en-US" sz="1200" b="0" i="0" kern="1200" dirty="0" smtClean="0">
                <a:solidFill>
                  <a:schemeClr val="tx1"/>
                </a:solidFill>
                <a:effectLst/>
                <a:latin typeface="+mn-lt"/>
                <a:ea typeface="+mn-ea"/>
                <a:cs typeface="+mn-cs"/>
              </a:rPr>
              <a:t>(b) Any property that has an active and valid NPDES permit that includes stormwater requirements. A copy of the permit and the Storm Water Pollution Prevention Plan (SWPPP) shall be provided to the city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41</a:t>
            </a:fld>
            <a:endParaRPr lang="en-US" dirty="0"/>
          </a:p>
        </p:txBody>
      </p:sp>
    </p:spTree>
    <p:extLst>
      <p:ext uri="{BB962C8B-B14F-4D97-AF65-F5344CB8AC3E}">
        <p14:creationId xmlns:p14="http://schemas.microsoft.com/office/powerpoint/2010/main" val="1711782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Camas no utility tax</a:t>
            </a:r>
          </a:p>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42</a:t>
            </a:fld>
            <a:endParaRPr lang="en-US" dirty="0"/>
          </a:p>
        </p:txBody>
      </p:sp>
    </p:spTree>
    <p:extLst>
      <p:ext uri="{BB962C8B-B14F-4D97-AF65-F5344CB8AC3E}">
        <p14:creationId xmlns:p14="http://schemas.microsoft.com/office/powerpoint/2010/main" val="1794605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44</a:t>
            </a:fld>
            <a:endParaRPr lang="en-US" dirty="0"/>
          </a:p>
        </p:txBody>
      </p:sp>
    </p:spTree>
    <p:extLst>
      <p:ext uri="{BB962C8B-B14F-4D97-AF65-F5344CB8AC3E}">
        <p14:creationId xmlns:p14="http://schemas.microsoft.com/office/powerpoint/2010/main" val="2371871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Subsidy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department is providing some principle forgiveness this year. It will be based on an </a:t>
            </a:r>
            <a:r>
              <a:rPr lang="en-US" sz="1200" b="1" i="0" u="none" strike="noStrike" kern="1200" baseline="0" dirty="0" smtClean="0">
                <a:solidFill>
                  <a:schemeClr val="tx1"/>
                </a:solidFill>
                <a:latin typeface="+mn-lt"/>
                <a:ea typeface="+mn-ea"/>
                <a:cs typeface="+mn-cs"/>
              </a:rPr>
              <a:t>Affordability Index </a:t>
            </a:r>
            <a:r>
              <a:rPr lang="en-US" sz="1200" b="0" i="0" u="none" strike="noStrike" kern="1200" baseline="0" dirty="0" smtClean="0">
                <a:solidFill>
                  <a:schemeClr val="tx1"/>
                </a:solidFill>
                <a:latin typeface="+mn-lt"/>
                <a:ea typeface="+mn-ea"/>
                <a:cs typeface="+mn-cs"/>
              </a:rPr>
              <a:t>(percentage of MHI that the average water bill will be </a:t>
            </a:r>
            <a:r>
              <a:rPr lang="en-US" sz="1200" b="1" i="0" u="none" strike="noStrike" kern="1200" baseline="0" dirty="0" smtClean="0">
                <a:solidFill>
                  <a:schemeClr val="tx1"/>
                </a:solidFill>
                <a:latin typeface="+mn-lt"/>
                <a:ea typeface="+mn-ea"/>
                <a:cs typeface="+mn-cs"/>
              </a:rPr>
              <a:t>after </a:t>
            </a:r>
            <a:r>
              <a:rPr lang="en-US" sz="1200" b="0" i="0" u="none" strike="noStrike" kern="1200" baseline="0" dirty="0" smtClean="0">
                <a:solidFill>
                  <a:schemeClr val="tx1"/>
                </a:solidFill>
                <a:latin typeface="+mn-lt"/>
                <a:ea typeface="+mn-ea"/>
                <a:cs typeface="+mn-cs"/>
              </a:rPr>
              <a:t>the loan). Projects where the average monthly water rate will exceed 2 percent of the MHI for the service area will </a:t>
            </a:r>
            <a:r>
              <a:rPr lang="en-US" sz="1200" b="0" i="0" u="none" strike="noStrike" kern="1200" baseline="0" smtClean="0">
                <a:solidFill>
                  <a:schemeClr val="tx1"/>
                </a:solidFill>
                <a:latin typeface="+mn-lt"/>
                <a:ea typeface="+mn-ea"/>
                <a:cs typeface="+mn-cs"/>
              </a:rPr>
              <a:t>qualify.” </a:t>
            </a:r>
            <a:r>
              <a:rPr lang="en-US" sz="1200" b="0" i="0" u="none" strike="noStrike" kern="1200" baseline="0" dirty="0" smtClean="0">
                <a:solidFill>
                  <a:schemeClr val="tx1"/>
                </a:solidFill>
                <a:latin typeface="+mn-lt"/>
                <a:ea typeface="+mn-ea"/>
                <a:cs typeface="+mn-cs"/>
              </a:rPr>
              <a:t>(DWSRF)</a:t>
            </a:r>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45</a:t>
            </a:fld>
            <a:endParaRPr lang="en-US" dirty="0"/>
          </a:p>
        </p:txBody>
      </p:sp>
    </p:spTree>
    <p:extLst>
      <p:ext uri="{BB962C8B-B14F-4D97-AF65-F5344CB8AC3E}">
        <p14:creationId xmlns:p14="http://schemas.microsoft.com/office/powerpoint/2010/main" val="4069559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51</a:t>
            </a:fld>
            <a:endParaRPr lang="en-US" dirty="0"/>
          </a:p>
        </p:txBody>
      </p:sp>
    </p:spTree>
    <p:extLst>
      <p:ext uri="{BB962C8B-B14F-4D97-AF65-F5344CB8AC3E}">
        <p14:creationId xmlns:p14="http://schemas.microsoft.com/office/powerpoint/2010/main" val="2769411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54</a:t>
            </a:fld>
            <a:endParaRPr lang="en-US" dirty="0"/>
          </a:p>
        </p:txBody>
      </p:sp>
    </p:spTree>
    <p:extLst>
      <p:ext uri="{BB962C8B-B14F-4D97-AF65-F5344CB8AC3E}">
        <p14:creationId xmlns:p14="http://schemas.microsoft.com/office/powerpoint/2010/main" val="26255141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55</a:t>
            </a:fld>
            <a:endParaRPr lang="en-US" dirty="0"/>
          </a:p>
        </p:txBody>
      </p:sp>
    </p:spTree>
    <p:extLst>
      <p:ext uri="{BB962C8B-B14F-4D97-AF65-F5344CB8AC3E}">
        <p14:creationId xmlns:p14="http://schemas.microsoft.com/office/powerpoint/2010/main" val="951046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56</a:t>
            </a:fld>
            <a:endParaRPr lang="en-US" dirty="0"/>
          </a:p>
        </p:txBody>
      </p:sp>
    </p:spTree>
    <p:extLst>
      <p:ext uri="{BB962C8B-B14F-4D97-AF65-F5344CB8AC3E}">
        <p14:creationId xmlns:p14="http://schemas.microsoft.com/office/powerpoint/2010/main" val="4109691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7</a:t>
            </a:fld>
            <a:endParaRPr lang="en-US" dirty="0"/>
          </a:p>
        </p:txBody>
      </p:sp>
    </p:spTree>
    <p:extLst>
      <p:ext uri="{BB962C8B-B14F-4D97-AF65-F5344CB8AC3E}">
        <p14:creationId xmlns:p14="http://schemas.microsoft.com/office/powerpoint/2010/main" val="4225452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Target is 2.0 underwriters guidance</a:t>
            </a:r>
            <a:r>
              <a:rPr lang="en-US" baseline="0" dirty="0" smtClean="0"/>
              <a:t> for favorable ratings and terms</a:t>
            </a:r>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8</a:t>
            </a:fld>
            <a:endParaRPr lang="en-US" dirty="0"/>
          </a:p>
        </p:txBody>
      </p:sp>
    </p:spTree>
    <p:extLst>
      <p:ext uri="{BB962C8B-B14F-4D97-AF65-F5344CB8AC3E}">
        <p14:creationId xmlns:p14="http://schemas.microsoft.com/office/powerpoint/2010/main" val="2643855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9</a:t>
            </a:fld>
            <a:endParaRPr lang="en-US" dirty="0"/>
          </a:p>
        </p:txBody>
      </p:sp>
    </p:spTree>
    <p:extLst>
      <p:ext uri="{BB962C8B-B14F-4D97-AF65-F5344CB8AC3E}">
        <p14:creationId xmlns:p14="http://schemas.microsoft.com/office/powerpoint/2010/main" val="2532015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10</a:t>
            </a:fld>
            <a:endParaRPr lang="en-US" dirty="0"/>
          </a:p>
        </p:txBody>
      </p:sp>
    </p:spTree>
    <p:extLst>
      <p:ext uri="{BB962C8B-B14F-4D97-AF65-F5344CB8AC3E}">
        <p14:creationId xmlns:p14="http://schemas.microsoft.com/office/powerpoint/2010/main" val="3939489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11</a:t>
            </a:fld>
            <a:endParaRPr lang="en-US" dirty="0"/>
          </a:p>
        </p:txBody>
      </p:sp>
    </p:spTree>
    <p:extLst>
      <p:ext uri="{BB962C8B-B14F-4D97-AF65-F5344CB8AC3E}">
        <p14:creationId xmlns:p14="http://schemas.microsoft.com/office/powerpoint/2010/main" val="3235898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A62F2-1EFA-4F17-A286-A860A8576837}" type="slidenum">
              <a:rPr lang="en-US" smtClean="0"/>
              <a:t>12</a:t>
            </a:fld>
            <a:endParaRPr lang="en-US" dirty="0"/>
          </a:p>
        </p:txBody>
      </p:sp>
    </p:spTree>
    <p:extLst>
      <p:ext uri="{BB962C8B-B14F-4D97-AF65-F5344CB8AC3E}">
        <p14:creationId xmlns:p14="http://schemas.microsoft.com/office/powerpoint/2010/main" val="1710243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2" name="Rectangle 41"/>
          <p:cNvSpPr/>
          <p:nvPr userDrawn="1"/>
        </p:nvSpPr>
        <p:spPr>
          <a:xfrm>
            <a:off x="-177226" y="-67294"/>
            <a:ext cx="9448800" cy="6934200"/>
          </a:xfrm>
          <a:prstGeom prst="rect">
            <a:avLst/>
          </a:prstGeom>
          <a:gradFill>
            <a:gsLst>
              <a:gs pos="100000">
                <a:srgbClr val="4B575D"/>
              </a:gs>
              <a:gs pos="65000">
                <a:srgbClr val="778891"/>
              </a:gs>
              <a:gs pos="0">
                <a:srgbClr val="C1C9CD"/>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userDrawn="1"/>
        </p:nvGrpSpPr>
        <p:grpSpPr>
          <a:xfrm>
            <a:off x="-96536" y="76199"/>
            <a:ext cx="4363738" cy="6926983"/>
            <a:chOff x="-96536" y="76199"/>
            <a:chExt cx="4363738" cy="6926983"/>
          </a:xfrm>
        </p:grpSpPr>
        <p:sp>
          <p:nvSpPr>
            <p:cNvPr id="53" name="Rectangle 52"/>
            <p:cNvSpPr>
              <a:spLocks noChangeAspect="1"/>
            </p:cNvSpPr>
            <p:nvPr userDrawn="1"/>
          </p:nvSpPr>
          <p:spPr>
            <a:xfrm rot="2700000">
              <a:off x="2461945" y="2667691"/>
              <a:ext cx="1820877" cy="178963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54" name="Rectangle 53"/>
            <p:cNvSpPr>
              <a:spLocks noChangeAspect="1"/>
            </p:cNvSpPr>
            <p:nvPr userDrawn="1"/>
          </p:nvSpPr>
          <p:spPr>
            <a:xfrm rot="2700000">
              <a:off x="1176523" y="1380979"/>
              <a:ext cx="1820877" cy="178963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55" name="Rectangle 54"/>
            <p:cNvSpPr>
              <a:spLocks noChangeAspect="1"/>
            </p:cNvSpPr>
            <p:nvPr userDrawn="1"/>
          </p:nvSpPr>
          <p:spPr>
            <a:xfrm rot="2700000">
              <a:off x="-91074" y="2650349"/>
              <a:ext cx="1820877" cy="178963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56" name="Rectangle 55"/>
            <p:cNvSpPr>
              <a:spLocks noChangeAspect="1"/>
            </p:cNvSpPr>
            <p:nvPr userDrawn="1"/>
          </p:nvSpPr>
          <p:spPr>
            <a:xfrm rot="2700000">
              <a:off x="1194651" y="3933998"/>
              <a:ext cx="1820877" cy="178963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57" name="Rectangle 56"/>
            <p:cNvSpPr>
              <a:spLocks noChangeAspect="1"/>
            </p:cNvSpPr>
            <p:nvPr userDrawn="1"/>
          </p:nvSpPr>
          <p:spPr>
            <a:xfrm rot="2700000">
              <a:off x="-112156" y="91819"/>
              <a:ext cx="1820877" cy="178963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58" name="Rectangle 57"/>
            <p:cNvSpPr>
              <a:spLocks noChangeAspect="1"/>
            </p:cNvSpPr>
            <p:nvPr userDrawn="1"/>
          </p:nvSpPr>
          <p:spPr>
            <a:xfrm rot="2700000">
              <a:off x="-70970" y="5197925"/>
              <a:ext cx="1820877" cy="178963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spTree>
    <p:extLst>
      <p:ext uri="{BB962C8B-B14F-4D97-AF65-F5344CB8AC3E}">
        <p14:creationId xmlns:p14="http://schemas.microsoft.com/office/powerpoint/2010/main" val="425535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4793" y="304800"/>
            <a:ext cx="7542007" cy="914400"/>
          </a:xfrm>
        </p:spPr>
        <p:txBody>
          <a:bodyPr>
            <a:normAutofit/>
          </a:bodyPr>
          <a:lstStyle>
            <a:lvl1pPr marL="0" algn="l" defTabSz="914400" rtl="0" eaLnBrk="1" latinLnBrk="0" hangingPunct="1">
              <a:defRPr lang="en-US" sz="3600" b="1" kern="1200" dirty="0">
                <a:solidFill>
                  <a:srgbClr val="B8632E"/>
                </a:solidFill>
                <a:effectLst>
                  <a:outerShdw blurRad="38100" dist="38100" dir="2700000" algn="tl">
                    <a:srgbClr val="000000">
                      <a:alpha val="43137"/>
                    </a:srgbClr>
                  </a:outerShdw>
                </a:effectLst>
                <a:latin typeface="Arial Narrow" panose="020B0606020202030204" pitchFamily="34" charset="0"/>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marL="342900" indent="-342900">
              <a:buClr>
                <a:srgbClr val="B8632E"/>
              </a:buClr>
              <a:buFont typeface="Wingdings" panose="05000000000000000000" pitchFamily="2" charset="2"/>
              <a:buChar char="w"/>
              <a:defRPr sz="2000" b="1">
                <a:latin typeface="Arial Narrow" panose="020B0606020202030204" pitchFamily="34" charset="0"/>
              </a:defRPr>
            </a:lvl1pPr>
            <a:lvl2pPr>
              <a:buClr>
                <a:srgbClr val="644C3A"/>
              </a:buClr>
              <a:defRPr sz="2000">
                <a:latin typeface="Arial Narrow" panose="020B0606020202030204" pitchFamily="34" charset="0"/>
              </a:defRPr>
            </a:lvl2pPr>
            <a:lvl3pPr>
              <a:buClr>
                <a:srgbClr val="644C3A"/>
              </a:buClr>
              <a:defRPr sz="2000">
                <a:latin typeface="Arial Narrow" panose="020B0606020202030204" pitchFamily="34" charset="0"/>
              </a:defRPr>
            </a:lvl3pPr>
            <a:lvl4pPr>
              <a:defRPr sz="2000">
                <a:latin typeface="Arial Narrow" panose="020B0606020202030204" pitchFamily="34" charset="0"/>
              </a:defRPr>
            </a:lvl4pPr>
            <a:lvl5pPr>
              <a:defRPr sz="2000">
                <a:latin typeface="Arial Narrow" panose="020B0606020202030204"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10" name="Rectangle 9"/>
          <p:cNvSpPr/>
          <p:nvPr userDrawn="1"/>
        </p:nvSpPr>
        <p:spPr>
          <a:xfrm>
            <a:off x="-152400" y="6126204"/>
            <a:ext cx="9448800" cy="503196"/>
          </a:xfrm>
          <a:prstGeom prst="rect">
            <a:avLst/>
          </a:prstGeom>
          <a:gradFill>
            <a:gsLst>
              <a:gs pos="100000">
                <a:srgbClr val="4B575D"/>
              </a:gs>
              <a:gs pos="65000">
                <a:srgbClr val="778891"/>
              </a:gs>
              <a:gs pos="0">
                <a:srgbClr val="C1C9CD"/>
              </a:gs>
            </a:gsLst>
            <a:lin ang="10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8077200" y="6239301"/>
            <a:ext cx="738129"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rgbClr val="0B4585"/>
                </a:solidFill>
                <a:latin typeface="Arial Narrow" panose="020B0606020202030204" pitchFamily="34" charset="0"/>
                <a:ea typeface="+mn-ea"/>
                <a:cs typeface="Times New Roman" panose="02020603050405020304" pitchFamily="18" charset="0"/>
              </a:rPr>
              <a:t>Page </a:t>
            </a:r>
            <a:fld id="{900C552A-2858-45BF-85E6-1D2C2024FD06}" type="slidenum">
              <a:rPr lang="en-US" sz="1200" kern="1200" baseline="0" smtClean="0">
                <a:solidFill>
                  <a:srgbClr val="0B4585"/>
                </a:solidFill>
                <a:latin typeface="Arial Narrow" panose="020B0606020202030204" pitchFamily="34" charset="0"/>
                <a:ea typeface="+mn-ea"/>
                <a:cs typeface="Times New Roman" panose="02020603050405020304"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r>
              <a:rPr lang="en-US" sz="1200" kern="1200" baseline="0" dirty="0" smtClean="0">
                <a:solidFill>
                  <a:srgbClr val="0B4585"/>
                </a:solidFill>
                <a:latin typeface="Arial Narrow" panose="020B0606020202030204" pitchFamily="34" charset="0"/>
                <a:ea typeface="+mn-ea"/>
                <a:cs typeface="Times New Roman" panose="02020603050405020304" pitchFamily="18" charset="0"/>
              </a:rPr>
              <a:t> </a:t>
            </a:r>
            <a:endParaRPr lang="en-US" sz="1200" kern="1200" baseline="0" dirty="0">
              <a:solidFill>
                <a:srgbClr val="0B4585"/>
              </a:solidFill>
              <a:latin typeface="Arial Narrow" panose="020B0606020202030204" pitchFamily="34" charset="0"/>
              <a:ea typeface="+mn-ea"/>
              <a:cs typeface="Times New Roman" panose="02020603050405020304" pitchFamily="18" charset="0"/>
            </a:endParaRPr>
          </a:p>
        </p:txBody>
      </p:sp>
      <p:cxnSp>
        <p:nvCxnSpPr>
          <p:cNvPr id="6" name="Straight Connector 5"/>
          <p:cNvCxnSpPr/>
          <p:nvPr userDrawn="1"/>
        </p:nvCxnSpPr>
        <p:spPr>
          <a:xfrm flipV="1">
            <a:off x="1144793" y="971912"/>
            <a:ext cx="7542007" cy="1"/>
          </a:xfrm>
          <a:prstGeom prst="line">
            <a:avLst/>
          </a:prstGeom>
          <a:ln w="19050">
            <a:solidFill>
              <a:srgbClr val="B8632E"/>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6257" y="432961"/>
            <a:ext cx="633960" cy="658079"/>
          </a:xfrm>
          <a:prstGeom prst="rect">
            <a:avLst/>
          </a:prstGeom>
          <a:effectLst/>
        </p:spPr>
      </p:pic>
      <p:sp>
        <p:nvSpPr>
          <p:cNvPr id="8" name="TextBox 7"/>
          <p:cNvSpPr txBox="1"/>
          <p:nvPr userDrawn="1"/>
        </p:nvSpPr>
        <p:spPr>
          <a:xfrm>
            <a:off x="304800" y="6239300"/>
            <a:ext cx="1295400" cy="27700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bg1"/>
                </a:solidFill>
                <a:latin typeface="Arial Narrow" panose="020B0606020202030204" pitchFamily="34" charset="0"/>
                <a:ea typeface="+mn-ea"/>
                <a:cs typeface="Times New Roman" panose="02020603050405020304" pitchFamily="18" charset="0"/>
              </a:rPr>
              <a:t>FCS</a:t>
            </a:r>
            <a:r>
              <a:rPr lang="en-US" sz="1200" kern="1200" baseline="0" dirty="0" smtClean="0">
                <a:solidFill>
                  <a:schemeClr val="bg1"/>
                </a:solidFill>
                <a:latin typeface="Arial Narrow" panose="020B0606020202030204" pitchFamily="34" charset="0"/>
                <a:ea typeface="+mn-ea"/>
                <a:cs typeface="Times New Roman" panose="02020603050405020304" pitchFamily="18" charset="0"/>
              </a:rPr>
              <a:t> GROUP</a:t>
            </a:r>
            <a:endParaRPr lang="en-US" sz="1200" kern="1200" dirty="0">
              <a:solidFill>
                <a:schemeClr val="bg1"/>
              </a:solidFill>
              <a:latin typeface="Arial Narrow" panose="020B060602020203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14974873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3600" b="1" kern="1200" dirty="0">
                <a:solidFill>
                  <a:srgbClr val="B8632E"/>
                </a:solidFill>
                <a:effectLst>
                  <a:outerShdw blurRad="38100" dist="38100" dir="2700000" algn="tl">
                    <a:srgbClr val="000000">
                      <a:alpha val="43137"/>
                    </a:srgbClr>
                  </a:outerShdw>
                </a:effectLst>
                <a:latin typeface="Arial Narrow" panose="020B0606020202030204" pitchFamily="34" charset="0"/>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lang="en-US" sz="2000" kern="1200" dirty="0" smtClean="0">
                <a:solidFill>
                  <a:schemeClr val="tx1"/>
                </a:solidFill>
                <a:latin typeface="Arial Narrow" panose="020B0606020202030204"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2691C-7408-4B14-A6BC-35F8AB808F0D}" type="datetimeFigureOut">
              <a:rPr lang="en-US" smtClean="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0C552A-2858-45BF-85E6-1D2C2024FD06}" type="slidenum">
              <a:rPr lang="en-US" smtClean="0"/>
              <a:t>‹#›</a:t>
            </a:fld>
            <a:endParaRPr lang="en-US" dirty="0"/>
          </a:p>
        </p:txBody>
      </p:sp>
    </p:spTree>
    <p:extLst>
      <p:ext uri="{BB962C8B-B14F-4D97-AF65-F5344CB8AC3E}">
        <p14:creationId xmlns:p14="http://schemas.microsoft.com/office/powerpoint/2010/main" val="365243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4525963"/>
          </a:xfrm>
        </p:spPr>
        <p:txBody>
          <a:bodyPr>
            <a:normAutofit/>
          </a:bodyPr>
          <a:lstStyle>
            <a:lvl1pPr marL="342900" indent="-342900">
              <a:buClr>
                <a:srgbClr val="B8632E"/>
              </a:buClr>
              <a:buFont typeface="Wingdings" panose="05000000000000000000" pitchFamily="2" charset="2"/>
              <a:buChar char="w"/>
              <a:defRPr sz="2000"/>
            </a:lvl1pPr>
            <a:lvl2pPr>
              <a:buClr>
                <a:srgbClr val="644C3A"/>
              </a:buClr>
              <a:defRPr sz="2000"/>
            </a:lvl2pPr>
            <a:lvl3pPr>
              <a:buClr>
                <a:srgbClr val="644C3A"/>
              </a:buCl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371600"/>
            <a:ext cx="4038600" cy="4525963"/>
          </a:xfrm>
        </p:spPr>
        <p:txBody>
          <a:bodyPr>
            <a:normAutofit/>
          </a:bodyPr>
          <a:lstStyle>
            <a:lvl1pPr marL="342900" indent="-342900">
              <a:buClr>
                <a:srgbClr val="B8632E"/>
              </a:buClr>
              <a:buFont typeface="Wingdings" panose="05000000000000000000" pitchFamily="2" charset="2"/>
              <a:buChar char="w"/>
              <a:defRPr sz="2000"/>
            </a:lvl1pPr>
            <a:lvl2pPr>
              <a:buClr>
                <a:srgbClr val="644C3A"/>
              </a:buClr>
              <a:defRPr sz="2000"/>
            </a:lvl2pPr>
            <a:lvl3pPr>
              <a:buClr>
                <a:srgbClr val="644C3A"/>
              </a:buCl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Date Placeholder 4"/>
          <p:cNvSpPr>
            <a:spLocks noGrp="1"/>
          </p:cNvSpPr>
          <p:nvPr>
            <p:ph type="dt" sz="half" idx="10"/>
          </p:nvPr>
        </p:nvSpPr>
        <p:spPr/>
        <p:txBody>
          <a:bodyPr/>
          <a:lstStyle/>
          <a:p>
            <a:fld id="{C132691C-7408-4B14-A6BC-35F8AB808F0D}" type="datetimeFigureOut">
              <a:rPr lang="en-US" smtClean="0"/>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0C552A-2858-45BF-85E6-1D2C2024FD06}" type="slidenum">
              <a:rPr lang="en-US" smtClean="0"/>
              <a:t>‹#›</a:t>
            </a:fld>
            <a:endParaRPr lang="en-US" dirty="0"/>
          </a:p>
        </p:txBody>
      </p:sp>
      <p:sp>
        <p:nvSpPr>
          <p:cNvPr id="10" name="Title 1"/>
          <p:cNvSpPr>
            <a:spLocks noGrp="1"/>
          </p:cNvSpPr>
          <p:nvPr>
            <p:ph type="title"/>
          </p:nvPr>
        </p:nvSpPr>
        <p:spPr>
          <a:xfrm>
            <a:off x="1144793" y="304800"/>
            <a:ext cx="7542007" cy="914400"/>
          </a:xfrm>
        </p:spPr>
        <p:txBody>
          <a:bodyPr>
            <a:normAutofit/>
          </a:bodyPr>
          <a:lstStyle>
            <a:lvl1pPr marL="0" algn="l" defTabSz="914400" rtl="0" eaLnBrk="1" latinLnBrk="0" hangingPunct="1">
              <a:defRPr lang="en-US" sz="3600" b="1" kern="1200" dirty="0">
                <a:solidFill>
                  <a:srgbClr val="B8632E"/>
                </a:solidFill>
                <a:effectLst>
                  <a:outerShdw blurRad="38100" dist="38100" dir="2700000" algn="tl">
                    <a:srgbClr val="000000">
                      <a:alpha val="43137"/>
                    </a:srgbClr>
                  </a:outerShdw>
                </a:effectLst>
                <a:latin typeface="Arial Narrow" panose="020B0606020202030204" pitchFamily="34" charset="0"/>
                <a:ea typeface="+mn-ea"/>
                <a:cs typeface="+mn-cs"/>
              </a:defRPr>
            </a:lvl1pPr>
          </a:lstStyle>
          <a:p>
            <a:r>
              <a:rPr lang="en-US" smtClean="0"/>
              <a:t>Click to edit Master title style</a:t>
            </a:r>
            <a:endParaRPr lang="en-US" dirty="0"/>
          </a:p>
        </p:txBody>
      </p:sp>
      <p:cxnSp>
        <p:nvCxnSpPr>
          <p:cNvPr id="11" name="Straight Connector 10"/>
          <p:cNvCxnSpPr/>
          <p:nvPr userDrawn="1"/>
        </p:nvCxnSpPr>
        <p:spPr>
          <a:xfrm flipV="1">
            <a:off x="1144793" y="971912"/>
            <a:ext cx="7542007" cy="1"/>
          </a:xfrm>
          <a:prstGeom prst="line">
            <a:avLst/>
          </a:prstGeom>
          <a:ln w="19050">
            <a:solidFill>
              <a:srgbClr val="B8632E"/>
            </a:solidFill>
          </a:ln>
          <a:effectLst/>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257" y="432961"/>
            <a:ext cx="633960" cy="658079"/>
          </a:xfrm>
          <a:prstGeom prst="rect">
            <a:avLst/>
          </a:prstGeom>
          <a:effectLst/>
        </p:spPr>
      </p:pic>
    </p:spTree>
    <p:extLst>
      <p:ext uri="{BB962C8B-B14F-4D97-AF65-F5344CB8AC3E}">
        <p14:creationId xmlns:p14="http://schemas.microsoft.com/office/powerpoint/2010/main" val="3846230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5400"/>
            <a:ext cx="4040188" cy="639762"/>
          </a:xfrm>
        </p:spPr>
        <p:txBody>
          <a:bodyPr anchor="b">
            <a:noAutofit/>
          </a:bodyPr>
          <a:lstStyle>
            <a:lvl1pPr marL="0" indent="0">
              <a:buNone/>
              <a:defRPr lang="en-US" sz="2400" b="1" kern="1200" dirty="0" smtClean="0">
                <a:solidFill>
                  <a:schemeClr val="tx1"/>
                </a:solidFill>
                <a:latin typeface="Arial Narrow" panose="020B0606020202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35162"/>
            <a:ext cx="4040188" cy="3951288"/>
          </a:xfrm>
        </p:spPr>
        <p:txBody>
          <a:bodyPr>
            <a:normAutofit/>
          </a:bodyPr>
          <a:lstStyle>
            <a:lvl1pPr marL="342900" indent="-342900">
              <a:buClr>
                <a:srgbClr val="B8632E"/>
              </a:buClr>
              <a:buFont typeface="Wingdings" panose="05000000000000000000" pitchFamily="2" charset="2"/>
              <a:buChar char="w"/>
              <a:defRPr sz="2000"/>
            </a:lvl1pPr>
            <a:lvl2pPr>
              <a:buClr>
                <a:srgbClr val="644C3A"/>
              </a:buClr>
              <a:defRPr sz="2000"/>
            </a:lvl2pPr>
            <a:lvl3pPr>
              <a:buClr>
                <a:srgbClr val="644C3A"/>
              </a:buCl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295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35162"/>
            <a:ext cx="4041775" cy="3951288"/>
          </a:xfrm>
        </p:spPr>
        <p:txBody>
          <a:bodyPr>
            <a:normAutofit/>
          </a:bodyPr>
          <a:lstStyle>
            <a:lvl1pPr marL="342900" indent="-342900">
              <a:buClr>
                <a:srgbClr val="B8632E"/>
              </a:buClr>
              <a:buFont typeface="Wingdings" panose="05000000000000000000" pitchFamily="2" charset="2"/>
              <a:buChar char="w"/>
              <a:defRPr sz="2000"/>
            </a:lvl1pPr>
            <a:lvl2pPr>
              <a:buClr>
                <a:srgbClr val="644C3A"/>
              </a:buClr>
              <a:defRPr sz="2000"/>
            </a:lvl2pPr>
            <a:lvl3pPr>
              <a:buClr>
                <a:srgbClr val="644C3A"/>
              </a:buCl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Date Placeholder 6"/>
          <p:cNvSpPr>
            <a:spLocks noGrp="1"/>
          </p:cNvSpPr>
          <p:nvPr>
            <p:ph type="dt" sz="half" idx="10"/>
          </p:nvPr>
        </p:nvSpPr>
        <p:spPr/>
        <p:txBody>
          <a:bodyPr/>
          <a:lstStyle/>
          <a:p>
            <a:fld id="{C132691C-7408-4B14-A6BC-35F8AB808F0D}" type="datetimeFigureOut">
              <a:rPr lang="en-US" smtClean="0"/>
              <a:t>6/7/2018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0C552A-2858-45BF-85E6-1D2C2024FD06}" type="slidenum">
              <a:rPr lang="en-US" smtClean="0"/>
              <a:t>‹#›</a:t>
            </a:fld>
            <a:endParaRPr lang="en-US" dirty="0"/>
          </a:p>
        </p:txBody>
      </p:sp>
      <p:sp>
        <p:nvSpPr>
          <p:cNvPr id="12" name="Title 1"/>
          <p:cNvSpPr>
            <a:spLocks noGrp="1"/>
          </p:cNvSpPr>
          <p:nvPr>
            <p:ph type="title"/>
          </p:nvPr>
        </p:nvSpPr>
        <p:spPr>
          <a:xfrm>
            <a:off x="1144793" y="304800"/>
            <a:ext cx="7542007" cy="914400"/>
          </a:xfrm>
        </p:spPr>
        <p:txBody>
          <a:bodyPr>
            <a:normAutofit/>
          </a:bodyPr>
          <a:lstStyle>
            <a:lvl1pPr marL="0" algn="l" defTabSz="914400" rtl="0" eaLnBrk="1" latinLnBrk="0" hangingPunct="1">
              <a:defRPr lang="en-US" sz="3600" b="1" kern="1200" dirty="0">
                <a:solidFill>
                  <a:srgbClr val="B8632E"/>
                </a:solidFill>
                <a:effectLst>
                  <a:outerShdw blurRad="38100" dist="38100" dir="2700000" algn="tl">
                    <a:srgbClr val="000000">
                      <a:alpha val="43137"/>
                    </a:srgbClr>
                  </a:outerShdw>
                </a:effectLst>
                <a:latin typeface="Arial Narrow" panose="020B0606020202030204" pitchFamily="34" charset="0"/>
                <a:ea typeface="+mn-ea"/>
                <a:cs typeface="+mn-cs"/>
              </a:defRPr>
            </a:lvl1pPr>
          </a:lstStyle>
          <a:p>
            <a:r>
              <a:rPr lang="en-US" smtClean="0"/>
              <a:t>Click to edit Master title style</a:t>
            </a:r>
            <a:endParaRPr lang="en-US" dirty="0"/>
          </a:p>
        </p:txBody>
      </p:sp>
      <p:cxnSp>
        <p:nvCxnSpPr>
          <p:cNvPr id="13" name="Straight Connector 12"/>
          <p:cNvCxnSpPr/>
          <p:nvPr userDrawn="1"/>
        </p:nvCxnSpPr>
        <p:spPr>
          <a:xfrm flipV="1">
            <a:off x="1144793" y="971912"/>
            <a:ext cx="7542007" cy="1"/>
          </a:xfrm>
          <a:prstGeom prst="line">
            <a:avLst/>
          </a:prstGeom>
          <a:ln w="19050">
            <a:solidFill>
              <a:srgbClr val="B8632E"/>
            </a:solidFill>
          </a:ln>
          <a:effectLst/>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257" y="432961"/>
            <a:ext cx="633960" cy="658079"/>
          </a:xfrm>
          <a:prstGeom prst="rect">
            <a:avLst/>
          </a:prstGeom>
          <a:effectLst/>
        </p:spPr>
      </p:pic>
    </p:spTree>
    <p:extLst>
      <p:ext uri="{BB962C8B-B14F-4D97-AF65-F5344CB8AC3E}">
        <p14:creationId xmlns:p14="http://schemas.microsoft.com/office/powerpoint/2010/main" val="74407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32691C-7408-4B14-A6BC-35F8AB808F0D}" type="datetimeFigureOut">
              <a:rPr lang="en-US" smtClean="0"/>
              <a:t>6/7/2018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0C552A-2858-45BF-85E6-1D2C2024FD06}" type="slidenum">
              <a:rPr lang="en-US" smtClean="0"/>
              <a:t>‹#›</a:t>
            </a:fld>
            <a:endParaRPr lang="en-US" dirty="0"/>
          </a:p>
        </p:txBody>
      </p:sp>
      <p:sp>
        <p:nvSpPr>
          <p:cNvPr id="9" name="Title 1"/>
          <p:cNvSpPr>
            <a:spLocks noGrp="1"/>
          </p:cNvSpPr>
          <p:nvPr>
            <p:ph type="title"/>
          </p:nvPr>
        </p:nvSpPr>
        <p:spPr>
          <a:xfrm>
            <a:off x="1144793" y="304800"/>
            <a:ext cx="7542007" cy="914400"/>
          </a:xfrm>
        </p:spPr>
        <p:txBody>
          <a:bodyPr>
            <a:normAutofit/>
          </a:bodyPr>
          <a:lstStyle>
            <a:lvl1pPr marL="0" algn="l" defTabSz="914400" rtl="0" eaLnBrk="1" latinLnBrk="0" hangingPunct="1">
              <a:defRPr lang="en-US" sz="3600" b="1" kern="1200" dirty="0">
                <a:solidFill>
                  <a:srgbClr val="B8632E"/>
                </a:solidFill>
                <a:effectLst>
                  <a:outerShdw blurRad="38100" dist="38100" dir="2700000" algn="tl">
                    <a:srgbClr val="000000">
                      <a:alpha val="43137"/>
                    </a:srgbClr>
                  </a:outerShdw>
                </a:effectLst>
                <a:latin typeface="Arial Narrow" panose="020B0606020202030204" pitchFamily="34" charset="0"/>
                <a:ea typeface="+mn-ea"/>
                <a:cs typeface="+mn-cs"/>
              </a:defRPr>
            </a:lvl1pPr>
          </a:lstStyle>
          <a:p>
            <a:r>
              <a:rPr lang="en-US" smtClean="0"/>
              <a:t>Click to edit Master title style</a:t>
            </a:r>
            <a:endParaRPr lang="en-US" dirty="0"/>
          </a:p>
        </p:txBody>
      </p:sp>
      <p:cxnSp>
        <p:nvCxnSpPr>
          <p:cNvPr id="10" name="Straight Connector 9"/>
          <p:cNvCxnSpPr/>
          <p:nvPr userDrawn="1"/>
        </p:nvCxnSpPr>
        <p:spPr>
          <a:xfrm flipV="1">
            <a:off x="1144793" y="971912"/>
            <a:ext cx="7542007" cy="1"/>
          </a:xfrm>
          <a:prstGeom prst="line">
            <a:avLst/>
          </a:prstGeom>
          <a:ln w="19050">
            <a:solidFill>
              <a:srgbClr val="B8632E"/>
            </a:solidFill>
          </a:ln>
          <a:effectLst/>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257" y="432961"/>
            <a:ext cx="633960" cy="658079"/>
          </a:xfrm>
          <a:prstGeom prst="rect">
            <a:avLst/>
          </a:prstGeom>
          <a:effectLst/>
        </p:spPr>
      </p:pic>
    </p:spTree>
    <p:extLst>
      <p:ext uri="{BB962C8B-B14F-4D97-AF65-F5344CB8AC3E}">
        <p14:creationId xmlns:p14="http://schemas.microsoft.com/office/powerpoint/2010/main" val="365755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36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marL="342900" indent="-342900">
              <a:buClr>
                <a:srgbClr val="B8632E"/>
              </a:buClr>
              <a:buFont typeface="Wingdings" panose="05000000000000000000" pitchFamily="2" charset="2"/>
              <a:buChar char="w"/>
              <a:defRPr sz="2000"/>
            </a:lvl1pPr>
            <a:lvl2pPr>
              <a:buClr>
                <a:srgbClr val="644C3A"/>
              </a:buClr>
              <a:defRPr sz="2000"/>
            </a:lvl2pPr>
            <a:lvl3pPr>
              <a:buClr>
                <a:srgbClr val="644C3A"/>
              </a:buCl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2691C-7408-4B14-A6BC-35F8AB808F0D}" type="datetimeFigureOut">
              <a:rPr lang="en-US" smtClean="0"/>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0C552A-2858-45BF-85E6-1D2C2024FD06}" type="slidenum">
              <a:rPr lang="en-US" smtClean="0"/>
              <a:t>‹#›</a:t>
            </a:fld>
            <a:endParaRPr lang="en-US" dirty="0"/>
          </a:p>
        </p:txBody>
      </p:sp>
    </p:spTree>
    <p:extLst>
      <p:ext uri="{BB962C8B-B14F-4D97-AF65-F5344CB8AC3E}">
        <p14:creationId xmlns:p14="http://schemas.microsoft.com/office/powerpoint/2010/main" val="2579065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36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2691C-7408-4B14-A6BC-35F8AB808F0D}" type="datetimeFigureOut">
              <a:rPr lang="en-US" smtClean="0"/>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0C552A-2858-45BF-85E6-1D2C2024FD06}" type="slidenum">
              <a:rPr lang="en-US" smtClean="0"/>
              <a:t>‹#›</a:t>
            </a:fld>
            <a:endParaRPr lang="en-US" dirty="0"/>
          </a:p>
        </p:txBody>
      </p:sp>
    </p:spTree>
    <p:extLst>
      <p:ext uri="{BB962C8B-B14F-4D97-AF65-F5344CB8AC3E}">
        <p14:creationId xmlns:p14="http://schemas.microsoft.com/office/powerpoint/2010/main" val="389040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52400" y="0"/>
            <a:ext cx="9448800" cy="6858000"/>
          </a:xfrm>
          <a:prstGeom prst="rect">
            <a:avLst/>
          </a:prstGeom>
          <a:gradFill>
            <a:gsLst>
              <a:gs pos="100000">
                <a:srgbClr val="4B575D"/>
              </a:gs>
              <a:gs pos="65000">
                <a:srgbClr val="778891"/>
              </a:gs>
              <a:gs pos="0">
                <a:srgbClr val="C1C9CD"/>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345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2691C-7408-4B14-A6BC-35F8AB808F0D}" type="datetimeFigureOut">
              <a:rPr lang="en-US" smtClean="0"/>
              <a:t>6/7/2018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C552A-2858-45BF-85E6-1D2C2024FD06}" type="slidenum">
              <a:rPr lang="en-US" smtClean="0"/>
              <a:t>‹#›</a:t>
            </a:fld>
            <a:endParaRPr lang="en-US" dirty="0"/>
          </a:p>
        </p:txBody>
      </p:sp>
    </p:spTree>
    <p:extLst>
      <p:ext uri="{BB962C8B-B14F-4D97-AF65-F5344CB8AC3E}">
        <p14:creationId xmlns:p14="http://schemas.microsoft.com/office/powerpoint/2010/main" val="2244212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Lst>
  <p:txStyles>
    <p:titleStyle>
      <a:lvl1pPr marL="0" algn="l" defTabSz="914400" rtl="0" eaLnBrk="1" latinLnBrk="0" hangingPunct="1">
        <a:spcBef>
          <a:spcPct val="0"/>
        </a:spcBef>
        <a:buNone/>
        <a:defRPr lang="en-US" sz="3600" b="1" kern="1200" dirty="0">
          <a:solidFill>
            <a:srgbClr val="B8632E"/>
          </a:solidFill>
          <a:effectLst>
            <a:outerShdw blurRad="38100" dist="38100" dir="2700000" algn="tl">
              <a:srgbClr val="000000">
                <a:alpha val="43137"/>
              </a:srgbClr>
            </a:outerShdw>
          </a:effectLst>
          <a:latin typeface="Arial Narrow" panose="020B0606020202030204" pitchFamily="34" charset="0"/>
          <a:ea typeface="+mn-ea"/>
          <a:cs typeface="+mn-cs"/>
        </a:defRPr>
      </a:lvl1pPr>
    </p:titleStyle>
    <p:bodyStyle>
      <a:lvl1pPr marL="342900" indent="-342900" algn="l" defTabSz="914400" rtl="0" eaLnBrk="1" latinLnBrk="0" hangingPunct="1">
        <a:spcBef>
          <a:spcPct val="20000"/>
        </a:spcBef>
        <a:buClr>
          <a:srgbClr val="B8632E"/>
        </a:buClr>
        <a:buFont typeface="Wingdings" panose="05000000000000000000" pitchFamily="2" charset="2"/>
        <a:buChar char="w"/>
        <a:defRPr lang="en-US" sz="2000" b="1" kern="1200" dirty="0" smtClean="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644C3A"/>
        </a:buClr>
        <a:buFont typeface="Arial" panose="020B0604020202020204" pitchFamily="34" charset="0"/>
        <a:buChar char="–"/>
        <a:defRPr lang="en-US" sz="2000" kern="1200" dirty="0" smtClean="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644C3A"/>
        </a:buClr>
        <a:buFont typeface="Arial" panose="020B0604020202020204" pitchFamily="34" charset="0"/>
        <a:buChar char="•"/>
        <a:defRPr lang="en-US" sz="2000" kern="1200" dirty="0" smtClean="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000" kern="1200" dirty="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31.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38.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3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4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39.xml"/><Relationship Id="rId3" Type="http://schemas.openxmlformats.org/officeDocument/2006/relationships/slide" Target="slide19.xml"/><Relationship Id="rId7" Type="http://schemas.openxmlformats.org/officeDocument/2006/relationships/slide" Target="slide28.xml"/><Relationship Id="rId12" Type="http://schemas.openxmlformats.org/officeDocument/2006/relationships/slide" Target="slide38.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slide" Target="slide37.xml"/><Relationship Id="rId5" Type="http://schemas.openxmlformats.org/officeDocument/2006/relationships/slide" Target="slide21.xml"/><Relationship Id="rId10" Type="http://schemas.openxmlformats.org/officeDocument/2006/relationships/slide" Target="slide31.xml"/><Relationship Id="rId4" Type="http://schemas.openxmlformats.org/officeDocument/2006/relationships/slide" Target="slide20.xml"/><Relationship Id="rId9" Type="http://schemas.openxmlformats.org/officeDocument/2006/relationships/slide" Target="slide30.xml"/><Relationship Id="rId14" Type="http://schemas.openxmlformats.org/officeDocument/2006/relationships/slide" Target="slide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spect="1"/>
          </p:cNvSpPr>
          <p:nvPr/>
        </p:nvSpPr>
        <p:spPr>
          <a:xfrm rot="2700000">
            <a:off x="1204271" y="3924673"/>
            <a:ext cx="1820876" cy="1789636"/>
          </a:xfrm>
          <a:prstGeom prst="rect">
            <a:avLst/>
          </a:prstGeom>
          <a:blipFill dpi="0" rotWithShape="0">
            <a:blip r:embed="rId2" cstate="print"/>
            <a:srcRect/>
            <a:stretch>
              <a:fillRect t="-9321" r="-360" b="-559"/>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6" name="Rectangle 15"/>
          <p:cNvSpPr>
            <a:spLocks noChangeAspect="1"/>
          </p:cNvSpPr>
          <p:nvPr/>
        </p:nvSpPr>
        <p:spPr>
          <a:xfrm rot="2700000">
            <a:off x="2488944" y="2655944"/>
            <a:ext cx="1820876" cy="1789636"/>
          </a:xfrm>
          <a:prstGeom prst="rect">
            <a:avLst/>
          </a:prstGeom>
          <a:blipFill>
            <a:blip r:embed="rId3"/>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a:spLocks noChangeAspect="1"/>
          </p:cNvSpPr>
          <p:nvPr/>
        </p:nvSpPr>
        <p:spPr>
          <a:xfrm rot="2700000">
            <a:off x="1204271" y="1372291"/>
            <a:ext cx="1820876" cy="1789636"/>
          </a:xfrm>
          <a:prstGeom prst="rect">
            <a:avLst/>
          </a:prstGeom>
          <a:blipFill>
            <a:blip r:embed="rId4"/>
            <a:stretch>
              <a:fillRect/>
            </a:stretch>
          </a:blipFill>
          <a:ln w="28575">
            <a:solidFill>
              <a:schemeClr val="bg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a:spLocks noChangeAspect="1"/>
          </p:cNvSpPr>
          <p:nvPr userDrawn="1"/>
        </p:nvSpPr>
        <p:spPr>
          <a:xfrm rot="2700000">
            <a:off x="-91820" y="2650349"/>
            <a:ext cx="1820876" cy="178963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 name="TextBox 3"/>
          <p:cNvSpPr txBox="1"/>
          <p:nvPr/>
        </p:nvSpPr>
        <p:spPr>
          <a:xfrm>
            <a:off x="5486400" y="2279571"/>
            <a:ext cx="3202832" cy="3816429"/>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Arial Narrow" panose="020B0606020202030204" pitchFamily="34" charset="0"/>
              </a:rPr>
              <a:t>Water, Sewer, and Stormwater Rate Study Phase 1</a:t>
            </a:r>
          </a:p>
          <a:p>
            <a:endParaRPr lang="en-US" sz="1600" dirty="0" smtClean="0">
              <a:solidFill>
                <a:schemeClr val="bg1"/>
              </a:solidFill>
              <a:latin typeface="Arial Narrow" panose="020B0606020202030204" pitchFamily="34" charset="0"/>
            </a:endParaRPr>
          </a:p>
          <a:p>
            <a:r>
              <a:rPr lang="en-US" dirty="0" smtClean="0">
                <a:solidFill>
                  <a:schemeClr val="bg1"/>
                </a:solidFill>
                <a:latin typeface="Arial Narrow" panose="020B0606020202030204" pitchFamily="34" charset="0"/>
              </a:rPr>
              <a:t>Courtney Black, Project Manager</a:t>
            </a:r>
          </a:p>
          <a:p>
            <a:endParaRPr lang="en-US" sz="1400" dirty="0">
              <a:solidFill>
                <a:schemeClr val="bg1"/>
              </a:solidFill>
              <a:latin typeface="Arial Narrow" panose="020B0606020202030204" pitchFamily="34" charset="0"/>
            </a:endParaRPr>
          </a:p>
          <a:p>
            <a:r>
              <a:rPr lang="en-US" sz="1400" dirty="0" smtClean="0">
                <a:solidFill>
                  <a:schemeClr val="bg1"/>
                </a:solidFill>
                <a:latin typeface="Arial Narrow" panose="020B0606020202030204" pitchFamily="34" charset="0"/>
              </a:rPr>
              <a:t>May 29, 2018</a:t>
            </a:r>
            <a:endParaRPr lang="en-US" sz="1400" dirty="0">
              <a:solidFill>
                <a:schemeClr val="bg1"/>
              </a:solidFill>
              <a:latin typeface="Arial Narrow" panose="020B0606020202030204" pitchFamily="34" charset="0"/>
            </a:endParaRPr>
          </a:p>
          <a:p>
            <a:endParaRPr lang="en-US" sz="3600" b="1" dirty="0">
              <a:solidFill>
                <a:schemeClr val="bg1"/>
              </a:solidFill>
              <a:latin typeface="Century Gothic" panose="020B0502020202020204" pitchFamily="34" charset="0"/>
            </a:endParaRPr>
          </a:p>
        </p:txBody>
      </p:sp>
      <p:grpSp>
        <p:nvGrpSpPr>
          <p:cNvPr id="22" name="Group 21"/>
          <p:cNvGrpSpPr/>
          <p:nvPr/>
        </p:nvGrpSpPr>
        <p:grpSpPr>
          <a:xfrm>
            <a:off x="-205304" y="304800"/>
            <a:ext cx="8883192" cy="1496057"/>
            <a:chOff x="-196391" y="318771"/>
            <a:chExt cx="8883192" cy="1496057"/>
          </a:xfrm>
        </p:grpSpPr>
        <p:sp>
          <p:nvSpPr>
            <p:cNvPr id="23" name="Chevron 22"/>
            <p:cNvSpPr/>
            <p:nvPr userDrawn="1"/>
          </p:nvSpPr>
          <p:spPr>
            <a:xfrm>
              <a:off x="6069176" y="327126"/>
              <a:ext cx="1201698" cy="1486137"/>
            </a:xfrm>
            <a:prstGeom prst="chevron">
              <a:avLst>
                <a:gd name="adj" fmla="val 60881"/>
              </a:avLst>
            </a:prstGeom>
            <a:solidFill>
              <a:srgbClr val="39404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Chevron 23"/>
            <p:cNvSpPr/>
            <p:nvPr userDrawn="1"/>
          </p:nvSpPr>
          <p:spPr>
            <a:xfrm>
              <a:off x="7485103" y="328691"/>
              <a:ext cx="1201698" cy="1486137"/>
            </a:xfrm>
            <a:prstGeom prst="chevron">
              <a:avLst>
                <a:gd name="adj" fmla="val 60881"/>
              </a:avLst>
            </a:prstGeom>
            <a:solidFill>
              <a:srgbClr val="B8632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Chevron 24"/>
            <p:cNvSpPr/>
            <p:nvPr userDrawn="1"/>
          </p:nvSpPr>
          <p:spPr>
            <a:xfrm>
              <a:off x="6776057" y="318771"/>
              <a:ext cx="1201698" cy="1486137"/>
            </a:xfrm>
            <a:prstGeom prst="chevron">
              <a:avLst>
                <a:gd name="adj" fmla="val 60881"/>
              </a:avLst>
            </a:prstGeom>
            <a:solidFill>
              <a:srgbClr val="39404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Pentagon 25"/>
            <p:cNvSpPr/>
            <p:nvPr userDrawn="1"/>
          </p:nvSpPr>
          <p:spPr>
            <a:xfrm>
              <a:off x="-196391" y="327581"/>
              <a:ext cx="6749415" cy="1466295"/>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p:cNvSpPr/>
          <p:nvPr/>
        </p:nvSpPr>
        <p:spPr>
          <a:xfrm>
            <a:off x="-196391" y="5862869"/>
            <a:ext cx="9448800" cy="75069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6382" y="5975118"/>
            <a:ext cx="2301583" cy="545804"/>
          </a:xfrm>
          <a:prstGeom prst="rect">
            <a:avLst/>
          </a:prstGeom>
        </p:spPr>
      </p:pic>
      <p:pic>
        <p:nvPicPr>
          <p:cNvPr id="1026" name="Picture 2" descr="Ho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343" y="304799"/>
            <a:ext cx="4098857" cy="147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94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Funding Approaches</a:t>
            </a:r>
            <a:endParaRPr lang="en-US" dirty="0"/>
          </a:p>
        </p:txBody>
      </p:sp>
      <p:grpSp>
        <p:nvGrpSpPr>
          <p:cNvPr id="4" name="Group 3"/>
          <p:cNvGrpSpPr/>
          <p:nvPr/>
        </p:nvGrpSpPr>
        <p:grpSpPr>
          <a:xfrm>
            <a:off x="657225" y="1066800"/>
            <a:ext cx="7724775" cy="4681954"/>
            <a:chOff x="657225" y="1033046"/>
            <a:chExt cx="7724775" cy="4681954"/>
          </a:xfrm>
        </p:grpSpPr>
        <p:sp>
          <p:nvSpPr>
            <p:cNvPr id="5" name="Rectangle 4"/>
            <p:cNvSpPr/>
            <p:nvPr/>
          </p:nvSpPr>
          <p:spPr>
            <a:xfrm>
              <a:off x="2209800" y="1600200"/>
              <a:ext cx="4724400" cy="609600"/>
            </a:xfrm>
            <a:prstGeom prst="rect">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209800" y="3038475"/>
              <a:ext cx="2362200" cy="609600"/>
            </a:xfrm>
            <a:prstGeom prst="rect">
              <a:avLst/>
            </a:prstGeom>
            <a:solidFill>
              <a:srgbClr val="778891"/>
            </a:solidFill>
            <a:ln>
              <a:solidFill>
                <a:srgbClr val="778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209800" y="4448175"/>
              <a:ext cx="4724401" cy="609600"/>
            </a:xfrm>
            <a:prstGeom prst="rect">
              <a:avLst/>
            </a:prstGeom>
            <a:solidFill>
              <a:srgbClr val="778891"/>
            </a:solidFill>
            <a:ln>
              <a:solidFill>
                <a:srgbClr val="778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209800" y="1600200"/>
              <a:ext cx="228600" cy="611982"/>
            </a:xfrm>
            <a:prstGeom prst="rect">
              <a:avLst/>
            </a:prstGeom>
            <a:solidFill>
              <a:srgbClr val="778891"/>
            </a:solidFill>
            <a:ln>
              <a:solidFill>
                <a:srgbClr val="778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15C3C"/>
                </a:solidFill>
              </a:endParaRPr>
            </a:p>
          </p:txBody>
        </p:sp>
        <p:sp>
          <p:nvSpPr>
            <p:cNvPr id="9" name="Rectangle 8"/>
            <p:cNvSpPr/>
            <p:nvPr/>
          </p:nvSpPr>
          <p:spPr>
            <a:xfrm>
              <a:off x="4572000" y="3038475"/>
              <a:ext cx="2362200" cy="609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990600" y="1033046"/>
              <a:ext cx="2209800" cy="338554"/>
            </a:xfrm>
            <a:prstGeom prst="rect">
              <a:avLst/>
            </a:prstGeom>
            <a:noFill/>
            <a:ln>
              <a:solidFill>
                <a:schemeClr val="accent1"/>
              </a:solidFill>
            </a:ln>
          </p:spPr>
          <p:txBody>
            <a:bodyPr wrap="square" rtlCol="0">
              <a:spAutoFit/>
            </a:bodyPr>
            <a:lstStyle/>
            <a:p>
              <a:r>
                <a:rPr lang="en-US" sz="1600" dirty="0" smtClean="0">
                  <a:latin typeface="Arial Narrow" panose="020B0606020202030204" pitchFamily="34" charset="0"/>
                </a:rPr>
                <a:t>Pipe Original Cost $50,000</a:t>
              </a:r>
              <a:endParaRPr lang="en-US" sz="1600" dirty="0">
                <a:latin typeface="Arial Narrow" panose="020B0606020202030204" pitchFamily="34" charset="0"/>
              </a:endParaRPr>
            </a:p>
          </p:txBody>
        </p:sp>
        <p:cxnSp>
          <p:nvCxnSpPr>
            <p:cNvPr id="11" name="Straight Connector 10"/>
            <p:cNvCxnSpPr/>
            <p:nvPr/>
          </p:nvCxnSpPr>
          <p:spPr>
            <a:xfrm>
              <a:off x="2438400" y="16002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62475" y="3038475"/>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14550" y="2181225"/>
              <a:ext cx="1828800" cy="646331"/>
            </a:xfrm>
            <a:prstGeom prst="rect">
              <a:avLst/>
            </a:prstGeom>
            <a:noFill/>
          </p:spPr>
          <p:txBody>
            <a:bodyPr wrap="square" rtlCol="0">
              <a:spAutoFit/>
            </a:bodyPr>
            <a:lstStyle/>
            <a:p>
              <a:r>
                <a:rPr lang="en-US" sz="1200" dirty="0" smtClean="0">
                  <a:latin typeface="Arial Narrow" panose="020B0606020202030204" pitchFamily="34" charset="0"/>
                </a:rPr>
                <a:t>Depreciation	$1,000</a:t>
              </a:r>
            </a:p>
            <a:p>
              <a:r>
                <a:rPr lang="en-US" sz="1200" dirty="0" smtClean="0">
                  <a:latin typeface="Arial Narrow" panose="020B0606020202030204" pitchFamily="34" charset="0"/>
                </a:rPr>
                <a:t>RC Funding	$3,790</a:t>
              </a:r>
            </a:p>
            <a:p>
              <a:r>
                <a:rPr lang="en-US" sz="1200" dirty="0" smtClean="0">
                  <a:latin typeface="Arial Narrow" panose="020B0606020202030204" pitchFamily="34" charset="0"/>
                </a:rPr>
                <a:t>No Policy	$0</a:t>
              </a:r>
              <a:endParaRPr lang="en-US" sz="1200" dirty="0">
                <a:latin typeface="Arial Narrow" panose="020B0606020202030204" pitchFamily="34" charset="0"/>
              </a:endParaRPr>
            </a:p>
          </p:txBody>
        </p:sp>
        <p:sp>
          <p:nvSpPr>
            <p:cNvPr id="14" name="TextBox 13"/>
            <p:cNvSpPr txBox="1"/>
            <p:nvPr/>
          </p:nvSpPr>
          <p:spPr>
            <a:xfrm>
              <a:off x="3762375" y="3619500"/>
              <a:ext cx="1828800" cy="646331"/>
            </a:xfrm>
            <a:prstGeom prst="rect">
              <a:avLst/>
            </a:prstGeom>
            <a:noFill/>
          </p:spPr>
          <p:txBody>
            <a:bodyPr wrap="square" rtlCol="0">
              <a:spAutoFit/>
            </a:bodyPr>
            <a:lstStyle/>
            <a:p>
              <a:r>
                <a:rPr lang="en-US" sz="1200" dirty="0" smtClean="0">
                  <a:latin typeface="Arial Narrow" panose="020B0606020202030204" pitchFamily="34" charset="0"/>
                </a:rPr>
                <a:t>Depreciation	$30,063</a:t>
              </a:r>
            </a:p>
            <a:p>
              <a:r>
                <a:rPr lang="en-US" sz="1200" dirty="0" smtClean="0">
                  <a:latin typeface="Arial Narrow" panose="020B0606020202030204" pitchFamily="34" charset="0"/>
                </a:rPr>
                <a:t>RC Funding	$113,934</a:t>
              </a:r>
            </a:p>
            <a:p>
              <a:r>
                <a:rPr lang="en-US" sz="1200" dirty="0" smtClean="0">
                  <a:latin typeface="Arial Narrow" panose="020B0606020202030204" pitchFamily="34" charset="0"/>
                </a:rPr>
                <a:t>No Policy	$0</a:t>
              </a:r>
              <a:endParaRPr lang="en-US" sz="1200" dirty="0">
                <a:latin typeface="Arial Narrow" panose="020B0606020202030204" pitchFamily="34" charset="0"/>
              </a:endParaRPr>
            </a:p>
          </p:txBody>
        </p:sp>
        <p:sp>
          <p:nvSpPr>
            <p:cNvPr id="15" name="TextBox 14"/>
            <p:cNvSpPr txBox="1"/>
            <p:nvPr/>
          </p:nvSpPr>
          <p:spPr>
            <a:xfrm>
              <a:off x="5486401" y="5068669"/>
              <a:ext cx="1828800" cy="646331"/>
            </a:xfrm>
            <a:prstGeom prst="rect">
              <a:avLst/>
            </a:prstGeom>
            <a:noFill/>
          </p:spPr>
          <p:txBody>
            <a:bodyPr wrap="square" rtlCol="0">
              <a:spAutoFit/>
            </a:bodyPr>
            <a:lstStyle/>
            <a:p>
              <a:r>
                <a:rPr lang="en-US" sz="1200" dirty="0" smtClean="0">
                  <a:latin typeface="Arial Narrow" panose="020B0606020202030204" pitchFamily="34" charset="0"/>
                </a:rPr>
                <a:t>Depreciation	$73,683</a:t>
              </a:r>
            </a:p>
            <a:p>
              <a:r>
                <a:rPr lang="en-US" sz="1200" dirty="0" smtClean="0">
                  <a:latin typeface="Arial Narrow" panose="020B0606020202030204" pitchFamily="34" charset="0"/>
                </a:rPr>
                <a:t>RC Funding	$279,246</a:t>
              </a:r>
            </a:p>
            <a:p>
              <a:r>
                <a:rPr lang="en-US" sz="1200" dirty="0" smtClean="0">
                  <a:latin typeface="Arial Narrow" panose="020B0606020202030204" pitchFamily="34" charset="0"/>
                </a:rPr>
                <a:t>No Policy	$0</a:t>
              </a:r>
              <a:endParaRPr lang="en-US" sz="1200" dirty="0">
                <a:latin typeface="Arial Narrow" panose="020B0606020202030204" pitchFamily="34" charset="0"/>
              </a:endParaRPr>
            </a:p>
          </p:txBody>
        </p:sp>
        <p:sp>
          <p:nvSpPr>
            <p:cNvPr id="16" name="TextBox 15"/>
            <p:cNvSpPr txBox="1"/>
            <p:nvPr/>
          </p:nvSpPr>
          <p:spPr>
            <a:xfrm>
              <a:off x="7239000" y="4884003"/>
              <a:ext cx="1143000" cy="830997"/>
            </a:xfrm>
            <a:prstGeom prst="rect">
              <a:avLst/>
            </a:prstGeom>
            <a:noFill/>
          </p:spPr>
          <p:txBody>
            <a:bodyPr wrap="square" rtlCol="0">
              <a:spAutoFit/>
            </a:bodyPr>
            <a:lstStyle/>
            <a:p>
              <a:r>
                <a:rPr lang="en-US" sz="1200" u="sng" dirty="0" smtClean="0">
                  <a:latin typeface="Arial Narrow" panose="020B0606020202030204" pitchFamily="34" charset="0"/>
                </a:rPr>
                <a:t>Borrowing</a:t>
              </a:r>
            </a:p>
            <a:p>
              <a:r>
                <a:rPr lang="en-US" sz="1200" dirty="0" smtClean="0">
                  <a:latin typeface="Arial Narrow" panose="020B0606020202030204" pitchFamily="34" charset="0"/>
                </a:rPr>
                <a:t>  $205,564</a:t>
              </a:r>
            </a:p>
            <a:p>
              <a:r>
                <a:rPr lang="en-US" sz="1200" dirty="0" smtClean="0">
                  <a:latin typeface="Arial Narrow" panose="020B0606020202030204" pitchFamily="34" charset="0"/>
                </a:rPr>
                <a:t>             $0</a:t>
              </a:r>
              <a:endParaRPr lang="en-US" sz="1200" dirty="0">
                <a:latin typeface="Arial Narrow" panose="020B0606020202030204" pitchFamily="34" charset="0"/>
              </a:endParaRPr>
            </a:p>
            <a:p>
              <a:r>
                <a:rPr lang="en-US" sz="1200" dirty="0" smtClean="0">
                  <a:latin typeface="Arial Narrow" panose="020B0606020202030204" pitchFamily="34" charset="0"/>
                </a:rPr>
                <a:t>   $279,246</a:t>
              </a:r>
              <a:endParaRPr lang="en-US" sz="1200" dirty="0">
                <a:latin typeface="Arial Narrow" panose="020B0606020202030204" pitchFamily="34" charset="0"/>
              </a:endParaRPr>
            </a:p>
          </p:txBody>
        </p:sp>
        <p:sp>
          <p:nvSpPr>
            <p:cNvPr id="17" name="TextBox 16"/>
            <p:cNvSpPr txBox="1"/>
            <p:nvPr/>
          </p:nvSpPr>
          <p:spPr>
            <a:xfrm>
              <a:off x="2105025" y="1375291"/>
              <a:ext cx="161925" cy="276999"/>
            </a:xfrm>
            <a:prstGeom prst="rect">
              <a:avLst/>
            </a:prstGeom>
            <a:noFill/>
          </p:spPr>
          <p:txBody>
            <a:bodyPr wrap="square" rtlCol="0">
              <a:spAutoFit/>
            </a:bodyPr>
            <a:lstStyle/>
            <a:p>
              <a:r>
                <a:rPr lang="en-US" sz="1200" dirty="0" smtClean="0">
                  <a:latin typeface="Arial Narrow" panose="020B0606020202030204" pitchFamily="34" charset="0"/>
                </a:rPr>
                <a:t>1</a:t>
              </a:r>
              <a:endParaRPr lang="en-US" sz="1200" dirty="0">
                <a:latin typeface="Arial Narrow" panose="020B0606020202030204" pitchFamily="34" charset="0"/>
              </a:endParaRPr>
            </a:p>
          </p:txBody>
        </p:sp>
        <p:sp>
          <p:nvSpPr>
            <p:cNvPr id="18" name="TextBox 17"/>
            <p:cNvSpPr txBox="1"/>
            <p:nvPr/>
          </p:nvSpPr>
          <p:spPr>
            <a:xfrm>
              <a:off x="2109787" y="2811423"/>
              <a:ext cx="161925" cy="276999"/>
            </a:xfrm>
            <a:prstGeom prst="rect">
              <a:avLst/>
            </a:prstGeom>
            <a:noFill/>
          </p:spPr>
          <p:txBody>
            <a:bodyPr wrap="square" rtlCol="0">
              <a:spAutoFit/>
            </a:bodyPr>
            <a:lstStyle/>
            <a:p>
              <a:r>
                <a:rPr lang="en-US" sz="1200" dirty="0" smtClean="0">
                  <a:latin typeface="Arial Narrow" panose="020B0606020202030204" pitchFamily="34" charset="0"/>
                </a:rPr>
                <a:t>1</a:t>
              </a:r>
              <a:endParaRPr lang="en-US" sz="1200" dirty="0">
                <a:latin typeface="Arial Narrow" panose="020B0606020202030204" pitchFamily="34" charset="0"/>
              </a:endParaRPr>
            </a:p>
          </p:txBody>
        </p:sp>
        <p:sp>
          <p:nvSpPr>
            <p:cNvPr id="19" name="TextBox 18"/>
            <p:cNvSpPr txBox="1"/>
            <p:nvPr/>
          </p:nvSpPr>
          <p:spPr>
            <a:xfrm>
              <a:off x="2105025" y="4221718"/>
              <a:ext cx="161925" cy="276999"/>
            </a:xfrm>
            <a:prstGeom prst="rect">
              <a:avLst/>
            </a:prstGeom>
            <a:noFill/>
          </p:spPr>
          <p:txBody>
            <a:bodyPr wrap="square" rtlCol="0">
              <a:spAutoFit/>
            </a:bodyPr>
            <a:lstStyle/>
            <a:p>
              <a:r>
                <a:rPr lang="en-US" sz="1200" dirty="0" smtClean="0">
                  <a:latin typeface="Arial Narrow" panose="020B0606020202030204" pitchFamily="34" charset="0"/>
                </a:rPr>
                <a:t>1</a:t>
              </a:r>
              <a:endParaRPr lang="en-US" sz="1200" dirty="0">
                <a:latin typeface="Arial Narrow" panose="020B0606020202030204" pitchFamily="34" charset="0"/>
              </a:endParaRPr>
            </a:p>
          </p:txBody>
        </p:sp>
        <p:sp>
          <p:nvSpPr>
            <p:cNvPr id="20" name="TextBox 19"/>
            <p:cNvSpPr txBox="1"/>
            <p:nvPr/>
          </p:nvSpPr>
          <p:spPr>
            <a:xfrm>
              <a:off x="4383881" y="1370052"/>
              <a:ext cx="395288" cy="276999"/>
            </a:xfrm>
            <a:prstGeom prst="rect">
              <a:avLst/>
            </a:prstGeom>
            <a:noFill/>
          </p:spPr>
          <p:txBody>
            <a:bodyPr wrap="square" rtlCol="0">
              <a:spAutoFit/>
            </a:bodyPr>
            <a:lstStyle/>
            <a:p>
              <a:r>
                <a:rPr lang="en-US" sz="1200" dirty="0" smtClean="0">
                  <a:latin typeface="Arial Narrow" panose="020B0606020202030204" pitchFamily="34" charset="0"/>
                </a:rPr>
                <a:t>25</a:t>
              </a:r>
              <a:endParaRPr lang="en-US" sz="1200" dirty="0">
                <a:latin typeface="Arial Narrow" panose="020B0606020202030204" pitchFamily="34" charset="0"/>
              </a:endParaRPr>
            </a:p>
          </p:txBody>
        </p:sp>
        <p:sp>
          <p:nvSpPr>
            <p:cNvPr id="21" name="TextBox 20"/>
            <p:cNvSpPr txBox="1"/>
            <p:nvPr/>
          </p:nvSpPr>
          <p:spPr>
            <a:xfrm>
              <a:off x="4402931" y="2809101"/>
              <a:ext cx="395288" cy="276999"/>
            </a:xfrm>
            <a:prstGeom prst="rect">
              <a:avLst/>
            </a:prstGeom>
            <a:noFill/>
          </p:spPr>
          <p:txBody>
            <a:bodyPr wrap="square" rtlCol="0">
              <a:spAutoFit/>
            </a:bodyPr>
            <a:lstStyle/>
            <a:p>
              <a:r>
                <a:rPr lang="en-US" sz="1200" dirty="0" smtClean="0">
                  <a:latin typeface="Arial Narrow" panose="020B0606020202030204" pitchFamily="34" charset="0"/>
                </a:rPr>
                <a:t>25</a:t>
              </a:r>
              <a:endParaRPr lang="en-US" sz="1200" dirty="0">
                <a:latin typeface="Arial Narrow" panose="020B0606020202030204" pitchFamily="34" charset="0"/>
              </a:endParaRPr>
            </a:p>
          </p:txBody>
        </p:sp>
        <p:sp>
          <p:nvSpPr>
            <p:cNvPr id="22" name="TextBox 21"/>
            <p:cNvSpPr txBox="1"/>
            <p:nvPr/>
          </p:nvSpPr>
          <p:spPr>
            <a:xfrm>
              <a:off x="4412456" y="4221717"/>
              <a:ext cx="395288" cy="276999"/>
            </a:xfrm>
            <a:prstGeom prst="rect">
              <a:avLst/>
            </a:prstGeom>
            <a:noFill/>
          </p:spPr>
          <p:txBody>
            <a:bodyPr wrap="square" rtlCol="0">
              <a:spAutoFit/>
            </a:bodyPr>
            <a:lstStyle/>
            <a:p>
              <a:r>
                <a:rPr lang="en-US" sz="1200" dirty="0" smtClean="0">
                  <a:latin typeface="Arial Narrow" panose="020B0606020202030204" pitchFamily="34" charset="0"/>
                </a:rPr>
                <a:t>25</a:t>
              </a:r>
              <a:endParaRPr lang="en-US" sz="1200" dirty="0">
                <a:latin typeface="Arial Narrow" panose="020B0606020202030204" pitchFamily="34" charset="0"/>
              </a:endParaRPr>
            </a:p>
          </p:txBody>
        </p:sp>
        <p:sp>
          <p:nvSpPr>
            <p:cNvPr id="23" name="TextBox 22"/>
            <p:cNvSpPr txBox="1"/>
            <p:nvPr/>
          </p:nvSpPr>
          <p:spPr>
            <a:xfrm>
              <a:off x="6729413" y="1370826"/>
              <a:ext cx="395288" cy="276999"/>
            </a:xfrm>
            <a:prstGeom prst="rect">
              <a:avLst/>
            </a:prstGeom>
            <a:noFill/>
          </p:spPr>
          <p:txBody>
            <a:bodyPr wrap="square" rtlCol="0">
              <a:spAutoFit/>
            </a:bodyPr>
            <a:lstStyle/>
            <a:p>
              <a:r>
                <a:rPr lang="en-US" sz="1200" dirty="0" smtClean="0">
                  <a:latin typeface="Arial Narrow" panose="020B0606020202030204" pitchFamily="34" charset="0"/>
                </a:rPr>
                <a:t>50</a:t>
              </a:r>
              <a:endParaRPr lang="en-US" sz="1200" dirty="0">
                <a:latin typeface="Arial Narrow" panose="020B0606020202030204" pitchFamily="34" charset="0"/>
              </a:endParaRPr>
            </a:p>
          </p:txBody>
        </p:sp>
        <p:sp>
          <p:nvSpPr>
            <p:cNvPr id="24" name="TextBox 23"/>
            <p:cNvSpPr txBox="1"/>
            <p:nvPr/>
          </p:nvSpPr>
          <p:spPr>
            <a:xfrm>
              <a:off x="6729413" y="2809101"/>
              <a:ext cx="395288" cy="276999"/>
            </a:xfrm>
            <a:prstGeom prst="rect">
              <a:avLst/>
            </a:prstGeom>
            <a:noFill/>
          </p:spPr>
          <p:txBody>
            <a:bodyPr wrap="square" rtlCol="0">
              <a:spAutoFit/>
            </a:bodyPr>
            <a:lstStyle/>
            <a:p>
              <a:r>
                <a:rPr lang="en-US" sz="1200" dirty="0" smtClean="0">
                  <a:latin typeface="Arial Narrow" panose="020B0606020202030204" pitchFamily="34" charset="0"/>
                </a:rPr>
                <a:t>50</a:t>
              </a:r>
              <a:endParaRPr lang="en-US" sz="1200" dirty="0">
                <a:latin typeface="Arial Narrow" panose="020B0606020202030204" pitchFamily="34" charset="0"/>
              </a:endParaRPr>
            </a:p>
          </p:txBody>
        </p:sp>
        <p:sp>
          <p:nvSpPr>
            <p:cNvPr id="25" name="TextBox 24"/>
            <p:cNvSpPr txBox="1"/>
            <p:nvPr/>
          </p:nvSpPr>
          <p:spPr>
            <a:xfrm>
              <a:off x="6731795" y="4218801"/>
              <a:ext cx="395288" cy="276999"/>
            </a:xfrm>
            <a:prstGeom prst="rect">
              <a:avLst/>
            </a:prstGeom>
            <a:noFill/>
          </p:spPr>
          <p:txBody>
            <a:bodyPr wrap="square" rtlCol="0">
              <a:spAutoFit/>
            </a:bodyPr>
            <a:lstStyle/>
            <a:p>
              <a:r>
                <a:rPr lang="en-US" sz="1200" dirty="0" smtClean="0">
                  <a:latin typeface="Arial Narrow" panose="020B0606020202030204" pitchFamily="34" charset="0"/>
                </a:rPr>
                <a:t>50</a:t>
              </a:r>
              <a:endParaRPr lang="en-US" sz="1200" dirty="0">
                <a:latin typeface="Arial Narrow" panose="020B0606020202030204" pitchFamily="34" charset="0"/>
              </a:endParaRPr>
            </a:p>
          </p:txBody>
        </p:sp>
        <p:cxnSp>
          <p:nvCxnSpPr>
            <p:cNvPr id="26" name="Straight Connector 25"/>
            <p:cNvCxnSpPr/>
            <p:nvPr/>
          </p:nvCxnSpPr>
          <p:spPr>
            <a:xfrm>
              <a:off x="6929439" y="4457700"/>
              <a:ext cx="4762"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61987" y="1720334"/>
              <a:ext cx="862013" cy="369332"/>
            </a:xfrm>
            <a:prstGeom prst="rect">
              <a:avLst/>
            </a:prstGeom>
            <a:noFill/>
          </p:spPr>
          <p:txBody>
            <a:bodyPr wrap="square" rtlCol="0">
              <a:spAutoFit/>
            </a:bodyPr>
            <a:lstStyle/>
            <a:p>
              <a:r>
                <a:rPr lang="en-US" dirty="0" smtClean="0">
                  <a:latin typeface="Arial Narrow" panose="020B0606020202030204" pitchFamily="34" charset="0"/>
                </a:rPr>
                <a:t>Year 1</a:t>
              </a:r>
              <a:endParaRPr lang="en-US" dirty="0">
                <a:latin typeface="Arial Narrow" panose="020B0606020202030204" pitchFamily="34" charset="0"/>
              </a:endParaRPr>
            </a:p>
          </p:txBody>
        </p:sp>
        <p:sp>
          <p:nvSpPr>
            <p:cNvPr id="28" name="TextBox 27"/>
            <p:cNvSpPr txBox="1"/>
            <p:nvPr/>
          </p:nvSpPr>
          <p:spPr>
            <a:xfrm>
              <a:off x="657225" y="3158609"/>
              <a:ext cx="866775" cy="369332"/>
            </a:xfrm>
            <a:prstGeom prst="rect">
              <a:avLst/>
            </a:prstGeom>
            <a:noFill/>
          </p:spPr>
          <p:txBody>
            <a:bodyPr wrap="square" rtlCol="0">
              <a:spAutoFit/>
            </a:bodyPr>
            <a:lstStyle/>
            <a:p>
              <a:r>
                <a:rPr lang="en-US" dirty="0" smtClean="0">
                  <a:latin typeface="Arial Narrow" panose="020B0606020202030204" pitchFamily="34" charset="0"/>
                </a:rPr>
                <a:t>Year 25</a:t>
              </a:r>
              <a:endParaRPr lang="en-US" dirty="0">
                <a:latin typeface="Arial Narrow" panose="020B0606020202030204" pitchFamily="34" charset="0"/>
              </a:endParaRPr>
            </a:p>
          </p:txBody>
        </p:sp>
        <p:sp>
          <p:nvSpPr>
            <p:cNvPr id="29" name="TextBox 28"/>
            <p:cNvSpPr txBox="1"/>
            <p:nvPr/>
          </p:nvSpPr>
          <p:spPr>
            <a:xfrm>
              <a:off x="671512" y="4568309"/>
              <a:ext cx="866775" cy="369332"/>
            </a:xfrm>
            <a:prstGeom prst="rect">
              <a:avLst/>
            </a:prstGeom>
            <a:noFill/>
          </p:spPr>
          <p:txBody>
            <a:bodyPr wrap="square" rtlCol="0">
              <a:spAutoFit/>
            </a:bodyPr>
            <a:lstStyle/>
            <a:p>
              <a:r>
                <a:rPr lang="en-US" dirty="0" smtClean="0">
                  <a:latin typeface="Arial Narrow" panose="020B0606020202030204" pitchFamily="34" charset="0"/>
                </a:rPr>
                <a:t>Year 50</a:t>
              </a:r>
              <a:endParaRPr lang="en-US" dirty="0">
                <a:latin typeface="Arial Narrow" panose="020B0606020202030204" pitchFamily="34" charset="0"/>
              </a:endParaRPr>
            </a:p>
          </p:txBody>
        </p:sp>
      </p:grpSp>
      <p:sp>
        <p:nvSpPr>
          <p:cNvPr id="30" name="TextBox 29"/>
          <p:cNvSpPr txBox="1"/>
          <p:nvPr/>
        </p:nvSpPr>
        <p:spPr>
          <a:xfrm>
            <a:off x="381000" y="5638800"/>
            <a:ext cx="3009900" cy="646331"/>
          </a:xfrm>
          <a:prstGeom prst="rect">
            <a:avLst/>
          </a:prstGeom>
          <a:noFill/>
        </p:spPr>
        <p:txBody>
          <a:bodyPr wrap="square" rtlCol="0">
            <a:spAutoFit/>
          </a:bodyPr>
          <a:lstStyle/>
          <a:p>
            <a:r>
              <a:rPr lang="en-US" sz="1200" dirty="0" smtClean="0">
                <a:latin typeface="Arial Narrow" panose="020B0606020202030204" pitchFamily="34" charset="0"/>
              </a:rPr>
              <a:t>*1.5% interest earnings (LGIP 15 yr. avg.) and 3.5% capital cost inflation (ENR CCI 15 yr. avg.)</a:t>
            </a:r>
          </a:p>
          <a:p>
            <a:r>
              <a:rPr lang="en-US" sz="1200" dirty="0">
                <a:latin typeface="Arial Narrow" panose="020B0606020202030204" pitchFamily="34" charset="0"/>
              </a:rPr>
              <a:t> </a:t>
            </a:r>
          </a:p>
        </p:txBody>
      </p:sp>
      <p:sp>
        <p:nvSpPr>
          <p:cNvPr id="31" name="TextBox 30"/>
          <p:cNvSpPr txBox="1"/>
          <p:nvPr/>
        </p:nvSpPr>
        <p:spPr>
          <a:xfrm>
            <a:off x="5486399" y="5715000"/>
            <a:ext cx="2743201" cy="338554"/>
          </a:xfrm>
          <a:prstGeom prst="rect">
            <a:avLst/>
          </a:prstGeom>
          <a:noFill/>
          <a:ln>
            <a:solidFill>
              <a:schemeClr val="accent1"/>
            </a:solidFill>
          </a:ln>
        </p:spPr>
        <p:txBody>
          <a:bodyPr wrap="square" rtlCol="0">
            <a:spAutoFit/>
          </a:bodyPr>
          <a:lstStyle/>
          <a:p>
            <a:r>
              <a:rPr lang="en-US" sz="1600" dirty="0" smtClean="0">
                <a:latin typeface="Arial Narrow" panose="020B0606020202030204" pitchFamily="34" charset="0"/>
              </a:rPr>
              <a:t>Pipe Replacement Cost $279,246</a:t>
            </a:r>
            <a:endParaRPr lang="en-US" sz="1600" dirty="0">
              <a:latin typeface="Arial Narrow" panose="020B0606020202030204" pitchFamily="34" charset="0"/>
            </a:endParaRPr>
          </a:p>
        </p:txBody>
      </p:sp>
    </p:spTree>
    <p:extLst>
      <p:ext uri="{BB962C8B-B14F-4D97-AF65-F5344CB8AC3E}">
        <p14:creationId xmlns:p14="http://schemas.microsoft.com/office/powerpoint/2010/main" val="1759252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Decline in Federal Spending for Utilities</a:t>
            </a:r>
            <a:endParaRPr lang="en-US" dirty="0"/>
          </a:p>
        </p:txBody>
      </p:sp>
      <p:pic>
        <p:nvPicPr>
          <p:cNvPr id="1026" name="Picture 2"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19200"/>
            <a:ext cx="612622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9600" y="4191000"/>
            <a:ext cx="1143000" cy="646331"/>
          </a:xfrm>
          <a:prstGeom prst="rect">
            <a:avLst/>
          </a:prstGeom>
          <a:solidFill>
            <a:schemeClr val="bg1"/>
          </a:solidFill>
          <a:ln>
            <a:solidFill>
              <a:schemeClr val="accent1"/>
            </a:solidFill>
          </a:ln>
        </p:spPr>
        <p:txBody>
          <a:bodyPr wrap="square" rtlCol="0">
            <a:spAutoFit/>
          </a:bodyPr>
          <a:lstStyle/>
          <a:p>
            <a:pPr algn="ctr"/>
            <a:r>
              <a:rPr lang="en-US" b="1" dirty="0" smtClean="0"/>
              <a:t>Water Utilities</a:t>
            </a:r>
            <a:endParaRPr lang="en-US" b="1" dirty="0"/>
          </a:p>
        </p:txBody>
      </p:sp>
      <p:cxnSp>
        <p:nvCxnSpPr>
          <p:cNvPr id="5" name="Straight Arrow Connector 4"/>
          <p:cNvCxnSpPr/>
          <p:nvPr/>
        </p:nvCxnSpPr>
        <p:spPr>
          <a:xfrm flipV="1">
            <a:off x="1752600" y="4267200"/>
            <a:ext cx="1752600" cy="24696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848600" y="4724400"/>
            <a:ext cx="1143000" cy="369332"/>
          </a:xfrm>
          <a:prstGeom prst="rect">
            <a:avLst/>
          </a:prstGeom>
          <a:solidFill>
            <a:schemeClr val="bg1"/>
          </a:solidFill>
          <a:ln>
            <a:solidFill>
              <a:schemeClr val="accent1"/>
            </a:solidFill>
          </a:ln>
        </p:spPr>
        <p:txBody>
          <a:bodyPr wrap="square" rtlCol="0">
            <a:spAutoFit/>
          </a:bodyPr>
          <a:lstStyle/>
          <a:p>
            <a:pPr algn="ctr"/>
            <a:r>
              <a:rPr lang="en-US" b="1" dirty="0" smtClean="0"/>
              <a:t>&lt;10%</a:t>
            </a:r>
            <a:endParaRPr lang="en-US" b="1" dirty="0"/>
          </a:p>
        </p:txBody>
      </p:sp>
      <p:sp>
        <p:nvSpPr>
          <p:cNvPr id="8" name="TextBox 7"/>
          <p:cNvSpPr txBox="1"/>
          <p:nvPr/>
        </p:nvSpPr>
        <p:spPr>
          <a:xfrm>
            <a:off x="304800" y="2438400"/>
            <a:ext cx="1143000" cy="369332"/>
          </a:xfrm>
          <a:prstGeom prst="rect">
            <a:avLst/>
          </a:prstGeom>
          <a:solidFill>
            <a:schemeClr val="bg1"/>
          </a:solidFill>
          <a:ln>
            <a:solidFill>
              <a:schemeClr val="accent1"/>
            </a:solidFill>
          </a:ln>
        </p:spPr>
        <p:txBody>
          <a:bodyPr wrap="square" rtlCol="0">
            <a:spAutoFit/>
          </a:bodyPr>
          <a:lstStyle/>
          <a:p>
            <a:pPr algn="ctr"/>
            <a:r>
              <a:rPr lang="en-US" b="1" dirty="0" smtClean="0"/>
              <a:t>&gt;60%</a:t>
            </a:r>
            <a:endParaRPr lang="en-US" b="1" dirty="0"/>
          </a:p>
        </p:txBody>
      </p:sp>
    </p:spTree>
    <p:extLst>
      <p:ext uri="{BB962C8B-B14F-4D97-AF65-F5344CB8AC3E}">
        <p14:creationId xmlns:p14="http://schemas.microsoft.com/office/powerpoint/2010/main" val="1085707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Data and Assumptions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09149242"/>
              </p:ext>
            </p:extLst>
          </p:nvPr>
        </p:nvGraphicFramePr>
        <p:xfrm>
          <a:off x="304800" y="1371600"/>
          <a:ext cx="8610600" cy="1854200"/>
        </p:xfrm>
        <a:graphic>
          <a:graphicData uri="http://schemas.openxmlformats.org/drawingml/2006/table">
            <a:tbl>
              <a:tblPr firstRow="1" bandRow="1">
                <a:tableStyleId>{5C22544A-7EE6-4342-B048-85BDC9FD1C3A}</a:tableStyleId>
              </a:tblPr>
              <a:tblGrid>
                <a:gridCol w="2816551"/>
                <a:gridCol w="5794049"/>
              </a:tblGrid>
              <a:tr h="370840">
                <a:tc gridSpan="2">
                  <a:txBody>
                    <a:bodyPr/>
                    <a:lstStyle/>
                    <a:p>
                      <a:pPr algn="ctr"/>
                      <a:r>
                        <a:rPr lang="en-US" dirty="0" smtClean="0"/>
                        <a:t>Study Foundation</a:t>
                      </a:r>
                      <a:endParaRPr lang="en-US" dirty="0"/>
                    </a:p>
                  </a:txBody>
                  <a:tcPr>
                    <a:solidFill>
                      <a:srgbClr val="556063"/>
                    </a:solidFill>
                  </a:tcPr>
                </a:tc>
                <a:tc hMerge="1">
                  <a:txBody>
                    <a:bodyPr/>
                    <a:lstStyle/>
                    <a:p>
                      <a:endParaRPr lang="en-US" dirty="0"/>
                    </a:p>
                  </a:txBody>
                  <a:tcPr>
                    <a:solidFill>
                      <a:srgbClr val="394042"/>
                    </a:solidFill>
                  </a:tcPr>
                </a:tc>
              </a:tr>
              <a:tr h="370840">
                <a:tc>
                  <a:txBody>
                    <a:bodyPr/>
                    <a:lstStyle/>
                    <a:p>
                      <a:r>
                        <a:rPr lang="en-US" dirty="0" smtClean="0"/>
                        <a:t>Operating Cost</a:t>
                      </a:r>
                      <a:endParaRPr lang="en-US" dirty="0"/>
                    </a:p>
                  </a:txBody>
                  <a:tcPr>
                    <a:solidFill>
                      <a:schemeClr val="accent1">
                        <a:lumMod val="20000"/>
                        <a:lumOff val="80000"/>
                      </a:schemeClr>
                    </a:solidFill>
                  </a:tcPr>
                </a:tc>
                <a:tc>
                  <a:txBody>
                    <a:bodyPr/>
                    <a:lstStyle/>
                    <a:p>
                      <a:r>
                        <a:rPr lang="en-US" dirty="0" smtClean="0"/>
                        <a:t>2018 Budget</a:t>
                      </a:r>
                      <a:endParaRPr lang="en-US" dirty="0"/>
                    </a:p>
                  </a:txBody>
                  <a:tcPr>
                    <a:solidFill>
                      <a:schemeClr val="accent1">
                        <a:lumMod val="20000"/>
                        <a:lumOff val="80000"/>
                      </a:schemeClr>
                    </a:solidFill>
                  </a:tcPr>
                </a:tc>
              </a:tr>
              <a:tr h="370840">
                <a:tc>
                  <a:txBody>
                    <a:bodyPr/>
                    <a:lstStyle/>
                    <a:p>
                      <a:r>
                        <a:rPr lang="en-US" dirty="0" smtClean="0"/>
                        <a:t>Fund Balances</a:t>
                      </a:r>
                      <a:endParaRPr lang="en-US" dirty="0"/>
                    </a:p>
                  </a:txBody>
                  <a:tcPr>
                    <a:solidFill>
                      <a:schemeClr val="bg1">
                        <a:lumMod val="85000"/>
                      </a:schemeClr>
                    </a:solidFill>
                  </a:tcPr>
                </a:tc>
                <a:tc>
                  <a:txBody>
                    <a:bodyPr/>
                    <a:lstStyle/>
                    <a:p>
                      <a:r>
                        <a:rPr lang="en-US" dirty="0" smtClean="0"/>
                        <a:t>2017 Year-End</a:t>
                      </a:r>
                      <a:endParaRPr lang="en-US" dirty="0"/>
                    </a:p>
                  </a:txBody>
                  <a:tcPr>
                    <a:solidFill>
                      <a:schemeClr val="bg1">
                        <a:lumMod val="85000"/>
                      </a:schemeClr>
                    </a:solidFill>
                  </a:tcPr>
                </a:tc>
              </a:tr>
              <a:tr h="370840">
                <a:tc>
                  <a:txBody>
                    <a:bodyPr/>
                    <a:lstStyle/>
                    <a:p>
                      <a:r>
                        <a:rPr lang="en-US" dirty="0" smtClean="0"/>
                        <a:t>Capital Expenditures</a:t>
                      </a:r>
                      <a:endParaRPr lang="en-US" dirty="0"/>
                    </a:p>
                  </a:txBody>
                  <a:tcPr>
                    <a:solidFill>
                      <a:schemeClr val="accent1">
                        <a:lumMod val="20000"/>
                        <a:lumOff val="80000"/>
                      </a:schemeClr>
                    </a:solidFill>
                  </a:tcPr>
                </a:tc>
                <a:tc>
                  <a:txBody>
                    <a:bodyPr/>
                    <a:lstStyle/>
                    <a:p>
                      <a:r>
                        <a:rPr lang="en-US" dirty="0" smtClean="0"/>
                        <a:t>Capital Improvement Programs (CIP) Scenarios</a:t>
                      </a:r>
                      <a:endParaRPr lang="en-US" dirty="0"/>
                    </a:p>
                  </a:txBody>
                  <a:tcPr>
                    <a:solidFill>
                      <a:schemeClr val="accent1">
                        <a:lumMod val="20000"/>
                        <a:lumOff val="80000"/>
                      </a:schemeClr>
                    </a:solidFill>
                  </a:tcPr>
                </a:tc>
              </a:tr>
              <a:tr h="370840">
                <a:tc>
                  <a:txBody>
                    <a:bodyPr/>
                    <a:lstStyle/>
                    <a:p>
                      <a:r>
                        <a:rPr lang="en-US" dirty="0" smtClean="0"/>
                        <a:t>Revenue</a:t>
                      </a:r>
                      <a:endParaRPr lang="en-US" dirty="0"/>
                    </a:p>
                  </a:txBody>
                  <a:tcPr>
                    <a:solidFill>
                      <a:schemeClr val="bg1">
                        <a:lumMod val="85000"/>
                      </a:schemeClr>
                    </a:solidFill>
                  </a:tcPr>
                </a:tc>
                <a:tc>
                  <a:txBody>
                    <a:bodyPr/>
                    <a:lstStyle/>
                    <a:p>
                      <a:r>
                        <a:rPr lang="en-US" dirty="0" smtClean="0"/>
                        <a:t>2018 Budget / In process of reconciling 2017 actuals</a:t>
                      </a:r>
                      <a:endParaRPr lang="en-US" dirty="0"/>
                    </a:p>
                  </a:txBody>
                  <a:tcPr>
                    <a:solidFill>
                      <a:schemeClr val="bg1">
                        <a:lumMod val="85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05233707"/>
              </p:ext>
            </p:extLst>
          </p:nvPr>
        </p:nvGraphicFramePr>
        <p:xfrm>
          <a:off x="304800" y="3657600"/>
          <a:ext cx="8610600" cy="1854200"/>
        </p:xfrm>
        <a:graphic>
          <a:graphicData uri="http://schemas.openxmlformats.org/drawingml/2006/table">
            <a:tbl>
              <a:tblPr firstRow="1" bandRow="1">
                <a:tableStyleId>{5C22544A-7EE6-4342-B048-85BDC9FD1C3A}</a:tableStyleId>
              </a:tblPr>
              <a:tblGrid>
                <a:gridCol w="2816551"/>
                <a:gridCol w="5794049"/>
              </a:tblGrid>
              <a:tr h="370840">
                <a:tc gridSpan="2">
                  <a:txBody>
                    <a:bodyPr/>
                    <a:lstStyle/>
                    <a:p>
                      <a:pPr algn="ctr"/>
                      <a:r>
                        <a:rPr lang="en-US" dirty="0" smtClean="0"/>
                        <a:t>Forecast Assumptions</a:t>
                      </a:r>
                      <a:endParaRPr lang="en-US" dirty="0"/>
                    </a:p>
                  </a:txBody>
                  <a:tcPr>
                    <a:solidFill>
                      <a:srgbClr val="556063"/>
                    </a:solidFill>
                  </a:tcPr>
                </a:tc>
                <a:tc hMerge="1">
                  <a:txBody>
                    <a:bodyPr/>
                    <a:lstStyle/>
                    <a:p>
                      <a:endParaRPr lang="en-US" dirty="0"/>
                    </a:p>
                  </a:txBody>
                  <a:tcPr>
                    <a:solidFill>
                      <a:srgbClr val="394042"/>
                    </a:solidFill>
                  </a:tcPr>
                </a:tc>
              </a:tr>
              <a:tr h="370840">
                <a:tc>
                  <a:txBody>
                    <a:bodyPr/>
                    <a:lstStyle/>
                    <a:p>
                      <a:r>
                        <a:rPr lang="en-US" dirty="0" smtClean="0"/>
                        <a:t>General Cost Inflation</a:t>
                      </a:r>
                      <a:endParaRPr lang="en-US" dirty="0"/>
                    </a:p>
                  </a:txBody>
                  <a:tcPr>
                    <a:solidFill>
                      <a:schemeClr val="accent1">
                        <a:lumMod val="20000"/>
                        <a:lumOff val="80000"/>
                      </a:schemeClr>
                    </a:solidFill>
                  </a:tcPr>
                </a:tc>
                <a:tc>
                  <a:txBody>
                    <a:bodyPr/>
                    <a:lstStyle/>
                    <a:p>
                      <a:r>
                        <a:rPr lang="en-US" dirty="0" smtClean="0"/>
                        <a:t>Consumer Price Index 5 year average </a:t>
                      </a:r>
                      <a:r>
                        <a:rPr lang="en-US" b="1" dirty="0" smtClean="0"/>
                        <a:t>(2%)</a:t>
                      </a:r>
                      <a:endParaRPr lang="en-US" b="1" dirty="0"/>
                    </a:p>
                  </a:txBody>
                  <a:tcPr>
                    <a:solidFill>
                      <a:schemeClr val="accent1">
                        <a:lumMod val="20000"/>
                        <a:lumOff val="80000"/>
                      </a:schemeClr>
                    </a:solidFill>
                  </a:tcPr>
                </a:tc>
              </a:tr>
              <a:tr h="370840">
                <a:tc>
                  <a:txBody>
                    <a:bodyPr/>
                    <a:lstStyle/>
                    <a:p>
                      <a:r>
                        <a:rPr lang="en-US" dirty="0" smtClean="0"/>
                        <a:t>Wages</a:t>
                      </a:r>
                      <a:r>
                        <a:rPr lang="en-US" baseline="0" dirty="0" smtClean="0"/>
                        <a:t> &amp; Benefits</a:t>
                      </a:r>
                      <a:endParaRPr lang="en-US" dirty="0"/>
                    </a:p>
                  </a:txBody>
                  <a:tcPr>
                    <a:solidFill>
                      <a:schemeClr val="bg1">
                        <a:lumMod val="85000"/>
                      </a:schemeClr>
                    </a:solidFill>
                  </a:tcPr>
                </a:tc>
                <a:tc>
                  <a:txBody>
                    <a:bodyPr/>
                    <a:lstStyle/>
                    <a:p>
                      <a:r>
                        <a:rPr lang="en-US" dirty="0" smtClean="0"/>
                        <a:t>Employment Cost</a:t>
                      </a:r>
                      <a:r>
                        <a:rPr lang="en-US" baseline="0" dirty="0" smtClean="0"/>
                        <a:t> Index 5 year average </a:t>
                      </a:r>
                      <a:r>
                        <a:rPr lang="en-US" b="1" baseline="0" dirty="0" smtClean="0"/>
                        <a:t>(3% and 5%)</a:t>
                      </a:r>
                      <a:endParaRPr lang="en-US" b="1" dirty="0"/>
                    </a:p>
                  </a:txBody>
                  <a:tcPr>
                    <a:solidFill>
                      <a:schemeClr val="bg1">
                        <a:lumMod val="85000"/>
                      </a:schemeClr>
                    </a:solidFill>
                  </a:tcPr>
                </a:tc>
              </a:tr>
              <a:tr h="370840">
                <a:tc>
                  <a:txBody>
                    <a:bodyPr/>
                    <a:lstStyle/>
                    <a:p>
                      <a:r>
                        <a:rPr lang="en-US" dirty="0" smtClean="0"/>
                        <a:t>Capital Expenditures</a:t>
                      </a:r>
                      <a:endParaRPr lang="en-US" dirty="0"/>
                    </a:p>
                  </a:txBody>
                  <a:tcPr>
                    <a:solidFill>
                      <a:schemeClr val="accent1">
                        <a:lumMod val="20000"/>
                        <a:lumOff val="80000"/>
                      </a:schemeClr>
                    </a:solidFill>
                  </a:tcPr>
                </a:tc>
                <a:tc>
                  <a:txBody>
                    <a:bodyPr/>
                    <a:lstStyle/>
                    <a:p>
                      <a:r>
                        <a:rPr lang="en-US" dirty="0" smtClean="0"/>
                        <a:t>ENR</a:t>
                      </a:r>
                      <a:r>
                        <a:rPr lang="en-US" baseline="0" dirty="0" smtClean="0"/>
                        <a:t> Construction Cost Index 5 year average </a:t>
                      </a:r>
                      <a:r>
                        <a:rPr lang="en-US" b="1" baseline="0" dirty="0" smtClean="0"/>
                        <a:t>(3%)</a:t>
                      </a:r>
                      <a:endParaRPr lang="en-US" b="1" dirty="0"/>
                    </a:p>
                  </a:txBody>
                  <a:tcPr>
                    <a:solidFill>
                      <a:schemeClr val="accent1">
                        <a:lumMod val="20000"/>
                        <a:lumOff val="80000"/>
                      </a:schemeClr>
                    </a:solidFill>
                  </a:tcPr>
                </a:tc>
              </a:tr>
              <a:tr h="370840">
                <a:tc>
                  <a:txBody>
                    <a:bodyPr/>
                    <a:lstStyle/>
                    <a:p>
                      <a:r>
                        <a:rPr lang="en-US" dirty="0" smtClean="0"/>
                        <a:t>Customer</a:t>
                      </a:r>
                      <a:r>
                        <a:rPr lang="en-US" baseline="0" dirty="0" smtClean="0"/>
                        <a:t> Growth</a:t>
                      </a:r>
                      <a:endParaRPr lang="en-US" dirty="0"/>
                    </a:p>
                  </a:txBody>
                  <a:tcPr>
                    <a:solidFill>
                      <a:schemeClr val="bg1">
                        <a:lumMod val="85000"/>
                      </a:schemeClr>
                    </a:solidFill>
                  </a:tcPr>
                </a:tc>
                <a:tc>
                  <a:txBody>
                    <a:bodyPr/>
                    <a:lstStyle/>
                    <a:p>
                      <a:r>
                        <a:rPr lang="en-US" b="0" dirty="0" smtClean="0"/>
                        <a:t>Budgeted Amount</a:t>
                      </a:r>
                      <a:r>
                        <a:rPr lang="en-US" b="0" baseline="0" dirty="0" smtClean="0"/>
                        <a:t> in 2018,</a:t>
                      </a:r>
                      <a:r>
                        <a:rPr lang="en-US" b="1" baseline="0" dirty="0" smtClean="0"/>
                        <a:t> </a:t>
                      </a:r>
                      <a:r>
                        <a:rPr lang="en-US" b="1" dirty="0" smtClean="0"/>
                        <a:t>0.5%</a:t>
                      </a:r>
                      <a:r>
                        <a:rPr lang="en-US" baseline="0" dirty="0" smtClean="0"/>
                        <a:t> In future years</a:t>
                      </a:r>
                      <a:endParaRPr lang="en-US" dirty="0"/>
                    </a:p>
                  </a:txBody>
                  <a:tcPr>
                    <a:solidFill>
                      <a:schemeClr val="bg1">
                        <a:lumMod val="85000"/>
                      </a:schemeClr>
                    </a:solidFill>
                  </a:tcPr>
                </a:tc>
              </a:tr>
            </a:tbl>
          </a:graphicData>
        </a:graphic>
      </p:graphicFrame>
    </p:spTree>
    <p:extLst>
      <p:ext uri="{BB962C8B-B14F-4D97-AF65-F5344CB8AC3E}">
        <p14:creationId xmlns:p14="http://schemas.microsoft.com/office/powerpoint/2010/main" val="2157553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Improvement Program Scenarios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72897788"/>
              </p:ext>
            </p:extLst>
          </p:nvPr>
        </p:nvGraphicFramePr>
        <p:xfrm>
          <a:off x="304800" y="1844040"/>
          <a:ext cx="8610600" cy="2651760"/>
        </p:xfrm>
        <a:graphic>
          <a:graphicData uri="http://schemas.openxmlformats.org/drawingml/2006/table">
            <a:tbl>
              <a:tblPr firstRow="1" bandRow="1">
                <a:tableStyleId>{5C22544A-7EE6-4342-B048-85BDC9FD1C3A}</a:tableStyleId>
              </a:tblPr>
              <a:tblGrid>
                <a:gridCol w="2816551"/>
                <a:gridCol w="5794049"/>
              </a:tblGrid>
              <a:tr h="548640">
                <a:tc gridSpan="2">
                  <a:txBody>
                    <a:bodyPr/>
                    <a:lstStyle/>
                    <a:p>
                      <a:pPr algn="ctr"/>
                      <a:r>
                        <a:rPr lang="en-US" sz="2000" dirty="0" smtClean="0"/>
                        <a:t>Capital Improvement Program</a:t>
                      </a:r>
                      <a:endParaRPr lang="en-US" sz="2000" dirty="0"/>
                    </a:p>
                  </a:txBody>
                  <a:tcPr anchor="ctr">
                    <a:solidFill>
                      <a:srgbClr val="556063"/>
                    </a:solidFill>
                  </a:tcPr>
                </a:tc>
                <a:tc hMerge="1">
                  <a:txBody>
                    <a:bodyPr/>
                    <a:lstStyle/>
                    <a:p>
                      <a:endParaRPr lang="en-US" dirty="0"/>
                    </a:p>
                  </a:txBody>
                  <a:tcPr>
                    <a:solidFill>
                      <a:srgbClr val="394042"/>
                    </a:solidFill>
                  </a:tcPr>
                </a:tc>
              </a:tr>
              <a:tr h="548640">
                <a:tc>
                  <a:txBody>
                    <a:bodyPr/>
                    <a:lstStyle/>
                    <a:p>
                      <a:r>
                        <a:rPr lang="en-US" dirty="0" smtClean="0"/>
                        <a:t>Fully Programmed</a:t>
                      </a:r>
                      <a:endParaRPr lang="en-US" dirty="0"/>
                    </a:p>
                  </a:txBody>
                  <a:tcPr>
                    <a:solidFill>
                      <a:schemeClr val="accent1">
                        <a:lumMod val="20000"/>
                        <a:lumOff val="80000"/>
                      </a:schemeClr>
                    </a:solidFill>
                  </a:tcPr>
                </a:tc>
                <a:tc>
                  <a:txBody>
                    <a:bodyPr/>
                    <a:lstStyle/>
                    <a:p>
                      <a:r>
                        <a:rPr lang="en-US" baseline="0" dirty="0" smtClean="0">
                          <a:solidFill>
                            <a:schemeClr val="tx1"/>
                          </a:solidFill>
                        </a:rPr>
                        <a:t>All projects identified by s</a:t>
                      </a:r>
                      <a:r>
                        <a:rPr lang="en-US" dirty="0" smtClean="0">
                          <a:solidFill>
                            <a:schemeClr val="tx1"/>
                          </a:solidFill>
                        </a:rPr>
                        <a:t>taff, consultant</a:t>
                      </a:r>
                      <a:r>
                        <a:rPr lang="en-US" baseline="0" dirty="0" smtClean="0">
                          <a:solidFill>
                            <a:schemeClr val="tx1"/>
                          </a:solidFill>
                        </a:rPr>
                        <a:t>s and regulators to meet department objectives for growth, compliance and system efficiencies.</a:t>
                      </a:r>
                      <a:endParaRPr lang="en-US" b="1" dirty="0">
                        <a:solidFill>
                          <a:schemeClr val="tx1"/>
                        </a:solidFill>
                      </a:endParaRPr>
                    </a:p>
                  </a:txBody>
                  <a:tcPr>
                    <a:solidFill>
                      <a:schemeClr val="accent1">
                        <a:lumMod val="20000"/>
                        <a:lumOff val="80000"/>
                      </a:schemeClr>
                    </a:solidFill>
                  </a:tcPr>
                </a:tc>
              </a:tr>
              <a:tr h="548640">
                <a:tc>
                  <a:txBody>
                    <a:bodyPr/>
                    <a:lstStyle/>
                    <a:p>
                      <a:r>
                        <a:rPr lang="en-US" dirty="0" smtClean="0"/>
                        <a:t>Phased:</a:t>
                      </a:r>
                      <a:r>
                        <a:rPr lang="en-US" baseline="0" dirty="0" smtClean="0"/>
                        <a:t> Critical Near-term</a:t>
                      </a:r>
                      <a:endParaRPr lang="en-US" dirty="0"/>
                    </a:p>
                  </a:txBody>
                  <a:tcPr>
                    <a:solidFill>
                      <a:schemeClr val="bg1">
                        <a:lumMod val="85000"/>
                      </a:schemeClr>
                    </a:solidFill>
                  </a:tcPr>
                </a:tc>
                <a:tc>
                  <a:txBody>
                    <a:bodyPr/>
                    <a:lstStyle/>
                    <a:p>
                      <a:r>
                        <a:rPr lang="en-US" dirty="0" smtClean="0">
                          <a:solidFill>
                            <a:schemeClr val="tx1"/>
                          </a:solidFill>
                        </a:rPr>
                        <a:t>All</a:t>
                      </a:r>
                      <a:r>
                        <a:rPr lang="en-US" baseline="0" dirty="0" smtClean="0">
                          <a:solidFill>
                            <a:schemeClr val="tx1"/>
                          </a:solidFill>
                        </a:rPr>
                        <a:t> critical path projects that have been identified as minimally necessary to avoid negative impacts to compliance with regulatory agencies or growth (economic and population).</a:t>
                      </a:r>
                      <a:endParaRPr lang="en-US" b="1" dirty="0">
                        <a:solidFill>
                          <a:schemeClr val="tx1"/>
                        </a:solidFill>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1675852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Revenue is Needed</a:t>
            </a:r>
            <a:endParaRPr lang="en-US" dirty="0"/>
          </a:p>
        </p:txBody>
      </p:sp>
      <p:grpSp>
        <p:nvGrpSpPr>
          <p:cNvPr id="4" name="Group 3"/>
          <p:cNvGrpSpPr/>
          <p:nvPr/>
        </p:nvGrpSpPr>
        <p:grpSpPr>
          <a:xfrm>
            <a:off x="686836" y="1706300"/>
            <a:ext cx="5715000" cy="546695"/>
            <a:chOff x="0" y="496"/>
            <a:chExt cx="2438400" cy="1934765"/>
          </a:xfrm>
          <a:solidFill>
            <a:srgbClr val="D1C59B"/>
          </a:solidFill>
        </p:grpSpPr>
        <p:sp>
          <p:nvSpPr>
            <p:cNvPr id="5" name="Rounded Rectangle 4"/>
            <p:cNvSpPr/>
            <p:nvPr/>
          </p:nvSpPr>
          <p:spPr>
            <a:xfrm>
              <a:off x="0" y="496"/>
              <a:ext cx="2438400" cy="1934765"/>
            </a:xfrm>
            <a:prstGeom prst="roundRect">
              <a:avLst/>
            </a:prstGeom>
            <a:solidFill>
              <a:schemeClr val="accent1">
                <a:lumMod val="75000"/>
                <a:alpha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94447" y="94943"/>
              <a:ext cx="2249506" cy="174587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400" b="1" kern="1200" dirty="0" smtClean="0">
                  <a:solidFill>
                    <a:schemeClr val="bg1"/>
                  </a:solidFill>
                  <a:latin typeface="Arial Narrow" panose="020B0606020202030204" pitchFamily="34" charset="0"/>
                </a:rPr>
                <a:t>Fiscal Policy Achievement</a:t>
              </a:r>
              <a:endParaRPr lang="en-US" sz="2400" b="1" kern="1200" dirty="0">
                <a:solidFill>
                  <a:schemeClr val="bg1"/>
                </a:solidFill>
                <a:latin typeface="Arial Narrow" panose="020B0606020202030204" pitchFamily="34" charset="0"/>
              </a:endParaRPr>
            </a:p>
          </p:txBody>
        </p:sp>
      </p:grpSp>
      <p:grpSp>
        <p:nvGrpSpPr>
          <p:cNvPr id="7" name="Group 6"/>
          <p:cNvGrpSpPr/>
          <p:nvPr/>
        </p:nvGrpSpPr>
        <p:grpSpPr>
          <a:xfrm>
            <a:off x="629816" y="4895684"/>
            <a:ext cx="5750249" cy="544416"/>
            <a:chOff x="0" y="496"/>
            <a:chExt cx="2438400" cy="1934765"/>
          </a:xfrm>
          <a:solidFill>
            <a:srgbClr val="D0D8E8"/>
          </a:solidFill>
        </p:grpSpPr>
        <p:sp>
          <p:nvSpPr>
            <p:cNvPr id="8" name="Rounded Rectangle 7"/>
            <p:cNvSpPr/>
            <p:nvPr/>
          </p:nvSpPr>
          <p:spPr>
            <a:xfrm>
              <a:off x="0" y="496"/>
              <a:ext cx="2438400" cy="1934765"/>
            </a:xfrm>
            <a:prstGeom prst="roundRect">
              <a:avLst/>
            </a:prstGeom>
            <a:solidFill>
              <a:schemeClr val="tx2">
                <a:lumMod val="50000"/>
                <a:alpha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94447" y="94943"/>
              <a:ext cx="2249506" cy="174587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algn="ctr" defTabSz="1244600">
                <a:lnSpc>
                  <a:spcPct val="90000"/>
                </a:lnSpc>
                <a:spcBef>
                  <a:spcPct val="0"/>
                </a:spcBef>
                <a:spcAft>
                  <a:spcPct val="35000"/>
                </a:spcAft>
              </a:pPr>
              <a:r>
                <a:rPr lang="en-US" sz="2400" b="1" dirty="0" smtClean="0">
                  <a:solidFill>
                    <a:schemeClr val="bg1"/>
                  </a:solidFill>
                  <a:latin typeface="Arial Narrow" panose="020B0606020202030204" pitchFamily="34" charset="0"/>
                </a:rPr>
                <a:t>Revenue Bond Coverage Obligations</a:t>
              </a:r>
              <a:endParaRPr lang="en-US" sz="2400" b="1" dirty="0">
                <a:solidFill>
                  <a:schemeClr val="bg1"/>
                </a:solidFill>
                <a:latin typeface="Arial Narrow" panose="020B0606020202030204" pitchFamily="34" charset="0"/>
              </a:endParaRPr>
            </a:p>
          </p:txBody>
        </p:sp>
      </p:grpSp>
      <p:grpSp>
        <p:nvGrpSpPr>
          <p:cNvPr id="10" name="Group 9"/>
          <p:cNvGrpSpPr/>
          <p:nvPr/>
        </p:nvGrpSpPr>
        <p:grpSpPr>
          <a:xfrm>
            <a:off x="650550" y="2773100"/>
            <a:ext cx="5750249" cy="542170"/>
            <a:chOff x="0" y="496"/>
            <a:chExt cx="2438400" cy="1934765"/>
          </a:xfrm>
          <a:solidFill>
            <a:srgbClr val="D0D8E8"/>
          </a:solidFill>
        </p:grpSpPr>
        <p:sp>
          <p:nvSpPr>
            <p:cNvPr id="11" name="Rounded Rectangle 10"/>
            <p:cNvSpPr/>
            <p:nvPr/>
          </p:nvSpPr>
          <p:spPr>
            <a:xfrm>
              <a:off x="0" y="496"/>
              <a:ext cx="2438400" cy="1934765"/>
            </a:xfrm>
            <a:prstGeom prst="roundRect">
              <a:avLst/>
            </a:prstGeom>
            <a:solidFill>
              <a:schemeClr val="tx2">
                <a:lumMod val="75000"/>
                <a:alpha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94447" y="94943"/>
              <a:ext cx="2249506" cy="174587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algn="ctr" defTabSz="1244600">
                <a:lnSpc>
                  <a:spcPct val="90000"/>
                </a:lnSpc>
                <a:spcBef>
                  <a:spcPct val="0"/>
                </a:spcBef>
                <a:spcAft>
                  <a:spcPct val="35000"/>
                </a:spcAft>
              </a:pPr>
              <a:r>
                <a:rPr lang="en-US" sz="2400" b="1" dirty="0">
                  <a:solidFill>
                    <a:schemeClr val="bg1"/>
                  </a:solidFill>
                  <a:latin typeface="Arial Narrow" panose="020B0606020202030204" pitchFamily="34" charset="0"/>
                </a:rPr>
                <a:t>Forecast of O&amp;M Costs</a:t>
              </a:r>
            </a:p>
          </p:txBody>
        </p:sp>
      </p:grpSp>
      <p:grpSp>
        <p:nvGrpSpPr>
          <p:cNvPr id="13" name="Group 12"/>
          <p:cNvGrpSpPr/>
          <p:nvPr/>
        </p:nvGrpSpPr>
        <p:grpSpPr>
          <a:xfrm>
            <a:off x="685800" y="3839239"/>
            <a:ext cx="5715000" cy="534061"/>
            <a:chOff x="0" y="496"/>
            <a:chExt cx="2438400" cy="1934765"/>
          </a:xfrm>
          <a:solidFill>
            <a:srgbClr val="D0D8E8"/>
          </a:solidFill>
        </p:grpSpPr>
        <p:sp>
          <p:nvSpPr>
            <p:cNvPr id="14" name="Rounded Rectangle 13"/>
            <p:cNvSpPr/>
            <p:nvPr/>
          </p:nvSpPr>
          <p:spPr>
            <a:xfrm>
              <a:off x="0" y="496"/>
              <a:ext cx="2438400" cy="1934765"/>
            </a:xfrm>
            <a:prstGeom prst="roundRect">
              <a:avLst/>
            </a:prstGeom>
            <a:solidFill>
              <a:schemeClr val="accent1">
                <a:lumMod val="60000"/>
                <a:lumOff val="40000"/>
                <a:alpha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p:nvPr/>
          </p:nvSpPr>
          <p:spPr>
            <a:xfrm>
              <a:off x="94447" y="94943"/>
              <a:ext cx="2249506" cy="174587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algn="ctr" defTabSz="1244600">
                <a:lnSpc>
                  <a:spcPct val="90000"/>
                </a:lnSpc>
                <a:spcBef>
                  <a:spcPct val="0"/>
                </a:spcBef>
                <a:spcAft>
                  <a:spcPct val="35000"/>
                </a:spcAft>
              </a:pPr>
              <a:r>
                <a:rPr lang="en-US" sz="2400" b="1" dirty="0" smtClean="0">
                  <a:solidFill>
                    <a:schemeClr val="bg1"/>
                  </a:solidFill>
                  <a:latin typeface="Arial Narrow" panose="020B0606020202030204" pitchFamily="34" charset="0"/>
                </a:rPr>
                <a:t>Existing and New Debt Service</a:t>
              </a:r>
              <a:endParaRPr lang="en-US" sz="2400" b="1" dirty="0">
                <a:solidFill>
                  <a:schemeClr val="bg1"/>
                </a:solidFill>
                <a:latin typeface="Arial Narrow" panose="020B0606020202030204" pitchFamily="34" charset="0"/>
              </a:endParaRPr>
            </a:p>
          </p:txBody>
        </p:sp>
      </p:grpSp>
      <p:sp>
        <p:nvSpPr>
          <p:cNvPr id="16" name="Rectangle 15"/>
          <p:cNvSpPr/>
          <p:nvPr/>
        </p:nvSpPr>
        <p:spPr>
          <a:xfrm>
            <a:off x="3242949" y="2202969"/>
            <a:ext cx="596638" cy="646331"/>
          </a:xfrm>
          <a:prstGeom prst="rect">
            <a:avLst/>
          </a:prstGeom>
        </p:spPr>
        <p:txBody>
          <a:bodyPr wrap="none">
            <a:spAutoFit/>
          </a:bodyPr>
          <a:lstStyle/>
          <a:p>
            <a:r>
              <a:rPr lang="en-US" sz="3600" dirty="0">
                <a:solidFill>
                  <a:schemeClr val="tx1">
                    <a:lumMod val="65000"/>
                    <a:lumOff val="35000"/>
                  </a:schemeClr>
                </a:solidFill>
                <a:sym typeface="Wingdings 2"/>
              </a:rPr>
              <a:t></a:t>
            </a:r>
            <a:endParaRPr lang="en-US" sz="3600" dirty="0">
              <a:solidFill>
                <a:schemeClr val="tx1">
                  <a:lumMod val="65000"/>
                  <a:lumOff val="35000"/>
                </a:schemeClr>
              </a:solidFill>
            </a:endParaRPr>
          </a:p>
        </p:txBody>
      </p:sp>
      <p:sp>
        <p:nvSpPr>
          <p:cNvPr id="17" name="Rectangle 16"/>
          <p:cNvSpPr/>
          <p:nvPr/>
        </p:nvSpPr>
        <p:spPr>
          <a:xfrm>
            <a:off x="3246017" y="4336569"/>
            <a:ext cx="596638" cy="646331"/>
          </a:xfrm>
          <a:prstGeom prst="rect">
            <a:avLst/>
          </a:prstGeom>
        </p:spPr>
        <p:txBody>
          <a:bodyPr wrap="none">
            <a:spAutoFit/>
          </a:bodyPr>
          <a:lstStyle/>
          <a:p>
            <a:r>
              <a:rPr lang="en-US" sz="3600" dirty="0">
                <a:solidFill>
                  <a:schemeClr val="tx1">
                    <a:lumMod val="65000"/>
                    <a:lumOff val="35000"/>
                  </a:schemeClr>
                </a:solidFill>
                <a:sym typeface="Wingdings 2"/>
              </a:rPr>
              <a:t></a:t>
            </a:r>
            <a:endParaRPr lang="en-US" sz="3600" dirty="0">
              <a:solidFill>
                <a:schemeClr val="tx1">
                  <a:lumMod val="65000"/>
                  <a:lumOff val="35000"/>
                </a:schemeClr>
              </a:solidFill>
            </a:endParaRPr>
          </a:p>
        </p:txBody>
      </p:sp>
      <p:grpSp>
        <p:nvGrpSpPr>
          <p:cNvPr id="18" name="Group 17"/>
          <p:cNvGrpSpPr/>
          <p:nvPr/>
        </p:nvGrpSpPr>
        <p:grpSpPr>
          <a:xfrm>
            <a:off x="7111096" y="2877915"/>
            <a:ext cx="1813674" cy="1371632"/>
            <a:chOff x="0" y="94943"/>
            <a:chExt cx="2438400" cy="1952207"/>
          </a:xfrm>
          <a:solidFill>
            <a:srgbClr val="D0D8E8"/>
          </a:solidFill>
        </p:grpSpPr>
        <p:sp>
          <p:nvSpPr>
            <p:cNvPr id="19" name="Rounded Rectangle 18"/>
            <p:cNvSpPr/>
            <p:nvPr/>
          </p:nvSpPr>
          <p:spPr>
            <a:xfrm>
              <a:off x="0" y="112385"/>
              <a:ext cx="2438400" cy="1934765"/>
            </a:xfrm>
            <a:prstGeom prst="roundRect">
              <a:avLst/>
            </a:pr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94447" y="94943"/>
              <a:ext cx="2249506" cy="174587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algn="ctr" defTabSz="1244600">
                <a:lnSpc>
                  <a:spcPct val="90000"/>
                </a:lnSpc>
                <a:spcBef>
                  <a:spcPct val="0"/>
                </a:spcBef>
                <a:spcAft>
                  <a:spcPct val="35000"/>
                </a:spcAft>
              </a:pPr>
              <a:r>
                <a:rPr lang="en-US" sz="2400" b="1" dirty="0">
                  <a:solidFill>
                    <a:schemeClr val="bg1"/>
                  </a:solidFill>
                  <a:latin typeface="Arial Narrow" panose="020B0606020202030204" pitchFamily="34" charset="0"/>
                </a:rPr>
                <a:t>Annual Revenue Needs</a:t>
              </a:r>
            </a:p>
          </p:txBody>
        </p:sp>
      </p:grpSp>
      <p:sp>
        <p:nvSpPr>
          <p:cNvPr id="21" name="Rectangle 20"/>
          <p:cNvSpPr/>
          <p:nvPr/>
        </p:nvSpPr>
        <p:spPr>
          <a:xfrm>
            <a:off x="3242949" y="3269769"/>
            <a:ext cx="596638" cy="646331"/>
          </a:xfrm>
          <a:prstGeom prst="rect">
            <a:avLst/>
          </a:prstGeom>
        </p:spPr>
        <p:txBody>
          <a:bodyPr wrap="none">
            <a:spAutoFit/>
          </a:bodyPr>
          <a:lstStyle/>
          <a:p>
            <a:r>
              <a:rPr lang="en-US" sz="3600" dirty="0">
                <a:solidFill>
                  <a:schemeClr val="tx1">
                    <a:lumMod val="65000"/>
                    <a:lumOff val="35000"/>
                  </a:schemeClr>
                </a:solidFill>
                <a:sym typeface="Wingdings 2"/>
              </a:rPr>
              <a:t></a:t>
            </a:r>
            <a:endParaRPr lang="en-US" sz="3600" dirty="0">
              <a:solidFill>
                <a:schemeClr val="tx1">
                  <a:lumMod val="65000"/>
                  <a:lumOff val="35000"/>
                </a:schemeClr>
              </a:solidFill>
            </a:endParaRPr>
          </a:p>
        </p:txBody>
      </p:sp>
      <p:sp>
        <p:nvSpPr>
          <p:cNvPr id="22" name="Right Brace 21"/>
          <p:cNvSpPr/>
          <p:nvPr/>
        </p:nvSpPr>
        <p:spPr>
          <a:xfrm>
            <a:off x="6337308" y="1447800"/>
            <a:ext cx="677524" cy="4244119"/>
          </a:xfrm>
          <a:prstGeom prst="rightBrace">
            <a:avLst>
              <a:gd name="adj1" fmla="val 68126"/>
              <a:gd name="adj2" fmla="val 50000"/>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841238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901603" y="2676273"/>
            <a:ext cx="6404197" cy="1644953"/>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chemeClr val="tx1"/>
                </a:solidFill>
              </a:rPr>
              <a:t>Water</a:t>
            </a:r>
            <a:endParaRPr lang="en-US" sz="2800" b="1" dirty="0">
              <a:solidFill>
                <a:schemeClr val="tx1"/>
              </a:solidFill>
            </a:endParaRPr>
          </a:p>
        </p:txBody>
      </p:sp>
    </p:spTree>
    <p:extLst>
      <p:ext uri="{BB962C8B-B14F-4D97-AF65-F5344CB8AC3E}">
        <p14:creationId xmlns:p14="http://schemas.microsoft.com/office/powerpoint/2010/main" val="3681001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525441674"/>
              </p:ext>
            </p:extLst>
          </p:nvPr>
        </p:nvGraphicFramePr>
        <p:xfrm>
          <a:off x="0" y="1524000"/>
          <a:ext cx="896112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Operating Forecast</a:t>
            </a:r>
            <a:endParaRPr lang="en-US" dirty="0"/>
          </a:p>
        </p:txBody>
      </p:sp>
      <p:sp>
        <p:nvSpPr>
          <p:cNvPr id="3" name="TextBox 2"/>
          <p:cNvSpPr txBox="1"/>
          <p:nvPr/>
        </p:nvSpPr>
        <p:spPr>
          <a:xfrm>
            <a:off x="6553200" y="5269468"/>
            <a:ext cx="1676400" cy="369332"/>
          </a:xfrm>
          <a:prstGeom prst="rect">
            <a:avLst/>
          </a:prstGeom>
          <a:solidFill>
            <a:schemeClr val="bg1"/>
          </a:solidFill>
          <a:ln>
            <a:solidFill>
              <a:schemeClr val="accent1"/>
            </a:solidFill>
          </a:ln>
        </p:spPr>
        <p:txBody>
          <a:bodyPr wrap="square" rtlCol="0">
            <a:spAutoFit/>
          </a:bodyPr>
          <a:lstStyle/>
          <a:p>
            <a:r>
              <a:rPr lang="en-US" dirty="0" smtClean="0"/>
              <a:t>Administration</a:t>
            </a:r>
            <a:endParaRPr lang="en-US" dirty="0"/>
          </a:p>
        </p:txBody>
      </p:sp>
      <p:sp>
        <p:nvSpPr>
          <p:cNvPr id="6" name="TextBox 5"/>
          <p:cNvSpPr txBox="1"/>
          <p:nvPr/>
        </p:nvSpPr>
        <p:spPr>
          <a:xfrm>
            <a:off x="1828800" y="2602468"/>
            <a:ext cx="685800" cy="369332"/>
          </a:xfrm>
          <a:prstGeom prst="rect">
            <a:avLst/>
          </a:prstGeom>
          <a:solidFill>
            <a:schemeClr val="bg1"/>
          </a:solidFill>
          <a:ln>
            <a:solidFill>
              <a:schemeClr val="accent1"/>
            </a:solidFill>
          </a:ln>
        </p:spPr>
        <p:txBody>
          <a:bodyPr wrap="square" rtlCol="0">
            <a:spAutoFit/>
          </a:bodyPr>
          <a:lstStyle/>
          <a:p>
            <a:r>
              <a:rPr lang="en-US" dirty="0" smtClean="0"/>
              <a:t>Taxes</a:t>
            </a:r>
            <a:endParaRPr lang="en-US" dirty="0"/>
          </a:p>
        </p:txBody>
      </p:sp>
      <p:sp>
        <p:nvSpPr>
          <p:cNvPr id="7" name="TextBox 6"/>
          <p:cNvSpPr txBox="1"/>
          <p:nvPr/>
        </p:nvSpPr>
        <p:spPr>
          <a:xfrm>
            <a:off x="2895600" y="3200400"/>
            <a:ext cx="1447800" cy="369332"/>
          </a:xfrm>
          <a:prstGeom prst="rect">
            <a:avLst/>
          </a:prstGeom>
          <a:solidFill>
            <a:schemeClr val="bg1"/>
          </a:solidFill>
          <a:ln>
            <a:solidFill>
              <a:schemeClr val="accent1"/>
            </a:solidFill>
          </a:ln>
        </p:spPr>
        <p:txBody>
          <a:bodyPr wrap="square" rtlCol="0">
            <a:spAutoFit/>
          </a:bodyPr>
          <a:lstStyle/>
          <a:p>
            <a:r>
              <a:rPr lang="en-US" dirty="0" smtClean="0"/>
              <a:t>Indirect Costs</a:t>
            </a:r>
          </a:p>
        </p:txBody>
      </p:sp>
      <p:sp>
        <p:nvSpPr>
          <p:cNvPr id="8" name="TextBox 7"/>
          <p:cNvSpPr txBox="1"/>
          <p:nvPr/>
        </p:nvSpPr>
        <p:spPr>
          <a:xfrm>
            <a:off x="4267200" y="3886200"/>
            <a:ext cx="1295400" cy="369332"/>
          </a:xfrm>
          <a:prstGeom prst="rect">
            <a:avLst/>
          </a:prstGeom>
          <a:solidFill>
            <a:schemeClr val="bg1"/>
          </a:solidFill>
          <a:ln>
            <a:solidFill>
              <a:schemeClr val="accent1"/>
            </a:solidFill>
          </a:ln>
        </p:spPr>
        <p:txBody>
          <a:bodyPr wrap="square" rtlCol="0">
            <a:spAutoFit/>
          </a:bodyPr>
          <a:lstStyle/>
          <a:p>
            <a:r>
              <a:rPr lang="en-US" dirty="0" smtClean="0"/>
              <a:t>Operations</a:t>
            </a:r>
          </a:p>
        </p:txBody>
      </p:sp>
      <p:sp>
        <p:nvSpPr>
          <p:cNvPr id="9" name="TextBox 8"/>
          <p:cNvSpPr txBox="1"/>
          <p:nvPr/>
        </p:nvSpPr>
        <p:spPr>
          <a:xfrm>
            <a:off x="5410200" y="4724400"/>
            <a:ext cx="1447800" cy="369332"/>
          </a:xfrm>
          <a:prstGeom prst="rect">
            <a:avLst/>
          </a:prstGeom>
          <a:solidFill>
            <a:schemeClr val="bg1"/>
          </a:solidFill>
          <a:ln>
            <a:solidFill>
              <a:schemeClr val="accent1"/>
            </a:solidFill>
          </a:ln>
        </p:spPr>
        <p:txBody>
          <a:bodyPr wrap="square" rtlCol="0">
            <a:spAutoFit/>
          </a:bodyPr>
          <a:lstStyle/>
          <a:p>
            <a:r>
              <a:rPr lang="en-US" dirty="0" smtClean="0"/>
              <a:t>Maintenance</a:t>
            </a:r>
          </a:p>
        </p:txBody>
      </p:sp>
    </p:spTree>
    <p:extLst>
      <p:ext uri="{BB962C8B-B14F-4D97-AF65-F5344CB8AC3E}">
        <p14:creationId xmlns:p14="http://schemas.microsoft.com/office/powerpoint/2010/main" val="2820064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489856374"/>
              </p:ext>
            </p:extLst>
          </p:nvPr>
        </p:nvGraphicFramePr>
        <p:xfrm>
          <a:off x="0" y="1524000"/>
          <a:ext cx="896112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Fully Programmed CIP Funding Structure</a:t>
            </a:r>
            <a:endParaRPr lang="en-US" dirty="0"/>
          </a:p>
        </p:txBody>
      </p:sp>
      <p:sp>
        <p:nvSpPr>
          <p:cNvPr id="14" name="TextBox 13"/>
          <p:cNvSpPr txBox="1"/>
          <p:nvPr/>
        </p:nvSpPr>
        <p:spPr>
          <a:xfrm>
            <a:off x="5545111" y="1676907"/>
            <a:ext cx="3581400" cy="769441"/>
          </a:xfrm>
          <a:prstGeom prst="rect">
            <a:avLst/>
          </a:prstGeom>
          <a:solidFill>
            <a:schemeClr val="bg1"/>
          </a:solidFill>
        </p:spPr>
        <p:txBody>
          <a:bodyPr wrap="square" rtlCol="0">
            <a:spAutoFit/>
          </a:bodyPr>
          <a:lstStyle/>
          <a:p>
            <a:r>
              <a:rPr lang="en-US" sz="2400" b="1" dirty="0" smtClean="0"/>
              <a:t>Total CIP: $11.5m</a:t>
            </a:r>
          </a:p>
          <a:p>
            <a:r>
              <a:rPr lang="en-US" sz="2000" dirty="0" smtClean="0"/>
              <a:t>$2.5m funded by revenue bonds</a:t>
            </a:r>
          </a:p>
        </p:txBody>
      </p:sp>
    </p:spTree>
    <p:extLst>
      <p:ext uri="{BB962C8B-B14F-4D97-AF65-F5344CB8AC3E}">
        <p14:creationId xmlns:p14="http://schemas.microsoft.com/office/powerpoint/2010/main" val="584871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931237170"/>
              </p:ext>
            </p:extLst>
          </p:nvPr>
        </p:nvGraphicFramePr>
        <p:xfrm>
          <a:off x="0" y="1524000"/>
          <a:ext cx="896112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Phased CIP Funding Structure</a:t>
            </a:r>
            <a:endParaRPr lang="en-US" dirty="0"/>
          </a:p>
        </p:txBody>
      </p:sp>
      <p:sp>
        <p:nvSpPr>
          <p:cNvPr id="4" name="TextBox 3"/>
          <p:cNvSpPr txBox="1"/>
          <p:nvPr/>
        </p:nvSpPr>
        <p:spPr>
          <a:xfrm>
            <a:off x="5638800" y="1821359"/>
            <a:ext cx="3352800" cy="1077218"/>
          </a:xfrm>
          <a:prstGeom prst="rect">
            <a:avLst/>
          </a:prstGeom>
          <a:solidFill>
            <a:schemeClr val="bg1"/>
          </a:solidFill>
        </p:spPr>
        <p:txBody>
          <a:bodyPr wrap="square" rtlCol="0">
            <a:spAutoFit/>
          </a:bodyPr>
          <a:lstStyle/>
          <a:p>
            <a:r>
              <a:rPr lang="en-US" sz="2400" b="1" dirty="0" smtClean="0"/>
              <a:t>Total CIP: $4.1m</a:t>
            </a:r>
          </a:p>
          <a:p>
            <a:r>
              <a:rPr lang="en-US" sz="2000" dirty="0" smtClean="0"/>
              <a:t>Fully funded by existing reserves</a:t>
            </a:r>
            <a:endParaRPr lang="en-US" dirty="0" smtClean="0"/>
          </a:p>
        </p:txBody>
      </p:sp>
    </p:spTree>
    <p:extLst>
      <p:ext uri="{BB962C8B-B14F-4D97-AF65-F5344CB8AC3E}">
        <p14:creationId xmlns:p14="http://schemas.microsoft.com/office/powerpoint/2010/main" val="3851535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Water Revenue Requirement – Fully Programmed</a:t>
            </a:r>
            <a:endParaRPr lang="en-US" sz="2800" dirty="0"/>
          </a:p>
        </p:txBody>
      </p:sp>
      <p:sp>
        <p:nvSpPr>
          <p:cNvPr id="6" name="TextBox 5"/>
          <p:cNvSpPr txBox="1"/>
          <p:nvPr/>
        </p:nvSpPr>
        <p:spPr>
          <a:xfrm>
            <a:off x="990600" y="1466671"/>
            <a:ext cx="4419600" cy="1077218"/>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en-US" sz="1600" dirty="0" smtClean="0"/>
              <a:t>4.5% annual rate increases in 2019-2021</a:t>
            </a:r>
          </a:p>
          <a:p>
            <a:pPr marL="285750" indent="-285750">
              <a:buFont typeface="Wingdings" panose="05000000000000000000" pitchFamily="2" charset="2"/>
              <a:buChar char="ü"/>
            </a:pPr>
            <a:r>
              <a:rPr lang="en-US" sz="1600" dirty="0"/>
              <a:t>4</a:t>
            </a:r>
            <a:r>
              <a:rPr lang="en-US" sz="1600" dirty="0" smtClean="0"/>
              <a:t>% annual rate increases from 2022-2023</a:t>
            </a:r>
          </a:p>
          <a:p>
            <a:pPr marL="285750" indent="-285750">
              <a:buFont typeface="Wingdings" panose="05000000000000000000" pitchFamily="2" charset="2"/>
              <a:buChar char="ü"/>
            </a:pPr>
            <a:r>
              <a:rPr lang="en-US" sz="1600" dirty="0" smtClean="0"/>
              <a:t>$2.5m debt issuance in 2021 ($11.5m CIP)</a:t>
            </a:r>
          </a:p>
          <a:p>
            <a:pPr marL="285750" indent="-285750">
              <a:buFont typeface="Wingdings" panose="05000000000000000000" pitchFamily="2" charset="2"/>
              <a:buChar char="ü"/>
            </a:pPr>
            <a:r>
              <a:rPr lang="en-US" sz="1600" dirty="0" smtClean="0"/>
              <a:t>RRF 90% funded in 2023 ($815k)</a:t>
            </a:r>
          </a:p>
        </p:txBody>
      </p:sp>
      <p:sp>
        <p:nvSpPr>
          <p:cNvPr id="3" name="TextBox 2"/>
          <p:cNvSpPr txBox="1"/>
          <p:nvPr/>
        </p:nvSpPr>
        <p:spPr>
          <a:xfrm>
            <a:off x="967854" y="1091652"/>
            <a:ext cx="7696200" cy="369332"/>
          </a:xfrm>
          <a:prstGeom prst="rect">
            <a:avLst/>
          </a:prstGeom>
          <a:noFill/>
        </p:spPr>
        <p:txBody>
          <a:bodyPr wrap="square" rtlCol="0">
            <a:spAutoFit/>
          </a:bodyPr>
          <a:lstStyle/>
          <a:p>
            <a:r>
              <a:rPr lang="en-US" dirty="0" smtClean="0"/>
              <a:t>$83.51             $87.27               $91.20            $95.30               $99.11           $103.08</a:t>
            </a:r>
            <a:endParaRPr lang="en-US" dirty="0"/>
          </a:p>
        </p:txBody>
      </p:sp>
      <p:sp>
        <p:nvSpPr>
          <p:cNvPr id="4" name="TextBox 3"/>
          <p:cNvSpPr txBox="1"/>
          <p:nvPr/>
        </p:nvSpPr>
        <p:spPr>
          <a:xfrm>
            <a:off x="0" y="0"/>
            <a:ext cx="1143000" cy="369332"/>
          </a:xfrm>
          <a:prstGeom prst="rect">
            <a:avLst/>
          </a:prstGeom>
          <a:noFill/>
        </p:spPr>
        <p:txBody>
          <a:bodyPr wrap="square" rtlCol="0">
            <a:spAutoFit/>
          </a:bodyPr>
          <a:lstStyle/>
          <a:p>
            <a:r>
              <a:rPr lang="en-US" dirty="0" smtClean="0">
                <a:solidFill>
                  <a:schemeClr val="bg1">
                    <a:lumMod val="75000"/>
                  </a:schemeClr>
                </a:solidFill>
                <a:hlinkClick r:id="rId3" action="ppaction://hlinksldjump"/>
              </a:rPr>
              <a:t>Return</a:t>
            </a:r>
            <a:endParaRPr lang="en-US" dirty="0">
              <a:solidFill>
                <a:schemeClr val="bg1">
                  <a:lumMod val="75000"/>
                </a:schemeClr>
              </a:solidFill>
            </a:endParaRPr>
          </a:p>
        </p:txBody>
      </p:sp>
      <p:sp>
        <p:nvSpPr>
          <p:cNvPr id="8" name="TextBox 7"/>
          <p:cNvSpPr txBox="1"/>
          <p:nvPr/>
        </p:nvSpPr>
        <p:spPr>
          <a:xfrm>
            <a:off x="4419600" y="6560025"/>
            <a:ext cx="5105400" cy="307777"/>
          </a:xfrm>
          <a:prstGeom prst="rect">
            <a:avLst/>
          </a:prstGeom>
          <a:noFill/>
        </p:spPr>
        <p:txBody>
          <a:bodyPr wrap="square" rtlCol="0">
            <a:spAutoFit/>
          </a:bodyPr>
          <a:lstStyle/>
          <a:p>
            <a:r>
              <a:rPr lang="en-US" sz="1400" dirty="0" smtClean="0"/>
              <a:t>SFR average bimonthly bill: Assumes ¾” Meter, 7 ccf per month</a:t>
            </a:r>
            <a:endParaRPr lang="en-US" sz="1400" dirty="0"/>
          </a:p>
        </p:txBody>
      </p:sp>
      <p:graphicFrame>
        <p:nvGraphicFramePr>
          <p:cNvPr id="9" name="Chart 8"/>
          <p:cNvGraphicFramePr>
            <a:graphicFrameLocks/>
          </p:cNvGraphicFramePr>
          <p:nvPr>
            <p:extLst>
              <p:ext uri="{D42A27DB-BD31-4B8C-83A1-F6EECF244321}">
                <p14:modId xmlns:p14="http://schemas.microsoft.com/office/powerpoint/2010/main" val="619503808"/>
              </p:ext>
            </p:extLst>
          </p:nvPr>
        </p:nvGraphicFramePr>
        <p:xfrm>
          <a:off x="30018" y="2438400"/>
          <a:ext cx="896112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14841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914399" y="1788056"/>
            <a:ext cx="925203" cy="878944"/>
          </a:xfrm>
          <a:prstGeom prst="ellipse">
            <a:avLst/>
          </a:prstGeom>
          <a:solidFill>
            <a:srgbClr val="B8C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41697" y="2935841"/>
            <a:ext cx="925203" cy="878944"/>
          </a:xfrm>
          <a:prstGeom prst="ellipse">
            <a:avLst/>
          </a:prstGeom>
          <a:solidFill>
            <a:srgbClr val="B8C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1219200" y="1966738"/>
            <a:ext cx="7010400" cy="1119822"/>
          </a:xfrm>
        </p:spPr>
        <p:txBody>
          <a:bodyPr>
            <a:normAutofit/>
          </a:bodyPr>
          <a:lstStyle/>
          <a:p>
            <a:pPr marL="914400" indent="-914400">
              <a:lnSpc>
                <a:spcPct val="110000"/>
              </a:lnSpc>
              <a:spcBef>
                <a:spcPts val="600"/>
              </a:spcBef>
              <a:buNone/>
            </a:pPr>
            <a:r>
              <a:rPr lang="en-US" sz="2300" dirty="0">
                <a:latin typeface="Arial Narrow" panose="020B0606020202030204" pitchFamily="34" charset="0"/>
              </a:rPr>
              <a:t>R</a:t>
            </a:r>
            <a:r>
              <a:rPr lang="en-US" sz="2300" dirty="0" smtClean="0">
                <a:latin typeface="Arial Narrow" panose="020B0606020202030204" pitchFamily="34" charset="0"/>
              </a:rPr>
              <a:t>ecognized leader in utility rate and fee innovation and successful outcomes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4419600"/>
            <a:ext cx="2362200" cy="15748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4419600"/>
            <a:ext cx="2362200" cy="157016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0" y="4419600"/>
            <a:ext cx="2362200" cy="1567856"/>
          </a:xfrm>
          <a:prstGeom prst="rect">
            <a:avLst/>
          </a:prstGeom>
        </p:spPr>
      </p:pic>
      <p:sp>
        <p:nvSpPr>
          <p:cNvPr id="11" name="Content Placeholder 2"/>
          <p:cNvSpPr txBox="1">
            <a:spLocks/>
          </p:cNvSpPr>
          <p:nvPr/>
        </p:nvSpPr>
        <p:spPr>
          <a:xfrm>
            <a:off x="1219200" y="3086560"/>
            <a:ext cx="7010400" cy="13250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indent="-914400">
              <a:lnSpc>
                <a:spcPct val="110000"/>
              </a:lnSpc>
              <a:spcBef>
                <a:spcPts val="1200"/>
              </a:spcBef>
              <a:spcAft>
                <a:spcPts val="600"/>
              </a:spcAft>
              <a:buFont typeface="Arial" panose="020B0604020202020204" pitchFamily="34" charset="0"/>
              <a:buNone/>
            </a:pPr>
            <a:r>
              <a:rPr lang="en-US" sz="2300" dirty="0">
                <a:latin typeface="Arial Narrow" panose="020B0606020202030204" pitchFamily="34" charset="0"/>
              </a:rPr>
              <a:t>I</a:t>
            </a:r>
            <a:r>
              <a:rPr lang="en-US" sz="2300" dirty="0" smtClean="0">
                <a:latin typeface="Arial Narrow" panose="020B0606020202030204" pitchFamily="34" charset="0"/>
              </a:rPr>
              <a:t>ndependent and objective firm that has delivered high-quality, cost-effective consulting services in over 3,500 engagements and served more than 550 clients. </a:t>
            </a:r>
          </a:p>
          <a:p>
            <a:pPr marL="0" indent="0">
              <a:lnSpc>
                <a:spcPct val="110000"/>
              </a:lnSpc>
              <a:spcBef>
                <a:spcPts val="600"/>
              </a:spcBef>
              <a:buFont typeface="Arial" panose="020B0604020202020204" pitchFamily="34" charset="0"/>
              <a:buNone/>
            </a:pPr>
            <a:endParaRPr lang="en-US" sz="2000" dirty="0" smtClean="0">
              <a:latin typeface="Arial Narrow" panose="020B0606020202030204" pitchFamily="34" charset="0"/>
            </a:endParaRPr>
          </a:p>
        </p:txBody>
      </p:sp>
      <p:sp>
        <p:nvSpPr>
          <p:cNvPr id="12" name="Content Placeholder 2"/>
          <p:cNvSpPr txBox="1">
            <a:spLocks/>
          </p:cNvSpPr>
          <p:nvPr/>
        </p:nvSpPr>
        <p:spPr>
          <a:xfrm>
            <a:off x="642299" y="1066800"/>
            <a:ext cx="8044501" cy="10641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ts val="1200"/>
              </a:spcBef>
              <a:spcAft>
                <a:spcPts val="600"/>
              </a:spcAft>
              <a:buFont typeface="Arial" panose="020B0604020202020204" pitchFamily="34" charset="0"/>
              <a:buNone/>
            </a:pPr>
            <a:r>
              <a:rPr lang="en-US" sz="3600" dirty="0" smtClean="0">
                <a:latin typeface="Arial Narrow" panose="020B0606020202030204" pitchFamily="34" charset="0"/>
              </a:rPr>
              <a:t>FCS GROUP Background:</a:t>
            </a:r>
          </a:p>
        </p:txBody>
      </p:sp>
      <p:sp>
        <p:nvSpPr>
          <p:cNvPr id="13" name="Title 1"/>
          <p:cNvSpPr>
            <a:spLocks noGrp="1"/>
          </p:cNvSpPr>
          <p:nvPr>
            <p:ph type="title"/>
          </p:nvPr>
        </p:nvSpPr>
        <p:spPr>
          <a:xfrm>
            <a:off x="1144793" y="304800"/>
            <a:ext cx="7542007" cy="914400"/>
          </a:xfrm>
        </p:spPr>
        <p:txBody>
          <a:bodyPr/>
          <a:lstStyle/>
          <a:p>
            <a:r>
              <a:rPr lang="en-US" dirty="0" smtClean="0"/>
              <a:t>Our Firm</a:t>
            </a:r>
            <a:endParaRPr lang="en-US" dirty="0"/>
          </a:p>
        </p:txBody>
      </p:sp>
    </p:spTree>
    <p:extLst>
      <p:ext uri="{BB962C8B-B14F-4D97-AF65-F5344CB8AC3E}">
        <p14:creationId xmlns:p14="http://schemas.microsoft.com/office/powerpoint/2010/main" val="782874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Water Revenue Requirement – Phased CIP</a:t>
            </a:r>
            <a:endParaRPr lang="en-US" sz="2800" dirty="0"/>
          </a:p>
        </p:txBody>
      </p:sp>
      <p:sp>
        <p:nvSpPr>
          <p:cNvPr id="6" name="TextBox 5"/>
          <p:cNvSpPr txBox="1"/>
          <p:nvPr/>
        </p:nvSpPr>
        <p:spPr>
          <a:xfrm>
            <a:off x="990600" y="1466671"/>
            <a:ext cx="4419600" cy="584775"/>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en-US" sz="1600" dirty="0" smtClean="0"/>
              <a:t>2.5% annual rate increases</a:t>
            </a:r>
          </a:p>
          <a:p>
            <a:pPr marL="285750" indent="-285750">
              <a:buFont typeface="Wingdings" panose="05000000000000000000" pitchFamily="2" charset="2"/>
              <a:buChar char="ü"/>
            </a:pPr>
            <a:r>
              <a:rPr lang="en-US" sz="1600" dirty="0" smtClean="0"/>
              <a:t>RRF 90% funded in 2023 ($680k)</a:t>
            </a:r>
          </a:p>
        </p:txBody>
      </p:sp>
      <p:sp>
        <p:nvSpPr>
          <p:cNvPr id="3" name="TextBox 2"/>
          <p:cNvSpPr txBox="1"/>
          <p:nvPr/>
        </p:nvSpPr>
        <p:spPr>
          <a:xfrm>
            <a:off x="967854" y="1091652"/>
            <a:ext cx="7696200" cy="369332"/>
          </a:xfrm>
          <a:prstGeom prst="rect">
            <a:avLst/>
          </a:prstGeom>
          <a:noFill/>
        </p:spPr>
        <p:txBody>
          <a:bodyPr wrap="square" rtlCol="0">
            <a:spAutoFit/>
          </a:bodyPr>
          <a:lstStyle/>
          <a:p>
            <a:r>
              <a:rPr lang="en-US" dirty="0" smtClean="0"/>
              <a:t>$83.51             $85.60              $87.74             $89.93               $92.18            $94.48</a:t>
            </a:r>
            <a:endParaRPr lang="en-US" dirty="0"/>
          </a:p>
        </p:txBody>
      </p:sp>
      <p:sp>
        <p:nvSpPr>
          <p:cNvPr id="4" name="TextBox 3"/>
          <p:cNvSpPr txBox="1"/>
          <p:nvPr/>
        </p:nvSpPr>
        <p:spPr>
          <a:xfrm>
            <a:off x="0" y="0"/>
            <a:ext cx="1143000" cy="369332"/>
          </a:xfrm>
          <a:prstGeom prst="rect">
            <a:avLst/>
          </a:prstGeom>
          <a:noFill/>
        </p:spPr>
        <p:txBody>
          <a:bodyPr wrap="square" rtlCol="0">
            <a:spAutoFit/>
          </a:bodyPr>
          <a:lstStyle/>
          <a:p>
            <a:r>
              <a:rPr lang="en-US" dirty="0" smtClean="0">
                <a:solidFill>
                  <a:schemeClr val="bg1">
                    <a:lumMod val="75000"/>
                  </a:schemeClr>
                </a:solidFill>
                <a:hlinkClick r:id="rId3" action="ppaction://hlinksldjump"/>
              </a:rPr>
              <a:t>Return</a:t>
            </a:r>
            <a:endParaRPr lang="en-US" dirty="0">
              <a:solidFill>
                <a:schemeClr val="bg1">
                  <a:lumMod val="75000"/>
                </a:schemeClr>
              </a:solidFill>
            </a:endParaRPr>
          </a:p>
        </p:txBody>
      </p:sp>
      <p:sp>
        <p:nvSpPr>
          <p:cNvPr id="8" name="TextBox 7"/>
          <p:cNvSpPr txBox="1"/>
          <p:nvPr/>
        </p:nvSpPr>
        <p:spPr>
          <a:xfrm>
            <a:off x="4419600" y="6560025"/>
            <a:ext cx="5105400" cy="307777"/>
          </a:xfrm>
          <a:prstGeom prst="rect">
            <a:avLst/>
          </a:prstGeom>
          <a:noFill/>
        </p:spPr>
        <p:txBody>
          <a:bodyPr wrap="square" rtlCol="0">
            <a:spAutoFit/>
          </a:bodyPr>
          <a:lstStyle/>
          <a:p>
            <a:r>
              <a:rPr lang="en-US" sz="1400" dirty="0" smtClean="0"/>
              <a:t>SFR average bimonthly bill: Assumes ¾” Meter, 7 ccf per month</a:t>
            </a:r>
            <a:endParaRPr lang="en-US" sz="1400" dirty="0"/>
          </a:p>
        </p:txBody>
      </p:sp>
      <p:graphicFrame>
        <p:nvGraphicFramePr>
          <p:cNvPr id="10" name="Chart 9"/>
          <p:cNvGraphicFramePr>
            <a:graphicFrameLocks/>
          </p:cNvGraphicFramePr>
          <p:nvPr>
            <p:extLst>
              <p:ext uri="{D42A27DB-BD31-4B8C-83A1-F6EECF244321}">
                <p14:modId xmlns:p14="http://schemas.microsoft.com/office/powerpoint/2010/main" val="3696598263"/>
              </p:ext>
            </p:extLst>
          </p:nvPr>
        </p:nvGraphicFramePr>
        <p:xfrm>
          <a:off x="0" y="2438400"/>
          <a:ext cx="896112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5220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67854" y="1091652"/>
            <a:ext cx="7696200" cy="369332"/>
          </a:xfrm>
          <a:prstGeom prst="rect">
            <a:avLst/>
          </a:prstGeom>
          <a:noFill/>
        </p:spPr>
        <p:txBody>
          <a:bodyPr wrap="square" rtlCol="0">
            <a:spAutoFit/>
          </a:bodyPr>
          <a:lstStyle/>
          <a:p>
            <a:r>
              <a:rPr lang="en-US" dirty="0" smtClean="0"/>
              <a:t>$83.51             $83.51               $83.51             $83.51              $83.51            $83.51</a:t>
            </a:r>
            <a:endParaRPr lang="en-US" dirty="0"/>
          </a:p>
        </p:txBody>
      </p:sp>
      <p:sp>
        <p:nvSpPr>
          <p:cNvPr id="2" name="Title 1"/>
          <p:cNvSpPr>
            <a:spLocks noGrp="1"/>
          </p:cNvSpPr>
          <p:nvPr>
            <p:ph type="title"/>
          </p:nvPr>
        </p:nvSpPr>
        <p:spPr/>
        <p:txBody>
          <a:bodyPr>
            <a:noAutofit/>
          </a:bodyPr>
          <a:lstStyle/>
          <a:p>
            <a:r>
              <a:rPr lang="en-US" sz="2800" dirty="0" smtClean="0"/>
              <a:t>Water Revenue Requirement – Existing Rates</a:t>
            </a:r>
            <a:endParaRPr lang="en-US" sz="2800" dirty="0"/>
          </a:p>
        </p:txBody>
      </p:sp>
      <p:sp>
        <p:nvSpPr>
          <p:cNvPr id="9" name="TextBox 8"/>
          <p:cNvSpPr txBox="1"/>
          <p:nvPr/>
        </p:nvSpPr>
        <p:spPr>
          <a:xfrm>
            <a:off x="0" y="0"/>
            <a:ext cx="1143000" cy="369332"/>
          </a:xfrm>
          <a:prstGeom prst="rect">
            <a:avLst/>
          </a:prstGeom>
          <a:noFill/>
        </p:spPr>
        <p:txBody>
          <a:bodyPr wrap="square" rtlCol="0">
            <a:spAutoFit/>
          </a:bodyPr>
          <a:lstStyle/>
          <a:p>
            <a:r>
              <a:rPr lang="en-US" dirty="0" smtClean="0">
                <a:solidFill>
                  <a:schemeClr val="bg1">
                    <a:lumMod val="75000"/>
                  </a:schemeClr>
                </a:solidFill>
                <a:hlinkClick r:id="rId3" action="ppaction://hlinksldjump"/>
              </a:rPr>
              <a:t>Return</a:t>
            </a:r>
            <a:endParaRPr lang="en-US" dirty="0">
              <a:solidFill>
                <a:schemeClr val="bg1">
                  <a:lumMod val="75000"/>
                </a:schemeClr>
              </a:solidFill>
            </a:endParaRPr>
          </a:p>
        </p:txBody>
      </p:sp>
      <p:sp>
        <p:nvSpPr>
          <p:cNvPr id="10" name="TextBox 9"/>
          <p:cNvSpPr txBox="1"/>
          <p:nvPr/>
        </p:nvSpPr>
        <p:spPr>
          <a:xfrm>
            <a:off x="4419600" y="6560025"/>
            <a:ext cx="5105400" cy="307777"/>
          </a:xfrm>
          <a:prstGeom prst="rect">
            <a:avLst/>
          </a:prstGeom>
          <a:noFill/>
        </p:spPr>
        <p:txBody>
          <a:bodyPr wrap="square" rtlCol="0">
            <a:spAutoFit/>
          </a:bodyPr>
          <a:lstStyle/>
          <a:p>
            <a:r>
              <a:rPr lang="en-US" sz="1400" dirty="0" smtClean="0"/>
              <a:t>SFR average bimonthly bill: Assumes ¾” Meter, 7 ccf per month</a:t>
            </a:r>
            <a:endParaRPr lang="en-US" sz="1400" dirty="0"/>
          </a:p>
        </p:txBody>
      </p:sp>
      <p:sp>
        <p:nvSpPr>
          <p:cNvPr id="6" name="TextBox 5"/>
          <p:cNvSpPr txBox="1"/>
          <p:nvPr/>
        </p:nvSpPr>
        <p:spPr>
          <a:xfrm>
            <a:off x="914400" y="1524000"/>
            <a:ext cx="4800600" cy="646331"/>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en-US" dirty="0" smtClean="0"/>
              <a:t>RRF 34% funded ($250k in 2023)</a:t>
            </a:r>
          </a:p>
          <a:p>
            <a:pPr marL="285750" indent="-285750">
              <a:buFont typeface="Wingdings" panose="05000000000000000000" pitchFamily="2" charset="2"/>
              <a:buChar char="ü"/>
            </a:pPr>
            <a:r>
              <a:rPr lang="en-US" dirty="0" smtClean="0"/>
              <a:t>Phased CIP</a:t>
            </a:r>
          </a:p>
        </p:txBody>
      </p:sp>
      <p:graphicFrame>
        <p:nvGraphicFramePr>
          <p:cNvPr id="11" name="Chart 10"/>
          <p:cNvGraphicFramePr>
            <a:graphicFrameLocks/>
          </p:cNvGraphicFramePr>
          <p:nvPr>
            <p:extLst>
              <p:ext uri="{D42A27DB-BD31-4B8C-83A1-F6EECF244321}">
                <p14:modId xmlns:p14="http://schemas.microsoft.com/office/powerpoint/2010/main" val="1171365197"/>
              </p:ext>
            </p:extLst>
          </p:nvPr>
        </p:nvGraphicFramePr>
        <p:xfrm>
          <a:off x="0" y="2438400"/>
          <a:ext cx="896112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3779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Revenue Requirement – Reduce Rates</a:t>
            </a:r>
            <a:endParaRPr lang="en-US" dirty="0"/>
          </a:p>
        </p:txBody>
      </p:sp>
      <p:sp>
        <p:nvSpPr>
          <p:cNvPr id="6" name="TextBox 5"/>
          <p:cNvSpPr txBox="1"/>
          <p:nvPr/>
        </p:nvSpPr>
        <p:spPr>
          <a:xfrm>
            <a:off x="152400" y="1489417"/>
            <a:ext cx="4419600" cy="923330"/>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en-US" dirty="0" smtClean="0"/>
              <a:t>10% rate reduction in 2019, maintained through 2023</a:t>
            </a:r>
          </a:p>
          <a:p>
            <a:pPr marL="285750" indent="-285750">
              <a:buFont typeface="Wingdings" panose="05000000000000000000" pitchFamily="2" charset="2"/>
              <a:buChar char="ü"/>
            </a:pPr>
            <a:r>
              <a:rPr lang="en-US" dirty="0" smtClean="0"/>
              <a:t>Phased CIP</a:t>
            </a:r>
          </a:p>
        </p:txBody>
      </p:sp>
      <p:sp>
        <p:nvSpPr>
          <p:cNvPr id="10" name="TextBox 9"/>
          <p:cNvSpPr txBox="1"/>
          <p:nvPr/>
        </p:nvSpPr>
        <p:spPr>
          <a:xfrm>
            <a:off x="967854" y="1091652"/>
            <a:ext cx="7696200" cy="369332"/>
          </a:xfrm>
          <a:prstGeom prst="rect">
            <a:avLst/>
          </a:prstGeom>
          <a:noFill/>
        </p:spPr>
        <p:txBody>
          <a:bodyPr wrap="square" rtlCol="0">
            <a:spAutoFit/>
          </a:bodyPr>
          <a:lstStyle/>
          <a:p>
            <a:r>
              <a:rPr lang="en-US" dirty="0" smtClean="0"/>
              <a:t>$83.51              $75.16              $75.16             $75.16             $75.16             $75.16</a:t>
            </a:r>
            <a:endParaRPr lang="en-US" dirty="0"/>
          </a:p>
        </p:txBody>
      </p:sp>
      <p:sp>
        <p:nvSpPr>
          <p:cNvPr id="11" name="TextBox 10"/>
          <p:cNvSpPr txBox="1"/>
          <p:nvPr/>
        </p:nvSpPr>
        <p:spPr>
          <a:xfrm>
            <a:off x="4648200" y="1460984"/>
            <a:ext cx="3980597" cy="646331"/>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en-US" dirty="0" smtClean="0"/>
              <a:t>No RRF</a:t>
            </a:r>
          </a:p>
          <a:p>
            <a:pPr marL="285750" indent="-285750">
              <a:buFont typeface="Wingdings" panose="05000000000000000000" pitchFamily="2" charset="2"/>
              <a:buChar char="ü"/>
            </a:pPr>
            <a:r>
              <a:rPr lang="en-US" dirty="0" smtClean="0"/>
              <a:t>$85k (3%) </a:t>
            </a:r>
            <a:r>
              <a:rPr lang="en-US" dirty="0"/>
              <a:t>O&amp;M reduction in </a:t>
            </a:r>
            <a:r>
              <a:rPr lang="en-US" dirty="0" smtClean="0"/>
              <a:t>2023</a:t>
            </a:r>
          </a:p>
        </p:txBody>
      </p:sp>
      <p:sp>
        <p:nvSpPr>
          <p:cNvPr id="12" name="TextBox 11"/>
          <p:cNvSpPr txBox="1"/>
          <p:nvPr/>
        </p:nvSpPr>
        <p:spPr>
          <a:xfrm>
            <a:off x="0" y="0"/>
            <a:ext cx="1143000" cy="369332"/>
          </a:xfrm>
          <a:prstGeom prst="rect">
            <a:avLst/>
          </a:prstGeom>
          <a:noFill/>
        </p:spPr>
        <p:txBody>
          <a:bodyPr wrap="square" rtlCol="0">
            <a:spAutoFit/>
          </a:bodyPr>
          <a:lstStyle/>
          <a:p>
            <a:r>
              <a:rPr lang="en-US" dirty="0" smtClean="0">
                <a:solidFill>
                  <a:schemeClr val="bg1">
                    <a:lumMod val="75000"/>
                  </a:schemeClr>
                </a:solidFill>
                <a:hlinkClick r:id="rId3" action="ppaction://hlinksldjump"/>
              </a:rPr>
              <a:t>Return</a:t>
            </a:r>
            <a:endParaRPr lang="en-US" dirty="0">
              <a:solidFill>
                <a:schemeClr val="bg1">
                  <a:lumMod val="75000"/>
                </a:schemeClr>
              </a:solidFill>
            </a:endParaRPr>
          </a:p>
        </p:txBody>
      </p:sp>
      <p:sp>
        <p:nvSpPr>
          <p:cNvPr id="13" name="TextBox 12"/>
          <p:cNvSpPr txBox="1"/>
          <p:nvPr/>
        </p:nvSpPr>
        <p:spPr>
          <a:xfrm>
            <a:off x="4419600" y="6560025"/>
            <a:ext cx="5105400" cy="307777"/>
          </a:xfrm>
          <a:prstGeom prst="rect">
            <a:avLst/>
          </a:prstGeom>
          <a:noFill/>
        </p:spPr>
        <p:txBody>
          <a:bodyPr wrap="square" rtlCol="0">
            <a:spAutoFit/>
          </a:bodyPr>
          <a:lstStyle/>
          <a:p>
            <a:r>
              <a:rPr lang="en-US" sz="1400" dirty="0" smtClean="0"/>
              <a:t>SFR average bimonthly bill: Assumes ¾” Meter, 7 ccf per month</a:t>
            </a:r>
            <a:endParaRPr lang="en-US" sz="1400" dirty="0"/>
          </a:p>
        </p:txBody>
      </p:sp>
      <p:graphicFrame>
        <p:nvGraphicFramePr>
          <p:cNvPr id="9" name="Chart 8"/>
          <p:cNvGraphicFramePr>
            <a:graphicFrameLocks/>
          </p:cNvGraphicFramePr>
          <p:nvPr>
            <p:extLst>
              <p:ext uri="{D42A27DB-BD31-4B8C-83A1-F6EECF244321}">
                <p14:modId xmlns:p14="http://schemas.microsoft.com/office/powerpoint/2010/main" val="1920725806"/>
              </p:ext>
            </p:extLst>
          </p:nvPr>
        </p:nvGraphicFramePr>
        <p:xfrm>
          <a:off x="0" y="2412747"/>
          <a:ext cx="896112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3779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373320775"/>
              </p:ext>
            </p:extLst>
          </p:nvPr>
        </p:nvGraphicFramePr>
        <p:xfrm>
          <a:off x="26894" y="1518145"/>
          <a:ext cx="896112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Water Bimonthly Bill Comparison</a:t>
            </a:r>
            <a:endParaRPr lang="en-US" dirty="0"/>
          </a:p>
        </p:txBody>
      </p:sp>
      <p:sp>
        <p:nvSpPr>
          <p:cNvPr id="3" name="TextBox 2"/>
          <p:cNvSpPr txBox="1"/>
          <p:nvPr/>
        </p:nvSpPr>
        <p:spPr>
          <a:xfrm>
            <a:off x="4419600" y="6560025"/>
            <a:ext cx="5105400" cy="307777"/>
          </a:xfrm>
          <a:prstGeom prst="rect">
            <a:avLst/>
          </a:prstGeom>
          <a:noFill/>
        </p:spPr>
        <p:txBody>
          <a:bodyPr wrap="square" rtlCol="0">
            <a:spAutoFit/>
          </a:bodyPr>
          <a:lstStyle/>
          <a:p>
            <a:r>
              <a:rPr lang="en-US" sz="1400" dirty="0" smtClean="0"/>
              <a:t>SFR average bimonthly bill: Assumes ¾” Meter, 7 ccf per month</a:t>
            </a:r>
            <a:endParaRPr lang="en-US" sz="1400" dirty="0"/>
          </a:p>
        </p:txBody>
      </p:sp>
    </p:spTree>
    <p:extLst>
      <p:ext uri="{BB962C8B-B14F-4D97-AF65-F5344CB8AC3E}">
        <p14:creationId xmlns:p14="http://schemas.microsoft.com/office/powerpoint/2010/main" val="2457680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901603" y="2676273"/>
            <a:ext cx="6404197" cy="1644953"/>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chemeClr val="tx1"/>
                </a:solidFill>
              </a:rPr>
              <a:t>Sewer</a:t>
            </a:r>
            <a:endParaRPr lang="en-US" sz="2800" b="1" dirty="0">
              <a:solidFill>
                <a:schemeClr val="tx1"/>
              </a:solidFill>
            </a:endParaRPr>
          </a:p>
        </p:txBody>
      </p:sp>
    </p:spTree>
    <p:extLst>
      <p:ext uri="{BB962C8B-B14F-4D97-AF65-F5344CB8AC3E}">
        <p14:creationId xmlns:p14="http://schemas.microsoft.com/office/powerpoint/2010/main" val="506133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062320067"/>
              </p:ext>
            </p:extLst>
          </p:nvPr>
        </p:nvGraphicFramePr>
        <p:xfrm>
          <a:off x="6927" y="1535668"/>
          <a:ext cx="896112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Operating Forecast</a:t>
            </a:r>
            <a:endParaRPr lang="en-US" dirty="0"/>
          </a:p>
        </p:txBody>
      </p:sp>
      <p:sp>
        <p:nvSpPr>
          <p:cNvPr id="5" name="TextBox 4"/>
          <p:cNvSpPr txBox="1"/>
          <p:nvPr/>
        </p:nvSpPr>
        <p:spPr>
          <a:xfrm>
            <a:off x="6553200" y="5269468"/>
            <a:ext cx="1676400" cy="369332"/>
          </a:xfrm>
          <a:prstGeom prst="rect">
            <a:avLst/>
          </a:prstGeom>
          <a:solidFill>
            <a:schemeClr val="bg1"/>
          </a:solidFill>
          <a:ln>
            <a:solidFill>
              <a:schemeClr val="accent1"/>
            </a:solidFill>
          </a:ln>
        </p:spPr>
        <p:txBody>
          <a:bodyPr wrap="square" rtlCol="0">
            <a:spAutoFit/>
          </a:bodyPr>
          <a:lstStyle/>
          <a:p>
            <a:r>
              <a:rPr lang="en-US" dirty="0" smtClean="0"/>
              <a:t>Administration</a:t>
            </a:r>
            <a:endParaRPr lang="en-US" dirty="0"/>
          </a:p>
        </p:txBody>
      </p:sp>
      <p:sp>
        <p:nvSpPr>
          <p:cNvPr id="6" name="TextBox 5"/>
          <p:cNvSpPr txBox="1"/>
          <p:nvPr/>
        </p:nvSpPr>
        <p:spPr>
          <a:xfrm>
            <a:off x="1828800" y="2678668"/>
            <a:ext cx="685800" cy="369332"/>
          </a:xfrm>
          <a:prstGeom prst="rect">
            <a:avLst/>
          </a:prstGeom>
          <a:solidFill>
            <a:schemeClr val="bg1"/>
          </a:solidFill>
          <a:ln>
            <a:solidFill>
              <a:schemeClr val="accent1"/>
            </a:solidFill>
          </a:ln>
        </p:spPr>
        <p:txBody>
          <a:bodyPr wrap="square" rtlCol="0">
            <a:spAutoFit/>
          </a:bodyPr>
          <a:lstStyle/>
          <a:p>
            <a:r>
              <a:rPr lang="en-US" dirty="0" smtClean="0"/>
              <a:t>Taxes</a:t>
            </a:r>
            <a:endParaRPr lang="en-US" dirty="0"/>
          </a:p>
        </p:txBody>
      </p:sp>
      <p:sp>
        <p:nvSpPr>
          <p:cNvPr id="7" name="TextBox 6"/>
          <p:cNvSpPr txBox="1"/>
          <p:nvPr/>
        </p:nvSpPr>
        <p:spPr>
          <a:xfrm>
            <a:off x="2895600" y="3288268"/>
            <a:ext cx="1447800" cy="369332"/>
          </a:xfrm>
          <a:prstGeom prst="rect">
            <a:avLst/>
          </a:prstGeom>
          <a:solidFill>
            <a:schemeClr val="bg1"/>
          </a:solidFill>
          <a:ln>
            <a:solidFill>
              <a:schemeClr val="accent1"/>
            </a:solidFill>
          </a:ln>
        </p:spPr>
        <p:txBody>
          <a:bodyPr wrap="square" rtlCol="0">
            <a:spAutoFit/>
          </a:bodyPr>
          <a:lstStyle/>
          <a:p>
            <a:r>
              <a:rPr lang="en-US" dirty="0" smtClean="0"/>
              <a:t>Indirect Costs</a:t>
            </a:r>
          </a:p>
        </p:txBody>
      </p:sp>
      <p:sp>
        <p:nvSpPr>
          <p:cNvPr id="8" name="TextBox 7"/>
          <p:cNvSpPr txBox="1"/>
          <p:nvPr/>
        </p:nvSpPr>
        <p:spPr>
          <a:xfrm>
            <a:off x="4343400" y="3821668"/>
            <a:ext cx="1295400" cy="369332"/>
          </a:xfrm>
          <a:prstGeom prst="rect">
            <a:avLst/>
          </a:prstGeom>
          <a:solidFill>
            <a:schemeClr val="bg1"/>
          </a:solidFill>
          <a:ln>
            <a:solidFill>
              <a:schemeClr val="accent1"/>
            </a:solidFill>
          </a:ln>
        </p:spPr>
        <p:txBody>
          <a:bodyPr wrap="square" rtlCol="0">
            <a:spAutoFit/>
          </a:bodyPr>
          <a:lstStyle/>
          <a:p>
            <a:r>
              <a:rPr lang="en-US" dirty="0" smtClean="0"/>
              <a:t>Operations</a:t>
            </a:r>
          </a:p>
        </p:txBody>
      </p:sp>
      <p:sp>
        <p:nvSpPr>
          <p:cNvPr id="9" name="TextBox 8"/>
          <p:cNvSpPr txBox="1"/>
          <p:nvPr/>
        </p:nvSpPr>
        <p:spPr>
          <a:xfrm>
            <a:off x="5486400" y="4583668"/>
            <a:ext cx="1447800" cy="369332"/>
          </a:xfrm>
          <a:prstGeom prst="rect">
            <a:avLst/>
          </a:prstGeom>
          <a:solidFill>
            <a:schemeClr val="bg1"/>
          </a:solidFill>
          <a:ln>
            <a:solidFill>
              <a:schemeClr val="accent1"/>
            </a:solidFill>
          </a:ln>
        </p:spPr>
        <p:txBody>
          <a:bodyPr wrap="square" rtlCol="0">
            <a:spAutoFit/>
          </a:bodyPr>
          <a:lstStyle/>
          <a:p>
            <a:r>
              <a:rPr lang="en-US" dirty="0" smtClean="0"/>
              <a:t>Maintenance</a:t>
            </a:r>
          </a:p>
        </p:txBody>
      </p:sp>
    </p:spTree>
    <p:extLst>
      <p:ext uri="{BB962C8B-B14F-4D97-AF65-F5344CB8AC3E}">
        <p14:creationId xmlns:p14="http://schemas.microsoft.com/office/powerpoint/2010/main" val="2727810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632226087"/>
              </p:ext>
            </p:extLst>
          </p:nvPr>
        </p:nvGraphicFramePr>
        <p:xfrm>
          <a:off x="0" y="1524000"/>
          <a:ext cx="896112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Fully Programmed CIP Funding Structure</a:t>
            </a:r>
            <a:endParaRPr lang="en-US" dirty="0"/>
          </a:p>
        </p:txBody>
      </p:sp>
      <p:sp>
        <p:nvSpPr>
          <p:cNvPr id="6" name="TextBox 5"/>
          <p:cNvSpPr txBox="1"/>
          <p:nvPr/>
        </p:nvSpPr>
        <p:spPr>
          <a:xfrm>
            <a:off x="685800" y="1139279"/>
            <a:ext cx="3581400" cy="769441"/>
          </a:xfrm>
          <a:prstGeom prst="rect">
            <a:avLst/>
          </a:prstGeom>
          <a:solidFill>
            <a:schemeClr val="bg1"/>
          </a:solidFill>
        </p:spPr>
        <p:txBody>
          <a:bodyPr wrap="square" rtlCol="0">
            <a:spAutoFit/>
          </a:bodyPr>
          <a:lstStyle/>
          <a:p>
            <a:r>
              <a:rPr lang="en-US" sz="2400" b="1" dirty="0" smtClean="0"/>
              <a:t>Total CIP: $12.5m</a:t>
            </a:r>
          </a:p>
          <a:p>
            <a:r>
              <a:rPr lang="en-US" sz="2000" dirty="0" smtClean="0"/>
              <a:t>$4.1m funded by revenue bonds</a:t>
            </a:r>
          </a:p>
        </p:txBody>
      </p:sp>
      <p:sp>
        <p:nvSpPr>
          <p:cNvPr id="3" name="TextBox 2"/>
          <p:cNvSpPr txBox="1"/>
          <p:nvPr/>
        </p:nvSpPr>
        <p:spPr>
          <a:xfrm>
            <a:off x="5486400" y="1219200"/>
            <a:ext cx="3352800" cy="646331"/>
          </a:xfrm>
          <a:prstGeom prst="rect">
            <a:avLst/>
          </a:prstGeom>
          <a:solidFill>
            <a:schemeClr val="bg1"/>
          </a:solidFill>
          <a:ln>
            <a:solidFill>
              <a:schemeClr val="accent1"/>
            </a:solidFill>
          </a:ln>
        </p:spPr>
        <p:txBody>
          <a:bodyPr wrap="square" rtlCol="0">
            <a:spAutoFit/>
          </a:bodyPr>
          <a:lstStyle/>
          <a:p>
            <a:r>
              <a:rPr lang="en-US" dirty="0" smtClean="0"/>
              <a:t>Includes $10m at the plant and full re-rating and permit renewal</a:t>
            </a:r>
            <a:endParaRPr lang="en-US" dirty="0"/>
          </a:p>
        </p:txBody>
      </p:sp>
    </p:spTree>
    <p:extLst>
      <p:ext uri="{BB962C8B-B14F-4D97-AF65-F5344CB8AC3E}">
        <p14:creationId xmlns:p14="http://schemas.microsoft.com/office/powerpoint/2010/main" val="4067902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2873497"/>
              </p:ext>
            </p:extLst>
          </p:nvPr>
        </p:nvGraphicFramePr>
        <p:xfrm>
          <a:off x="0" y="1524000"/>
          <a:ext cx="896112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Phased CIP Funding Structure</a:t>
            </a:r>
            <a:endParaRPr lang="en-US" dirty="0"/>
          </a:p>
        </p:txBody>
      </p:sp>
      <p:sp>
        <p:nvSpPr>
          <p:cNvPr id="4" name="TextBox 3"/>
          <p:cNvSpPr txBox="1"/>
          <p:nvPr/>
        </p:nvSpPr>
        <p:spPr>
          <a:xfrm>
            <a:off x="762000" y="1139279"/>
            <a:ext cx="3581400" cy="769441"/>
          </a:xfrm>
          <a:prstGeom prst="rect">
            <a:avLst/>
          </a:prstGeom>
          <a:solidFill>
            <a:schemeClr val="bg1"/>
          </a:solidFill>
        </p:spPr>
        <p:txBody>
          <a:bodyPr wrap="square" rtlCol="0">
            <a:spAutoFit/>
          </a:bodyPr>
          <a:lstStyle/>
          <a:p>
            <a:r>
              <a:rPr lang="en-US" sz="2400" b="1" dirty="0" smtClean="0"/>
              <a:t>Total CIP: $12m</a:t>
            </a:r>
          </a:p>
          <a:p>
            <a:r>
              <a:rPr lang="en-US" sz="2000" dirty="0" smtClean="0"/>
              <a:t>$3.6m funded by revenue bonds</a:t>
            </a:r>
          </a:p>
        </p:txBody>
      </p:sp>
      <p:sp>
        <p:nvSpPr>
          <p:cNvPr id="7" name="TextBox 6"/>
          <p:cNvSpPr txBox="1"/>
          <p:nvPr/>
        </p:nvSpPr>
        <p:spPr>
          <a:xfrm>
            <a:off x="5486400" y="1219200"/>
            <a:ext cx="3352800" cy="646331"/>
          </a:xfrm>
          <a:prstGeom prst="rect">
            <a:avLst/>
          </a:prstGeom>
          <a:solidFill>
            <a:schemeClr val="bg1"/>
          </a:solidFill>
          <a:ln>
            <a:solidFill>
              <a:schemeClr val="accent1"/>
            </a:solidFill>
          </a:ln>
        </p:spPr>
        <p:txBody>
          <a:bodyPr wrap="square" rtlCol="0">
            <a:spAutoFit/>
          </a:bodyPr>
          <a:lstStyle/>
          <a:p>
            <a:r>
              <a:rPr lang="en-US" dirty="0" smtClean="0"/>
              <a:t>Includes $10m at the plant and full re-rating and permit renewal</a:t>
            </a:r>
            <a:endParaRPr lang="en-US" dirty="0"/>
          </a:p>
        </p:txBody>
      </p:sp>
    </p:spTree>
    <p:extLst>
      <p:ext uri="{BB962C8B-B14F-4D97-AF65-F5344CB8AC3E}">
        <p14:creationId xmlns:p14="http://schemas.microsoft.com/office/powerpoint/2010/main" val="1207900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Sewer Revenue Requirement – Fully Programmed</a:t>
            </a:r>
            <a:endParaRPr lang="en-US" sz="2800" dirty="0"/>
          </a:p>
        </p:txBody>
      </p:sp>
      <p:sp>
        <p:nvSpPr>
          <p:cNvPr id="6" name="TextBox 5"/>
          <p:cNvSpPr txBox="1"/>
          <p:nvPr/>
        </p:nvSpPr>
        <p:spPr>
          <a:xfrm>
            <a:off x="914400" y="1295400"/>
            <a:ext cx="4442346" cy="1323439"/>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en-US" sz="1600" dirty="0" smtClean="0"/>
              <a:t>Programmed maintenance FTE staffed in 2019</a:t>
            </a:r>
          </a:p>
          <a:p>
            <a:pPr marL="285750" indent="-285750">
              <a:buFont typeface="Wingdings" panose="05000000000000000000" pitchFamily="2" charset="2"/>
              <a:buChar char="ü"/>
            </a:pPr>
            <a:r>
              <a:rPr lang="en-US" sz="1600" dirty="0" smtClean="0"/>
              <a:t>10.5% annual increases from 2019-2021</a:t>
            </a:r>
          </a:p>
          <a:p>
            <a:pPr marL="285750" indent="-285750">
              <a:buFont typeface="Wingdings" panose="05000000000000000000" pitchFamily="2" charset="2"/>
              <a:buChar char="ü"/>
            </a:pPr>
            <a:r>
              <a:rPr lang="en-US" sz="1600" dirty="0"/>
              <a:t>5</a:t>
            </a:r>
            <a:r>
              <a:rPr lang="en-US" sz="1600" dirty="0" smtClean="0"/>
              <a:t>% annual increases from 2022-2023</a:t>
            </a:r>
          </a:p>
          <a:p>
            <a:pPr marL="285750" indent="-285750">
              <a:buFont typeface="Wingdings" panose="05000000000000000000" pitchFamily="2" charset="2"/>
              <a:buChar char="ü"/>
            </a:pPr>
            <a:r>
              <a:rPr lang="en-US" sz="1600" dirty="0" smtClean="0"/>
              <a:t>$4.1m </a:t>
            </a:r>
            <a:r>
              <a:rPr lang="en-US" sz="1600" dirty="0"/>
              <a:t>debt issuance in 2021 </a:t>
            </a:r>
            <a:r>
              <a:rPr lang="en-US" sz="1600" dirty="0" smtClean="0"/>
              <a:t>($12.5m </a:t>
            </a:r>
            <a:r>
              <a:rPr lang="en-US" sz="1600" dirty="0"/>
              <a:t>CIP</a:t>
            </a:r>
            <a:r>
              <a:rPr lang="en-US" sz="1600" dirty="0" smtClean="0"/>
              <a:t>)</a:t>
            </a:r>
          </a:p>
          <a:p>
            <a:pPr marL="285750" indent="-285750">
              <a:buFont typeface="Wingdings" panose="05000000000000000000" pitchFamily="2" charset="2"/>
              <a:buChar char="ü"/>
            </a:pPr>
            <a:r>
              <a:rPr lang="en-US" sz="1600" dirty="0" smtClean="0"/>
              <a:t>RRF 90% funded in 2023 ($1.05m)</a:t>
            </a:r>
            <a:endParaRPr lang="en-US" sz="1600" dirty="0"/>
          </a:p>
        </p:txBody>
      </p:sp>
      <p:sp>
        <p:nvSpPr>
          <p:cNvPr id="8" name="TextBox 7"/>
          <p:cNvSpPr txBox="1"/>
          <p:nvPr/>
        </p:nvSpPr>
        <p:spPr>
          <a:xfrm>
            <a:off x="967854" y="965537"/>
            <a:ext cx="7696200" cy="369332"/>
          </a:xfrm>
          <a:prstGeom prst="rect">
            <a:avLst/>
          </a:prstGeom>
          <a:noFill/>
        </p:spPr>
        <p:txBody>
          <a:bodyPr wrap="square" rtlCol="0">
            <a:spAutoFit/>
          </a:bodyPr>
          <a:lstStyle/>
          <a:p>
            <a:r>
              <a:rPr lang="en-US" dirty="0" smtClean="0"/>
              <a:t>$106.22           $117.37           $129.70           $143.32           $150.48           $158.01</a:t>
            </a:r>
            <a:endParaRPr lang="en-US" dirty="0"/>
          </a:p>
        </p:txBody>
      </p:sp>
      <p:sp>
        <p:nvSpPr>
          <p:cNvPr id="9" name="TextBox 8"/>
          <p:cNvSpPr txBox="1"/>
          <p:nvPr/>
        </p:nvSpPr>
        <p:spPr>
          <a:xfrm>
            <a:off x="0" y="0"/>
            <a:ext cx="1143000" cy="369332"/>
          </a:xfrm>
          <a:prstGeom prst="rect">
            <a:avLst/>
          </a:prstGeom>
          <a:noFill/>
        </p:spPr>
        <p:txBody>
          <a:bodyPr wrap="square" rtlCol="0">
            <a:spAutoFit/>
          </a:bodyPr>
          <a:lstStyle/>
          <a:p>
            <a:r>
              <a:rPr lang="en-US" dirty="0" smtClean="0">
                <a:solidFill>
                  <a:schemeClr val="bg1">
                    <a:lumMod val="75000"/>
                  </a:schemeClr>
                </a:solidFill>
                <a:hlinkClick r:id="rId3" action="ppaction://hlinksldjump"/>
              </a:rPr>
              <a:t>Return</a:t>
            </a:r>
            <a:endParaRPr lang="en-US" dirty="0">
              <a:solidFill>
                <a:schemeClr val="bg1">
                  <a:lumMod val="75000"/>
                </a:schemeClr>
              </a:solidFill>
            </a:endParaRPr>
          </a:p>
        </p:txBody>
      </p:sp>
      <p:sp>
        <p:nvSpPr>
          <p:cNvPr id="3" name="TextBox 2"/>
          <p:cNvSpPr txBox="1"/>
          <p:nvPr/>
        </p:nvSpPr>
        <p:spPr>
          <a:xfrm>
            <a:off x="6781800" y="6629401"/>
            <a:ext cx="2362200" cy="307777"/>
          </a:xfrm>
          <a:prstGeom prst="rect">
            <a:avLst/>
          </a:prstGeom>
          <a:noFill/>
        </p:spPr>
        <p:txBody>
          <a:bodyPr wrap="square" rtlCol="0">
            <a:spAutoFit/>
          </a:bodyPr>
          <a:lstStyle/>
          <a:p>
            <a:r>
              <a:rPr lang="en-US" sz="1400" dirty="0"/>
              <a:t>SFR average bimonthly bill</a:t>
            </a:r>
          </a:p>
        </p:txBody>
      </p:sp>
      <p:graphicFrame>
        <p:nvGraphicFramePr>
          <p:cNvPr id="10" name="Chart 9"/>
          <p:cNvGraphicFramePr>
            <a:graphicFrameLocks/>
          </p:cNvGraphicFramePr>
          <p:nvPr>
            <p:extLst>
              <p:ext uri="{D42A27DB-BD31-4B8C-83A1-F6EECF244321}">
                <p14:modId xmlns:p14="http://schemas.microsoft.com/office/powerpoint/2010/main" val="3801614664"/>
              </p:ext>
            </p:extLst>
          </p:nvPr>
        </p:nvGraphicFramePr>
        <p:xfrm>
          <a:off x="-2309" y="2438400"/>
          <a:ext cx="896112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4066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Sewer Revenue Requirement – Phased CIP</a:t>
            </a:r>
            <a:endParaRPr lang="en-US" dirty="0"/>
          </a:p>
        </p:txBody>
      </p:sp>
      <p:sp>
        <p:nvSpPr>
          <p:cNvPr id="9" name="TextBox 8"/>
          <p:cNvSpPr txBox="1"/>
          <p:nvPr/>
        </p:nvSpPr>
        <p:spPr>
          <a:xfrm>
            <a:off x="304800" y="1438870"/>
            <a:ext cx="3832746" cy="923330"/>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en-US" dirty="0" smtClean="0"/>
              <a:t>9.5% annual increases in 2019-2021</a:t>
            </a:r>
          </a:p>
          <a:p>
            <a:pPr marL="285750" indent="-285750">
              <a:buFont typeface="Wingdings" panose="05000000000000000000" pitchFamily="2" charset="2"/>
              <a:buChar char="ü"/>
            </a:pPr>
            <a:r>
              <a:rPr lang="en-US" dirty="0" smtClean="0"/>
              <a:t>5% </a:t>
            </a:r>
            <a:r>
              <a:rPr lang="en-US" dirty="0"/>
              <a:t>annual increases in </a:t>
            </a:r>
            <a:r>
              <a:rPr lang="en-US" dirty="0" smtClean="0"/>
              <a:t>2022-2023</a:t>
            </a:r>
          </a:p>
          <a:p>
            <a:pPr marL="285750" indent="-285750">
              <a:buFont typeface="Wingdings" panose="05000000000000000000" pitchFamily="2" charset="2"/>
              <a:buChar char="ü"/>
            </a:pPr>
            <a:r>
              <a:rPr lang="en-US" dirty="0" smtClean="0"/>
              <a:t>No programmed maintenance FTE</a:t>
            </a:r>
          </a:p>
        </p:txBody>
      </p:sp>
      <p:sp>
        <p:nvSpPr>
          <p:cNvPr id="11" name="TextBox 10"/>
          <p:cNvSpPr txBox="1"/>
          <p:nvPr/>
        </p:nvSpPr>
        <p:spPr>
          <a:xfrm>
            <a:off x="967854" y="965537"/>
            <a:ext cx="7696200" cy="369332"/>
          </a:xfrm>
          <a:prstGeom prst="rect">
            <a:avLst/>
          </a:prstGeom>
          <a:noFill/>
        </p:spPr>
        <p:txBody>
          <a:bodyPr wrap="square" rtlCol="0">
            <a:spAutoFit/>
          </a:bodyPr>
          <a:lstStyle/>
          <a:p>
            <a:r>
              <a:rPr lang="en-US" dirty="0" smtClean="0"/>
              <a:t>$106.22           $116.31           $127.36           $139.46           $146.43           $153.75</a:t>
            </a:r>
            <a:endParaRPr lang="en-US" dirty="0"/>
          </a:p>
        </p:txBody>
      </p:sp>
      <p:sp>
        <p:nvSpPr>
          <p:cNvPr id="12" name="TextBox 11"/>
          <p:cNvSpPr txBox="1"/>
          <p:nvPr/>
        </p:nvSpPr>
        <p:spPr>
          <a:xfrm>
            <a:off x="0" y="0"/>
            <a:ext cx="1143000" cy="369332"/>
          </a:xfrm>
          <a:prstGeom prst="rect">
            <a:avLst/>
          </a:prstGeom>
          <a:noFill/>
        </p:spPr>
        <p:txBody>
          <a:bodyPr wrap="square" rtlCol="0">
            <a:spAutoFit/>
          </a:bodyPr>
          <a:lstStyle/>
          <a:p>
            <a:r>
              <a:rPr lang="en-US" dirty="0" smtClean="0">
                <a:solidFill>
                  <a:schemeClr val="bg1">
                    <a:lumMod val="75000"/>
                  </a:schemeClr>
                </a:solidFill>
                <a:hlinkClick r:id="rId3" action="ppaction://hlinksldjump"/>
              </a:rPr>
              <a:t>Return</a:t>
            </a:r>
            <a:endParaRPr lang="en-US" dirty="0">
              <a:solidFill>
                <a:schemeClr val="bg1">
                  <a:lumMod val="75000"/>
                </a:schemeClr>
              </a:solidFill>
            </a:endParaRPr>
          </a:p>
        </p:txBody>
      </p:sp>
      <p:sp>
        <p:nvSpPr>
          <p:cNvPr id="7" name="TextBox 6"/>
          <p:cNvSpPr txBox="1"/>
          <p:nvPr/>
        </p:nvSpPr>
        <p:spPr>
          <a:xfrm>
            <a:off x="6781800" y="6629400"/>
            <a:ext cx="2362200" cy="307777"/>
          </a:xfrm>
          <a:prstGeom prst="rect">
            <a:avLst/>
          </a:prstGeom>
          <a:noFill/>
        </p:spPr>
        <p:txBody>
          <a:bodyPr wrap="square" rtlCol="0">
            <a:spAutoFit/>
          </a:bodyPr>
          <a:lstStyle/>
          <a:p>
            <a:r>
              <a:rPr lang="en-US" sz="1400" dirty="0"/>
              <a:t>SFR average bimonthly bill</a:t>
            </a:r>
          </a:p>
        </p:txBody>
      </p:sp>
      <p:sp>
        <p:nvSpPr>
          <p:cNvPr id="13" name="TextBox 12"/>
          <p:cNvSpPr txBox="1"/>
          <p:nvPr/>
        </p:nvSpPr>
        <p:spPr>
          <a:xfrm>
            <a:off x="4495800" y="1422921"/>
            <a:ext cx="4465320" cy="646331"/>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en-US" dirty="0" smtClean="0"/>
              <a:t>$3.6m </a:t>
            </a:r>
            <a:r>
              <a:rPr lang="en-US" dirty="0"/>
              <a:t>debt issuance in 2021 </a:t>
            </a:r>
            <a:r>
              <a:rPr lang="en-US" dirty="0" smtClean="0"/>
              <a:t>($12m </a:t>
            </a:r>
            <a:r>
              <a:rPr lang="en-US" dirty="0"/>
              <a:t>CIP)</a:t>
            </a:r>
          </a:p>
          <a:p>
            <a:pPr marL="285750" indent="-285750">
              <a:buFont typeface="Wingdings" panose="05000000000000000000" pitchFamily="2" charset="2"/>
              <a:buChar char="ü"/>
            </a:pPr>
            <a:r>
              <a:rPr lang="en-US" dirty="0" smtClean="0"/>
              <a:t>RRF 90% </a:t>
            </a:r>
            <a:r>
              <a:rPr lang="en-US" dirty="0"/>
              <a:t>funded in 2023 </a:t>
            </a:r>
            <a:r>
              <a:rPr lang="en-US" dirty="0" smtClean="0"/>
              <a:t>($1m)</a:t>
            </a:r>
            <a:endParaRPr lang="en-US" dirty="0"/>
          </a:p>
        </p:txBody>
      </p:sp>
      <p:graphicFrame>
        <p:nvGraphicFramePr>
          <p:cNvPr id="14" name="Chart 13"/>
          <p:cNvGraphicFramePr>
            <a:graphicFrameLocks/>
          </p:cNvGraphicFramePr>
          <p:nvPr>
            <p:extLst>
              <p:ext uri="{D42A27DB-BD31-4B8C-83A1-F6EECF244321}">
                <p14:modId xmlns:p14="http://schemas.microsoft.com/office/powerpoint/2010/main" val="2506469771"/>
              </p:ext>
            </p:extLst>
          </p:nvPr>
        </p:nvGraphicFramePr>
        <p:xfrm>
          <a:off x="15240" y="2438400"/>
          <a:ext cx="896112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39214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Introduction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71590445"/>
              </p:ext>
            </p:extLst>
          </p:nvPr>
        </p:nvGraphicFramePr>
        <p:xfrm>
          <a:off x="1219200" y="2209800"/>
          <a:ext cx="6766560" cy="2555240"/>
        </p:xfrm>
        <a:graphic>
          <a:graphicData uri="http://schemas.openxmlformats.org/drawingml/2006/table">
            <a:tbl>
              <a:tblPr firstRow="1" bandRow="1">
                <a:tableStyleId>{5C22544A-7EE6-4342-B048-85BDC9FD1C3A}</a:tableStyleId>
              </a:tblPr>
              <a:tblGrid>
                <a:gridCol w="3383280"/>
                <a:gridCol w="3383280"/>
              </a:tblGrid>
              <a:tr h="370840">
                <a:tc>
                  <a:txBody>
                    <a:bodyPr/>
                    <a:lstStyle/>
                    <a:p>
                      <a:pPr algn="ctr"/>
                      <a:r>
                        <a:rPr lang="en-US" sz="2000" dirty="0" smtClean="0"/>
                        <a:t>2018 Study Phase 1</a:t>
                      </a:r>
                    </a:p>
                    <a:p>
                      <a:pPr algn="ctr"/>
                      <a:r>
                        <a:rPr lang="en-US" sz="2000" dirty="0" smtClean="0"/>
                        <a:t>Financial</a:t>
                      </a:r>
                      <a:r>
                        <a:rPr lang="en-US" sz="2000" baseline="0" dirty="0" smtClean="0"/>
                        <a:t> Management</a:t>
                      </a:r>
                      <a:endParaRPr lang="en-US" sz="2000" dirty="0"/>
                    </a:p>
                  </a:txBody>
                  <a:tcPr>
                    <a:solidFill>
                      <a:srgbClr val="556063"/>
                    </a:solidFill>
                  </a:tcPr>
                </a:tc>
                <a:tc>
                  <a:txBody>
                    <a:bodyPr/>
                    <a:lstStyle/>
                    <a:p>
                      <a:pPr algn="ctr"/>
                      <a:r>
                        <a:rPr lang="en-US" sz="2000" dirty="0" smtClean="0"/>
                        <a:t>2018 Study Phase 2</a:t>
                      </a:r>
                    </a:p>
                    <a:p>
                      <a:pPr algn="ctr"/>
                      <a:r>
                        <a:rPr lang="en-US" sz="2000" dirty="0" smtClean="0"/>
                        <a:t>Customer Impacts &amp; Outreach</a:t>
                      </a:r>
                      <a:endParaRPr lang="en-US" sz="2000" dirty="0"/>
                    </a:p>
                  </a:txBody>
                  <a:tcPr>
                    <a:solidFill>
                      <a:srgbClr val="556063"/>
                    </a:solidFill>
                  </a:tcPr>
                </a:tc>
              </a:tr>
              <a:tr h="370840">
                <a:tc>
                  <a:txBody>
                    <a:bodyPr/>
                    <a:lstStyle/>
                    <a:p>
                      <a:pPr algn="ctr"/>
                      <a:r>
                        <a:rPr lang="en-US" sz="1800" dirty="0" smtClean="0"/>
                        <a:t>Capital Funding Analysis</a:t>
                      </a:r>
                      <a:endParaRPr lang="en-US" sz="1800" dirty="0"/>
                    </a:p>
                  </a:txBody>
                  <a:tcPr/>
                </a:tc>
                <a:tc>
                  <a:txBody>
                    <a:bodyPr/>
                    <a:lstStyle/>
                    <a:p>
                      <a:pPr algn="ctr"/>
                      <a:r>
                        <a:rPr lang="en-US" sz="1800" dirty="0" smtClean="0"/>
                        <a:t>System Development Charges</a:t>
                      </a:r>
                      <a:endParaRPr lang="en-US" sz="1800" dirty="0"/>
                    </a:p>
                  </a:txBody>
                  <a:tcPr/>
                </a:tc>
              </a:tr>
              <a:tr h="370840">
                <a:tc>
                  <a:txBody>
                    <a:bodyPr/>
                    <a:lstStyle/>
                    <a:p>
                      <a:pPr algn="ctr"/>
                      <a:r>
                        <a:rPr lang="en-US" sz="1800" dirty="0" smtClean="0"/>
                        <a:t>Policy Evaluation</a:t>
                      </a:r>
                      <a:endParaRPr lang="en-US" sz="1800" dirty="0"/>
                    </a:p>
                  </a:txBody>
                  <a:tcPr/>
                </a:tc>
                <a:tc>
                  <a:txBody>
                    <a:bodyPr/>
                    <a:lstStyle/>
                    <a:p>
                      <a:pPr algn="ctr"/>
                      <a:r>
                        <a:rPr lang="en-US" sz="1800" dirty="0" smtClean="0"/>
                        <a:t>Stormwater</a:t>
                      </a:r>
                      <a:r>
                        <a:rPr lang="en-US" sz="1800" baseline="0" dirty="0" smtClean="0"/>
                        <a:t> Credit Analysis</a:t>
                      </a:r>
                      <a:endParaRPr lang="en-US" sz="1800" dirty="0"/>
                    </a:p>
                  </a:txBody>
                  <a:tcPr/>
                </a:tc>
              </a:tr>
              <a:tr h="370840">
                <a:tc>
                  <a:txBody>
                    <a:bodyPr/>
                    <a:lstStyle/>
                    <a:p>
                      <a:pPr algn="ctr"/>
                      <a:r>
                        <a:rPr lang="en-US" sz="1800" dirty="0" smtClean="0"/>
                        <a:t>Operations Forecast</a:t>
                      </a:r>
                      <a:endParaRPr lang="en-US" sz="1800" dirty="0"/>
                    </a:p>
                  </a:txBody>
                  <a:tcPr/>
                </a:tc>
                <a:tc>
                  <a:txBody>
                    <a:bodyPr/>
                    <a:lstStyle/>
                    <a:p>
                      <a:pPr algn="ctr"/>
                      <a:r>
                        <a:rPr lang="en-US" sz="1800" dirty="0" smtClean="0"/>
                        <a:t>Water</a:t>
                      </a:r>
                      <a:r>
                        <a:rPr lang="en-US" sz="1800" baseline="0" dirty="0" smtClean="0"/>
                        <a:t> Rate Design</a:t>
                      </a:r>
                      <a:endParaRPr lang="en-US" sz="1800" dirty="0"/>
                    </a:p>
                  </a:txBody>
                  <a:tcPr/>
                </a:tc>
              </a:tr>
              <a:tr h="370840">
                <a:tc>
                  <a:txBody>
                    <a:bodyPr/>
                    <a:lstStyle/>
                    <a:p>
                      <a:pPr algn="ctr"/>
                      <a:r>
                        <a:rPr lang="en-US" sz="1800" dirty="0" smtClean="0"/>
                        <a:t>Scenario Analysis</a:t>
                      </a:r>
                      <a:endParaRPr lang="en-US" sz="1800" dirty="0"/>
                    </a:p>
                  </a:txBody>
                  <a:tcPr/>
                </a:tc>
                <a:tc>
                  <a:txBody>
                    <a:bodyPr/>
                    <a:lstStyle/>
                    <a:p>
                      <a:pPr algn="ctr"/>
                      <a:r>
                        <a:rPr lang="en-US" sz="1800" dirty="0" smtClean="0"/>
                        <a:t>Benchmarking</a:t>
                      </a:r>
                      <a:endParaRPr lang="en-US" sz="1800" dirty="0"/>
                    </a:p>
                  </a:txBody>
                  <a:tcPr/>
                </a:tc>
              </a:tr>
              <a:tr h="370840">
                <a:tc>
                  <a:txBody>
                    <a:bodyPr/>
                    <a:lstStyle/>
                    <a:p>
                      <a:pPr algn="ctr"/>
                      <a:r>
                        <a:rPr lang="en-US" sz="1800" dirty="0" smtClean="0"/>
                        <a:t>Rate Plan Alternatives</a:t>
                      </a:r>
                      <a:endParaRPr lang="en-US" sz="1800" dirty="0"/>
                    </a:p>
                  </a:txBody>
                  <a:tcPr/>
                </a:tc>
                <a:tc>
                  <a:txBody>
                    <a:bodyPr/>
                    <a:lstStyle/>
                    <a:p>
                      <a:pPr algn="ctr"/>
                      <a:r>
                        <a:rPr lang="en-US" sz="1800" dirty="0" smtClean="0"/>
                        <a:t>Public Outreach</a:t>
                      </a:r>
                      <a:endParaRPr lang="en-US" sz="1800" dirty="0"/>
                    </a:p>
                  </a:txBody>
                  <a:tcPr/>
                </a:tc>
              </a:tr>
            </a:tbl>
          </a:graphicData>
        </a:graphic>
      </p:graphicFrame>
    </p:spTree>
    <p:extLst>
      <p:ext uri="{BB962C8B-B14F-4D97-AF65-F5344CB8AC3E}">
        <p14:creationId xmlns:p14="http://schemas.microsoft.com/office/powerpoint/2010/main" val="3678319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Sewer Revenue Requirement – Existing Rates</a:t>
            </a:r>
            <a:endParaRPr lang="en-US" dirty="0"/>
          </a:p>
        </p:txBody>
      </p:sp>
      <p:sp>
        <p:nvSpPr>
          <p:cNvPr id="7" name="TextBox 6"/>
          <p:cNvSpPr txBox="1"/>
          <p:nvPr/>
        </p:nvSpPr>
        <p:spPr>
          <a:xfrm>
            <a:off x="4854054" y="1473284"/>
            <a:ext cx="4213746" cy="646331"/>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en-US" dirty="0" smtClean="0"/>
              <a:t>$130k (5%) O&amp;M reduction in 2019</a:t>
            </a:r>
          </a:p>
          <a:p>
            <a:pPr marL="285750" indent="-285750">
              <a:buFont typeface="Wingdings" panose="05000000000000000000" pitchFamily="2" charset="2"/>
              <a:buChar char="ü"/>
            </a:pPr>
            <a:r>
              <a:rPr lang="en-US" dirty="0" smtClean="0"/>
              <a:t>$830k (30%) O&amp;M reduction in 2023</a:t>
            </a:r>
            <a:endParaRPr lang="en-US" dirty="0"/>
          </a:p>
        </p:txBody>
      </p:sp>
      <p:sp>
        <p:nvSpPr>
          <p:cNvPr id="11" name="TextBox 10"/>
          <p:cNvSpPr txBox="1"/>
          <p:nvPr/>
        </p:nvSpPr>
        <p:spPr>
          <a:xfrm>
            <a:off x="967854" y="965537"/>
            <a:ext cx="7696200" cy="369332"/>
          </a:xfrm>
          <a:prstGeom prst="rect">
            <a:avLst/>
          </a:prstGeom>
          <a:noFill/>
        </p:spPr>
        <p:txBody>
          <a:bodyPr wrap="square" rtlCol="0">
            <a:spAutoFit/>
          </a:bodyPr>
          <a:lstStyle/>
          <a:p>
            <a:r>
              <a:rPr lang="en-US" dirty="0" smtClean="0"/>
              <a:t>$106.22           $106.22           $106.22           $106.22           $106.22           $106.22</a:t>
            </a:r>
            <a:endParaRPr lang="en-US" dirty="0"/>
          </a:p>
        </p:txBody>
      </p:sp>
      <p:sp>
        <p:nvSpPr>
          <p:cNvPr id="3" name="TextBox 2"/>
          <p:cNvSpPr txBox="1"/>
          <p:nvPr/>
        </p:nvSpPr>
        <p:spPr>
          <a:xfrm>
            <a:off x="457200" y="1477496"/>
            <a:ext cx="4114800" cy="923330"/>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No RRF</a:t>
            </a:r>
          </a:p>
          <a:p>
            <a:pPr marL="285750" indent="-285750">
              <a:buFont typeface="Wingdings" panose="05000000000000000000" pitchFamily="2" charset="2"/>
              <a:buChar char="ü"/>
            </a:pPr>
            <a:r>
              <a:rPr lang="en-US" dirty="0" smtClean="0"/>
              <a:t>$6.4m debt issuance ($2.8m higher)</a:t>
            </a:r>
          </a:p>
          <a:p>
            <a:pPr marL="285750" indent="-285750">
              <a:buFont typeface="Wingdings" panose="05000000000000000000" pitchFamily="2" charset="2"/>
              <a:buChar char="ü"/>
            </a:pPr>
            <a:r>
              <a:rPr lang="en-US" dirty="0" smtClean="0"/>
              <a:t>Phased CIP</a:t>
            </a:r>
          </a:p>
        </p:txBody>
      </p:sp>
      <p:sp>
        <p:nvSpPr>
          <p:cNvPr id="12" name="TextBox 11"/>
          <p:cNvSpPr txBox="1"/>
          <p:nvPr/>
        </p:nvSpPr>
        <p:spPr>
          <a:xfrm>
            <a:off x="0" y="0"/>
            <a:ext cx="1143000" cy="369332"/>
          </a:xfrm>
          <a:prstGeom prst="rect">
            <a:avLst/>
          </a:prstGeom>
          <a:noFill/>
        </p:spPr>
        <p:txBody>
          <a:bodyPr wrap="square" rtlCol="0">
            <a:spAutoFit/>
          </a:bodyPr>
          <a:lstStyle/>
          <a:p>
            <a:r>
              <a:rPr lang="en-US" dirty="0" smtClean="0">
                <a:solidFill>
                  <a:schemeClr val="bg1">
                    <a:lumMod val="75000"/>
                  </a:schemeClr>
                </a:solidFill>
                <a:hlinkClick r:id="rId3" action="ppaction://hlinksldjump"/>
              </a:rPr>
              <a:t>Return</a:t>
            </a:r>
            <a:endParaRPr lang="en-US" dirty="0">
              <a:solidFill>
                <a:schemeClr val="bg1">
                  <a:lumMod val="75000"/>
                </a:schemeClr>
              </a:solidFill>
            </a:endParaRPr>
          </a:p>
        </p:txBody>
      </p:sp>
      <p:sp>
        <p:nvSpPr>
          <p:cNvPr id="13" name="TextBox 12"/>
          <p:cNvSpPr txBox="1"/>
          <p:nvPr/>
        </p:nvSpPr>
        <p:spPr>
          <a:xfrm>
            <a:off x="6781800" y="6629401"/>
            <a:ext cx="2362200" cy="307777"/>
          </a:xfrm>
          <a:prstGeom prst="rect">
            <a:avLst/>
          </a:prstGeom>
          <a:noFill/>
        </p:spPr>
        <p:txBody>
          <a:bodyPr wrap="square" rtlCol="0">
            <a:spAutoFit/>
          </a:bodyPr>
          <a:lstStyle/>
          <a:p>
            <a:r>
              <a:rPr lang="en-US" sz="1400" dirty="0"/>
              <a:t>SFR average bimonthly bill</a:t>
            </a:r>
          </a:p>
        </p:txBody>
      </p:sp>
      <p:graphicFrame>
        <p:nvGraphicFramePr>
          <p:cNvPr id="10" name="Chart 9"/>
          <p:cNvGraphicFramePr>
            <a:graphicFrameLocks/>
          </p:cNvGraphicFramePr>
          <p:nvPr>
            <p:extLst>
              <p:ext uri="{D42A27DB-BD31-4B8C-83A1-F6EECF244321}">
                <p14:modId xmlns:p14="http://schemas.microsoft.com/office/powerpoint/2010/main" val="3666202953"/>
              </p:ext>
            </p:extLst>
          </p:nvPr>
        </p:nvGraphicFramePr>
        <p:xfrm>
          <a:off x="0" y="2421608"/>
          <a:ext cx="896112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0852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Sewer Revenue Requirement – Reduce Rates</a:t>
            </a:r>
            <a:endParaRPr lang="en-US" dirty="0"/>
          </a:p>
        </p:txBody>
      </p:sp>
      <p:sp>
        <p:nvSpPr>
          <p:cNvPr id="8" name="TextBox 7"/>
          <p:cNvSpPr txBox="1"/>
          <p:nvPr/>
        </p:nvSpPr>
        <p:spPr>
          <a:xfrm>
            <a:off x="4876800" y="1447800"/>
            <a:ext cx="4114800" cy="646331"/>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en-US" dirty="0" smtClean="0"/>
              <a:t>$500k (20%) O&amp;M reduction in 2019</a:t>
            </a:r>
          </a:p>
          <a:p>
            <a:pPr marL="285750" indent="-285750">
              <a:buFont typeface="Wingdings" panose="05000000000000000000" pitchFamily="2" charset="2"/>
              <a:buChar char="ü"/>
            </a:pPr>
            <a:r>
              <a:rPr lang="en-US" dirty="0" smtClean="0"/>
              <a:t>$1.2m (44%) O&amp;M reduction in 2023</a:t>
            </a:r>
            <a:endParaRPr lang="en-US" dirty="0"/>
          </a:p>
        </p:txBody>
      </p:sp>
      <p:sp>
        <p:nvSpPr>
          <p:cNvPr id="12" name="TextBox 11"/>
          <p:cNvSpPr txBox="1"/>
          <p:nvPr/>
        </p:nvSpPr>
        <p:spPr>
          <a:xfrm>
            <a:off x="967854" y="965537"/>
            <a:ext cx="7696200" cy="369332"/>
          </a:xfrm>
          <a:prstGeom prst="rect">
            <a:avLst/>
          </a:prstGeom>
          <a:noFill/>
        </p:spPr>
        <p:txBody>
          <a:bodyPr wrap="square" rtlCol="0">
            <a:spAutoFit/>
          </a:bodyPr>
          <a:lstStyle/>
          <a:p>
            <a:r>
              <a:rPr lang="en-US" dirty="0" smtClean="0"/>
              <a:t>$106.22            $95.60             $</a:t>
            </a:r>
            <a:r>
              <a:rPr lang="en-US" dirty="0"/>
              <a:t>95.60</a:t>
            </a:r>
            <a:r>
              <a:rPr lang="en-US" dirty="0" smtClean="0"/>
              <a:t>              $</a:t>
            </a:r>
            <a:r>
              <a:rPr lang="en-US" dirty="0"/>
              <a:t>95.60</a:t>
            </a:r>
            <a:r>
              <a:rPr lang="en-US" dirty="0" smtClean="0"/>
              <a:t>             $95.60              $95.60</a:t>
            </a:r>
            <a:endParaRPr lang="en-US" dirty="0"/>
          </a:p>
        </p:txBody>
      </p:sp>
      <p:sp>
        <p:nvSpPr>
          <p:cNvPr id="14" name="TextBox 13"/>
          <p:cNvSpPr txBox="1"/>
          <p:nvPr/>
        </p:nvSpPr>
        <p:spPr>
          <a:xfrm>
            <a:off x="0" y="0"/>
            <a:ext cx="1143000" cy="369332"/>
          </a:xfrm>
          <a:prstGeom prst="rect">
            <a:avLst/>
          </a:prstGeom>
          <a:noFill/>
        </p:spPr>
        <p:txBody>
          <a:bodyPr wrap="square" rtlCol="0">
            <a:spAutoFit/>
          </a:bodyPr>
          <a:lstStyle/>
          <a:p>
            <a:r>
              <a:rPr lang="en-US" dirty="0" smtClean="0">
                <a:solidFill>
                  <a:schemeClr val="bg1">
                    <a:lumMod val="75000"/>
                  </a:schemeClr>
                </a:solidFill>
                <a:hlinkClick r:id="rId3" action="ppaction://hlinksldjump"/>
              </a:rPr>
              <a:t>Return</a:t>
            </a:r>
            <a:endParaRPr lang="en-US" dirty="0">
              <a:solidFill>
                <a:schemeClr val="bg1">
                  <a:lumMod val="75000"/>
                </a:schemeClr>
              </a:solidFill>
            </a:endParaRPr>
          </a:p>
        </p:txBody>
      </p:sp>
      <p:sp>
        <p:nvSpPr>
          <p:cNvPr id="15" name="TextBox 14"/>
          <p:cNvSpPr txBox="1"/>
          <p:nvPr/>
        </p:nvSpPr>
        <p:spPr>
          <a:xfrm>
            <a:off x="6781800" y="6629401"/>
            <a:ext cx="2362200" cy="307777"/>
          </a:xfrm>
          <a:prstGeom prst="rect">
            <a:avLst/>
          </a:prstGeom>
          <a:noFill/>
        </p:spPr>
        <p:txBody>
          <a:bodyPr wrap="square" rtlCol="0">
            <a:spAutoFit/>
          </a:bodyPr>
          <a:lstStyle/>
          <a:p>
            <a:r>
              <a:rPr lang="en-US" sz="1400" dirty="0"/>
              <a:t>SFR average bimonthly bill</a:t>
            </a:r>
          </a:p>
        </p:txBody>
      </p:sp>
      <p:sp>
        <p:nvSpPr>
          <p:cNvPr id="11" name="TextBox 10"/>
          <p:cNvSpPr txBox="1"/>
          <p:nvPr/>
        </p:nvSpPr>
        <p:spPr>
          <a:xfrm>
            <a:off x="762000" y="1447800"/>
            <a:ext cx="4213336" cy="1200329"/>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en-US" dirty="0" smtClean="0"/>
              <a:t>10% rate reduction in 2019, maintained through 2023</a:t>
            </a:r>
          </a:p>
          <a:p>
            <a:pPr marL="285750" indent="-285750">
              <a:buFont typeface="Wingdings" panose="05000000000000000000" pitchFamily="2" charset="2"/>
              <a:buChar char="ü"/>
            </a:pPr>
            <a:r>
              <a:rPr lang="en-US" dirty="0" smtClean="0"/>
              <a:t>No RRF</a:t>
            </a:r>
          </a:p>
          <a:p>
            <a:pPr marL="285750" indent="-285750">
              <a:buFont typeface="Wingdings" panose="05000000000000000000" pitchFamily="2" charset="2"/>
              <a:buChar char="ü"/>
            </a:pPr>
            <a:r>
              <a:rPr lang="en-US" dirty="0" smtClean="0"/>
              <a:t>$6.4m debt issuance</a:t>
            </a:r>
          </a:p>
        </p:txBody>
      </p:sp>
      <p:graphicFrame>
        <p:nvGraphicFramePr>
          <p:cNvPr id="10" name="Chart 9"/>
          <p:cNvGraphicFramePr>
            <a:graphicFrameLocks/>
          </p:cNvGraphicFramePr>
          <p:nvPr>
            <p:extLst>
              <p:ext uri="{D42A27DB-BD31-4B8C-83A1-F6EECF244321}">
                <p14:modId xmlns:p14="http://schemas.microsoft.com/office/powerpoint/2010/main" val="840900296"/>
              </p:ext>
            </p:extLst>
          </p:nvPr>
        </p:nvGraphicFramePr>
        <p:xfrm>
          <a:off x="0" y="2438400"/>
          <a:ext cx="896112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3887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238238524"/>
              </p:ext>
            </p:extLst>
          </p:nvPr>
        </p:nvGraphicFramePr>
        <p:xfrm>
          <a:off x="0" y="1627095"/>
          <a:ext cx="896112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Bimonthly Bill Comparison</a:t>
            </a:r>
            <a:endParaRPr lang="en-US" dirty="0"/>
          </a:p>
        </p:txBody>
      </p:sp>
      <p:sp>
        <p:nvSpPr>
          <p:cNvPr id="4" name="TextBox 3"/>
          <p:cNvSpPr txBox="1"/>
          <p:nvPr/>
        </p:nvSpPr>
        <p:spPr>
          <a:xfrm>
            <a:off x="6781800" y="6629401"/>
            <a:ext cx="2362200" cy="307777"/>
          </a:xfrm>
          <a:prstGeom prst="rect">
            <a:avLst/>
          </a:prstGeom>
          <a:noFill/>
        </p:spPr>
        <p:txBody>
          <a:bodyPr wrap="square" rtlCol="0">
            <a:spAutoFit/>
          </a:bodyPr>
          <a:lstStyle/>
          <a:p>
            <a:r>
              <a:rPr lang="en-US" sz="1400" dirty="0"/>
              <a:t>SFR average bimonthly bill</a:t>
            </a:r>
          </a:p>
        </p:txBody>
      </p:sp>
      <p:sp>
        <p:nvSpPr>
          <p:cNvPr id="3" name="TextBox 2"/>
          <p:cNvSpPr txBox="1"/>
          <p:nvPr/>
        </p:nvSpPr>
        <p:spPr>
          <a:xfrm>
            <a:off x="6705600" y="1219200"/>
            <a:ext cx="2209800" cy="523220"/>
          </a:xfrm>
          <a:prstGeom prst="rect">
            <a:avLst/>
          </a:prstGeom>
          <a:solidFill>
            <a:schemeClr val="bg1"/>
          </a:solidFill>
          <a:ln>
            <a:solidFill>
              <a:schemeClr val="tx1"/>
            </a:solidFill>
          </a:ln>
        </p:spPr>
        <p:txBody>
          <a:bodyPr wrap="square" rtlCol="0">
            <a:spAutoFit/>
          </a:bodyPr>
          <a:lstStyle/>
          <a:p>
            <a:pPr algn="ctr"/>
            <a:r>
              <a:rPr lang="en-US" sz="1400" dirty="0" smtClean="0"/>
              <a:t>Comparable for recent treatment plant/upgrades</a:t>
            </a:r>
            <a:endParaRPr lang="en-US" sz="1400" dirty="0"/>
          </a:p>
        </p:txBody>
      </p:sp>
    </p:spTree>
    <p:extLst>
      <p:ext uri="{BB962C8B-B14F-4D97-AF65-F5344CB8AC3E}">
        <p14:creationId xmlns:p14="http://schemas.microsoft.com/office/powerpoint/2010/main" val="42518879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901603" y="2676273"/>
            <a:ext cx="6404197" cy="1644953"/>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chemeClr val="tx1"/>
                </a:solidFill>
              </a:rPr>
              <a:t>Stormwater</a:t>
            </a:r>
            <a:endParaRPr lang="en-US" sz="2800" b="1" dirty="0">
              <a:solidFill>
                <a:schemeClr val="tx1"/>
              </a:solidFill>
            </a:endParaRPr>
          </a:p>
        </p:txBody>
      </p:sp>
    </p:spTree>
    <p:extLst>
      <p:ext uri="{BB962C8B-B14F-4D97-AF65-F5344CB8AC3E}">
        <p14:creationId xmlns:p14="http://schemas.microsoft.com/office/powerpoint/2010/main" val="5061335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2239635447"/>
              </p:ext>
            </p:extLst>
          </p:nvPr>
        </p:nvGraphicFramePr>
        <p:xfrm>
          <a:off x="25400" y="1524000"/>
          <a:ext cx="896112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Operating Forecast</a:t>
            </a:r>
            <a:endParaRPr lang="en-US" dirty="0"/>
          </a:p>
        </p:txBody>
      </p:sp>
      <p:sp>
        <p:nvSpPr>
          <p:cNvPr id="6" name="TextBox 5"/>
          <p:cNvSpPr txBox="1"/>
          <p:nvPr/>
        </p:nvSpPr>
        <p:spPr>
          <a:xfrm>
            <a:off x="1447800" y="2362200"/>
            <a:ext cx="685800" cy="369332"/>
          </a:xfrm>
          <a:prstGeom prst="rect">
            <a:avLst/>
          </a:prstGeom>
          <a:solidFill>
            <a:schemeClr val="bg1"/>
          </a:solidFill>
          <a:ln>
            <a:solidFill>
              <a:schemeClr val="accent1"/>
            </a:solidFill>
          </a:ln>
        </p:spPr>
        <p:txBody>
          <a:bodyPr wrap="square" rtlCol="0">
            <a:spAutoFit/>
          </a:bodyPr>
          <a:lstStyle/>
          <a:p>
            <a:r>
              <a:rPr lang="en-US" dirty="0" smtClean="0"/>
              <a:t>Taxes</a:t>
            </a:r>
            <a:endParaRPr lang="en-US" dirty="0"/>
          </a:p>
        </p:txBody>
      </p:sp>
      <p:sp>
        <p:nvSpPr>
          <p:cNvPr id="7" name="TextBox 6"/>
          <p:cNvSpPr txBox="1"/>
          <p:nvPr/>
        </p:nvSpPr>
        <p:spPr>
          <a:xfrm>
            <a:off x="4038600" y="2590800"/>
            <a:ext cx="1447800" cy="369332"/>
          </a:xfrm>
          <a:prstGeom prst="rect">
            <a:avLst/>
          </a:prstGeom>
          <a:solidFill>
            <a:schemeClr val="bg1"/>
          </a:solidFill>
          <a:ln>
            <a:solidFill>
              <a:schemeClr val="accent1"/>
            </a:solidFill>
          </a:ln>
        </p:spPr>
        <p:txBody>
          <a:bodyPr wrap="square" rtlCol="0">
            <a:spAutoFit/>
          </a:bodyPr>
          <a:lstStyle/>
          <a:p>
            <a:r>
              <a:rPr lang="en-US" dirty="0" smtClean="0"/>
              <a:t>Indirect Costs</a:t>
            </a:r>
          </a:p>
        </p:txBody>
      </p:sp>
      <p:sp>
        <p:nvSpPr>
          <p:cNvPr id="8" name="TextBox 7"/>
          <p:cNvSpPr txBox="1"/>
          <p:nvPr/>
        </p:nvSpPr>
        <p:spPr>
          <a:xfrm>
            <a:off x="4724400" y="4812268"/>
            <a:ext cx="3063712" cy="369332"/>
          </a:xfrm>
          <a:prstGeom prst="rect">
            <a:avLst/>
          </a:prstGeom>
          <a:solidFill>
            <a:schemeClr val="bg1"/>
          </a:solidFill>
          <a:ln>
            <a:solidFill>
              <a:schemeClr val="accent1"/>
            </a:solidFill>
          </a:ln>
        </p:spPr>
        <p:txBody>
          <a:bodyPr wrap="square" rtlCol="0">
            <a:spAutoFit/>
          </a:bodyPr>
          <a:lstStyle/>
          <a:p>
            <a:r>
              <a:rPr lang="en-US" dirty="0" smtClean="0"/>
              <a:t>Maintenance &amp; Administration</a:t>
            </a:r>
          </a:p>
        </p:txBody>
      </p:sp>
    </p:spTree>
    <p:extLst>
      <p:ext uri="{BB962C8B-B14F-4D97-AF65-F5344CB8AC3E}">
        <p14:creationId xmlns:p14="http://schemas.microsoft.com/office/powerpoint/2010/main" val="36161760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984469704"/>
              </p:ext>
            </p:extLst>
          </p:nvPr>
        </p:nvGraphicFramePr>
        <p:xfrm>
          <a:off x="30480" y="1524000"/>
          <a:ext cx="896112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a:t>Fully Programmed CIP Funding Structure</a:t>
            </a:r>
            <a:endParaRPr lang="en-US" sz="3200" dirty="0"/>
          </a:p>
        </p:txBody>
      </p:sp>
      <p:sp>
        <p:nvSpPr>
          <p:cNvPr id="7" name="TextBox 6"/>
          <p:cNvSpPr txBox="1"/>
          <p:nvPr/>
        </p:nvSpPr>
        <p:spPr>
          <a:xfrm>
            <a:off x="5638800" y="1821359"/>
            <a:ext cx="3352800" cy="1077218"/>
          </a:xfrm>
          <a:prstGeom prst="rect">
            <a:avLst/>
          </a:prstGeom>
          <a:solidFill>
            <a:schemeClr val="bg1"/>
          </a:solidFill>
        </p:spPr>
        <p:txBody>
          <a:bodyPr wrap="square" rtlCol="0">
            <a:spAutoFit/>
          </a:bodyPr>
          <a:lstStyle/>
          <a:p>
            <a:r>
              <a:rPr lang="en-US" sz="2400" b="1" dirty="0" smtClean="0"/>
              <a:t>Total CIP: $900k</a:t>
            </a:r>
          </a:p>
          <a:p>
            <a:r>
              <a:rPr lang="en-US" sz="2000" dirty="0" smtClean="0"/>
              <a:t>Fully funded by existing reserves</a:t>
            </a:r>
            <a:endParaRPr lang="en-US" dirty="0" smtClean="0"/>
          </a:p>
        </p:txBody>
      </p:sp>
    </p:spTree>
    <p:extLst>
      <p:ext uri="{BB962C8B-B14F-4D97-AF65-F5344CB8AC3E}">
        <p14:creationId xmlns:p14="http://schemas.microsoft.com/office/powerpoint/2010/main" val="3828501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Phased CIP Funding Structure</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396748559"/>
              </p:ext>
            </p:extLst>
          </p:nvPr>
        </p:nvGraphicFramePr>
        <p:xfrm>
          <a:off x="0" y="1524000"/>
          <a:ext cx="896112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638800" y="1821359"/>
            <a:ext cx="3352800" cy="1077218"/>
          </a:xfrm>
          <a:prstGeom prst="rect">
            <a:avLst/>
          </a:prstGeom>
          <a:solidFill>
            <a:schemeClr val="bg1"/>
          </a:solidFill>
        </p:spPr>
        <p:txBody>
          <a:bodyPr wrap="square" rtlCol="0">
            <a:spAutoFit/>
          </a:bodyPr>
          <a:lstStyle/>
          <a:p>
            <a:r>
              <a:rPr lang="en-US" sz="2400" b="1" dirty="0" smtClean="0"/>
              <a:t>Total CIP: $125k</a:t>
            </a:r>
          </a:p>
          <a:p>
            <a:r>
              <a:rPr lang="en-US" sz="2000" dirty="0" smtClean="0"/>
              <a:t>Fully funded by existing reserves</a:t>
            </a:r>
            <a:endParaRPr lang="en-US" dirty="0" smtClean="0"/>
          </a:p>
        </p:txBody>
      </p:sp>
    </p:spTree>
    <p:extLst>
      <p:ext uri="{BB962C8B-B14F-4D97-AF65-F5344CB8AC3E}">
        <p14:creationId xmlns:p14="http://schemas.microsoft.com/office/powerpoint/2010/main" val="15435985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793" y="304800"/>
            <a:ext cx="7923007" cy="914400"/>
          </a:xfrm>
        </p:spPr>
        <p:txBody>
          <a:bodyPr>
            <a:noAutofit/>
          </a:bodyPr>
          <a:lstStyle/>
          <a:p>
            <a:r>
              <a:rPr lang="en-US" sz="2800" dirty="0" smtClean="0"/>
              <a:t>Stormwater Revenue Requirement – Fully Programmed</a:t>
            </a:r>
            <a:endParaRPr lang="en-US" sz="2800" dirty="0"/>
          </a:p>
        </p:txBody>
      </p:sp>
      <p:sp>
        <p:nvSpPr>
          <p:cNvPr id="6" name="TextBox 5"/>
          <p:cNvSpPr txBox="1"/>
          <p:nvPr/>
        </p:nvSpPr>
        <p:spPr>
          <a:xfrm>
            <a:off x="609600" y="1447800"/>
            <a:ext cx="4267200" cy="1200329"/>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en-US" dirty="0"/>
              <a:t>Existing </a:t>
            </a:r>
            <a:r>
              <a:rPr lang="en-US" dirty="0" smtClean="0"/>
              <a:t>Deficiency</a:t>
            </a:r>
          </a:p>
          <a:p>
            <a:pPr marL="285750" indent="-285750">
              <a:buFont typeface="Wingdings" panose="05000000000000000000" pitchFamily="2" charset="2"/>
              <a:buChar char="ü"/>
            </a:pPr>
            <a:r>
              <a:rPr lang="en-US" dirty="0" smtClean="0"/>
              <a:t>Programmed Engineer FTE </a:t>
            </a:r>
            <a:r>
              <a:rPr lang="en-US" dirty="0"/>
              <a:t>in </a:t>
            </a:r>
            <a:r>
              <a:rPr lang="en-US" dirty="0" smtClean="0"/>
              <a:t>2019</a:t>
            </a:r>
          </a:p>
          <a:p>
            <a:pPr marL="285750" indent="-285750">
              <a:buFont typeface="Wingdings" panose="05000000000000000000" pitchFamily="2" charset="2"/>
              <a:buChar char="ü"/>
            </a:pPr>
            <a:r>
              <a:rPr lang="en-US" dirty="0" smtClean="0"/>
              <a:t>13.5% increase in 2019</a:t>
            </a:r>
          </a:p>
          <a:p>
            <a:pPr marL="285750" indent="-285750">
              <a:buFont typeface="Wingdings" panose="05000000000000000000" pitchFamily="2" charset="2"/>
              <a:buChar char="ü"/>
            </a:pPr>
            <a:r>
              <a:rPr lang="en-US" dirty="0" smtClean="0"/>
              <a:t>5% annual  </a:t>
            </a:r>
            <a:r>
              <a:rPr lang="en-US" dirty="0"/>
              <a:t>i</a:t>
            </a:r>
            <a:r>
              <a:rPr lang="en-US" dirty="0" smtClean="0"/>
              <a:t>ncreases from 2020-2023</a:t>
            </a:r>
          </a:p>
        </p:txBody>
      </p:sp>
      <p:sp>
        <p:nvSpPr>
          <p:cNvPr id="8" name="TextBox 7"/>
          <p:cNvSpPr txBox="1"/>
          <p:nvPr/>
        </p:nvSpPr>
        <p:spPr>
          <a:xfrm>
            <a:off x="5105400" y="1447800"/>
            <a:ext cx="3733800" cy="646331"/>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en-US" dirty="0" smtClean="0"/>
              <a:t>CIP cash funded ($900k)</a:t>
            </a:r>
          </a:p>
          <a:p>
            <a:pPr marL="285750" indent="-285750">
              <a:buFont typeface="Wingdings" panose="05000000000000000000" pitchFamily="2" charset="2"/>
              <a:buChar char="ü"/>
            </a:pPr>
            <a:r>
              <a:rPr lang="en-US" dirty="0" smtClean="0"/>
              <a:t>RRF 90% funded in 2023 ($110k)</a:t>
            </a:r>
            <a:endParaRPr lang="en-US" dirty="0"/>
          </a:p>
        </p:txBody>
      </p:sp>
      <p:sp>
        <p:nvSpPr>
          <p:cNvPr id="9" name="TextBox 8"/>
          <p:cNvSpPr txBox="1"/>
          <p:nvPr/>
        </p:nvSpPr>
        <p:spPr>
          <a:xfrm>
            <a:off x="967854" y="1091652"/>
            <a:ext cx="7696200" cy="369332"/>
          </a:xfrm>
          <a:prstGeom prst="rect">
            <a:avLst/>
          </a:prstGeom>
          <a:noFill/>
        </p:spPr>
        <p:txBody>
          <a:bodyPr wrap="square" rtlCol="0">
            <a:spAutoFit/>
          </a:bodyPr>
          <a:lstStyle/>
          <a:p>
            <a:r>
              <a:rPr lang="en-US" dirty="0" smtClean="0"/>
              <a:t>$31.48              $35.73             $37.52             $39.39              $41.36              $43.43</a:t>
            </a:r>
            <a:endParaRPr lang="en-US" dirty="0"/>
          </a:p>
        </p:txBody>
      </p:sp>
      <p:sp>
        <p:nvSpPr>
          <p:cNvPr id="10" name="TextBox 9"/>
          <p:cNvSpPr txBox="1"/>
          <p:nvPr/>
        </p:nvSpPr>
        <p:spPr>
          <a:xfrm>
            <a:off x="0" y="0"/>
            <a:ext cx="1143000" cy="369332"/>
          </a:xfrm>
          <a:prstGeom prst="rect">
            <a:avLst/>
          </a:prstGeom>
          <a:noFill/>
        </p:spPr>
        <p:txBody>
          <a:bodyPr wrap="square" rtlCol="0">
            <a:spAutoFit/>
          </a:bodyPr>
          <a:lstStyle/>
          <a:p>
            <a:r>
              <a:rPr lang="en-US" dirty="0" smtClean="0">
                <a:solidFill>
                  <a:schemeClr val="bg1">
                    <a:lumMod val="75000"/>
                  </a:schemeClr>
                </a:solidFill>
                <a:hlinkClick r:id="rId3" action="ppaction://hlinksldjump"/>
              </a:rPr>
              <a:t>Return</a:t>
            </a:r>
            <a:endParaRPr lang="en-US" dirty="0">
              <a:solidFill>
                <a:schemeClr val="bg1">
                  <a:lumMod val="75000"/>
                </a:schemeClr>
              </a:solidFill>
            </a:endParaRPr>
          </a:p>
        </p:txBody>
      </p:sp>
      <p:sp>
        <p:nvSpPr>
          <p:cNvPr id="11" name="TextBox 10"/>
          <p:cNvSpPr txBox="1"/>
          <p:nvPr/>
        </p:nvSpPr>
        <p:spPr>
          <a:xfrm>
            <a:off x="6781800" y="6629401"/>
            <a:ext cx="2362200" cy="307777"/>
          </a:xfrm>
          <a:prstGeom prst="rect">
            <a:avLst/>
          </a:prstGeom>
          <a:noFill/>
        </p:spPr>
        <p:txBody>
          <a:bodyPr wrap="square" rtlCol="0">
            <a:spAutoFit/>
          </a:bodyPr>
          <a:lstStyle/>
          <a:p>
            <a:r>
              <a:rPr lang="en-US" sz="1400" dirty="0"/>
              <a:t>SFR average bimonthly bill</a:t>
            </a:r>
          </a:p>
        </p:txBody>
      </p:sp>
      <p:graphicFrame>
        <p:nvGraphicFramePr>
          <p:cNvPr id="12" name="Chart 11"/>
          <p:cNvGraphicFramePr>
            <a:graphicFrameLocks/>
          </p:cNvGraphicFramePr>
          <p:nvPr>
            <p:extLst>
              <p:ext uri="{D42A27DB-BD31-4B8C-83A1-F6EECF244321}">
                <p14:modId xmlns:p14="http://schemas.microsoft.com/office/powerpoint/2010/main" val="4016407838"/>
              </p:ext>
            </p:extLst>
          </p:nvPr>
        </p:nvGraphicFramePr>
        <p:xfrm>
          <a:off x="2309" y="2438400"/>
          <a:ext cx="896112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40669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Stormwater Revenue Requirement – Status Quo</a:t>
            </a:r>
            <a:endParaRPr lang="en-US" sz="2800" dirty="0"/>
          </a:p>
        </p:txBody>
      </p:sp>
      <p:sp>
        <p:nvSpPr>
          <p:cNvPr id="6" name="TextBox 5"/>
          <p:cNvSpPr txBox="1"/>
          <p:nvPr/>
        </p:nvSpPr>
        <p:spPr>
          <a:xfrm>
            <a:off x="609600" y="1524000"/>
            <a:ext cx="4017804" cy="923330"/>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en-US" dirty="0"/>
              <a:t>No </a:t>
            </a:r>
            <a:r>
              <a:rPr lang="en-US" dirty="0" smtClean="0"/>
              <a:t>programmed Engineer FTE</a:t>
            </a:r>
          </a:p>
          <a:p>
            <a:pPr marL="285750" indent="-285750">
              <a:buFont typeface="Wingdings" panose="05000000000000000000" pitchFamily="2" charset="2"/>
              <a:buChar char="ü"/>
            </a:pPr>
            <a:r>
              <a:rPr lang="en-US" dirty="0"/>
              <a:t>4</a:t>
            </a:r>
            <a:r>
              <a:rPr lang="en-US" dirty="0" smtClean="0"/>
              <a:t>.5% annual increases in 2019-2021</a:t>
            </a:r>
          </a:p>
          <a:p>
            <a:pPr marL="285750" indent="-285750">
              <a:buFont typeface="Wingdings" panose="05000000000000000000" pitchFamily="2" charset="2"/>
              <a:buChar char="ü"/>
            </a:pPr>
            <a:r>
              <a:rPr lang="en-US" dirty="0" smtClean="0"/>
              <a:t>3% annual increases in 2022-2023</a:t>
            </a:r>
          </a:p>
        </p:txBody>
      </p:sp>
      <p:sp>
        <p:nvSpPr>
          <p:cNvPr id="8" name="TextBox 7"/>
          <p:cNvSpPr txBox="1"/>
          <p:nvPr/>
        </p:nvSpPr>
        <p:spPr>
          <a:xfrm>
            <a:off x="967854" y="1091652"/>
            <a:ext cx="7696200" cy="369332"/>
          </a:xfrm>
          <a:prstGeom prst="rect">
            <a:avLst/>
          </a:prstGeom>
          <a:noFill/>
        </p:spPr>
        <p:txBody>
          <a:bodyPr wrap="square" rtlCol="0">
            <a:spAutoFit/>
          </a:bodyPr>
          <a:lstStyle/>
          <a:p>
            <a:r>
              <a:rPr lang="en-US" dirty="0" smtClean="0"/>
              <a:t>$31.48              $32.90              $34.38             $35.92              $37.00             $38.11</a:t>
            </a:r>
            <a:endParaRPr lang="en-US" dirty="0"/>
          </a:p>
        </p:txBody>
      </p:sp>
      <p:sp>
        <p:nvSpPr>
          <p:cNvPr id="9" name="TextBox 8"/>
          <p:cNvSpPr txBox="1"/>
          <p:nvPr/>
        </p:nvSpPr>
        <p:spPr>
          <a:xfrm>
            <a:off x="4953000" y="1524000"/>
            <a:ext cx="3711054" cy="646331"/>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RRF 90% funded ($95k)</a:t>
            </a:r>
          </a:p>
          <a:p>
            <a:pPr marL="285750" indent="-285750">
              <a:buFont typeface="Wingdings" panose="05000000000000000000" pitchFamily="2" charset="2"/>
              <a:buChar char="ü"/>
            </a:pPr>
            <a:r>
              <a:rPr lang="en-US" dirty="0" smtClean="0"/>
              <a:t>Fully programmed CIP</a:t>
            </a:r>
          </a:p>
        </p:txBody>
      </p:sp>
      <p:sp>
        <p:nvSpPr>
          <p:cNvPr id="10" name="TextBox 9"/>
          <p:cNvSpPr txBox="1"/>
          <p:nvPr/>
        </p:nvSpPr>
        <p:spPr>
          <a:xfrm>
            <a:off x="0" y="0"/>
            <a:ext cx="1143000" cy="369332"/>
          </a:xfrm>
          <a:prstGeom prst="rect">
            <a:avLst/>
          </a:prstGeom>
          <a:noFill/>
        </p:spPr>
        <p:txBody>
          <a:bodyPr wrap="square" rtlCol="0">
            <a:spAutoFit/>
          </a:bodyPr>
          <a:lstStyle/>
          <a:p>
            <a:r>
              <a:rPr lang="en-US" dirty="0" smtClean="0">
                <a:solidFill>
                  <a:schemeClr val="bg1">
                    <a:lumMod val="75000"/>
                  </a:schemeClr>
                </a:solidFill>
                <a:hlinkClick r:id="rId3" action="ppaction://hlinksldjump"/>
              </a:rPr>
              <a:t>Return</a:t>
            </a:r>
            <a:endParaRPr lang="en-US" dirty="0">
              <a:solidFill>
                <a:schemeClr val="bg1">
                  <a:lumMod val="75000"/>
                </a:schemeClr>
              </a:solidFill>
            </a:endParaRPr>
          </a:p>
        </p:txBody>
      </p:sp>
      <p:sp>
        <p:nvSpPr>
          <p:cNvPr id="11" name="TextBox 10"/>
          <p:cNvSpPr txBox="1"/>
          <p:nvPr/>
        </p:nvSpPr>
        <p:spPr>
          <a:xfrm>
            <a:off x="6781800" y="6629401"/>
            <a:ext cx="2362200" cy="307777"/>
          </a:xfrm>
          <a:prstGeom prst="rect">
            <a:avLst/>
          </a:prstGeom>
          <a:noFill/>
        </p:spPr>
        <p:txBody>
          <a:bodyPr wrap="square" rtlCol="0">
            <a:spAutoFit/>
          </a:bodyPr>
          <a:lstStyle/>
          <a:p>
            <a:r>
              <a:rPr lang="en-US" sz="1400" dirty="0"/>
              <a:t>SFR average bimonthly bill</a:t>
            </a:r>
          </a:p>
        </p:txBody>
      </p:sp>
      <p:graphicFrame>
        <p:nvGraphicFramePr>
          <p:cNvPr id="12" name="Chart 11"/>
          <p:cNvGraphicFramePr>
            <a:graphicFrameLocks/>
          </p:cNvGraphicFramePr>
          <p:nvPr>
            <p:extLst>
              <p:ext uri="{D42A27DB-BD31-4B8C-83A1-F6EECF244321}">
                <p14:modId xmlns:p14="http://schemas.microsoft.com/office/powerpoint/2010/main" val="692042118"/>
              </p:ext>
            </p:extLst>
          </p:nvPr>
        </p:nvGraphicFramePr>
        <p:xfrm>
          <a:off x="36945" y="2442712"/>
          <a:ext cx="896112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39214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Stormwater Revenue Requirement – Existing Rates</a:t>
            </a:r>
            <a:endParaRPr lang="en-US" sz="2800" dirty="0"/>
          </a:p>
        </p:txBody>
      </p:sp>
      <p:sp>
        <p:nvSpPr>
          <p:cNvPr id="10" name="TextBox 9"/>
          <p:cNvSpPr txBox="1"/>
          <p:nvPr/>
        </p:nvSpPr>
        <p:spPr>
          <a:xfrm>
            <a:off x="4854054" y="1532762"/>
            <a:ext cx="4137546" cy="923330"/>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en-US" dirty="0" smtClean="0"/>
              <a:t>Fully programmed CIP</a:t>
            </a:r>
          </a:p>
          <a:p>
            <a:pPr marL="285750" indent="-285750">
              <a:buFont typeface="Wingdings" panose="05000000000000000000" pitchFamily="2" charset="2"/>
              <a:buChar char="ü"/>
            </a:pPr>
            <a:r>
              <a:rPr lang="en-US" dirty="0" smtClean="0"/>
              <a:t>$40k (3%) O&amp;M reduction in 2019</a:t>
            </a:r>
          </a:p>
          <a:p>
            <a:pPr marL="285750" indent="-285750">
              <a:buFont typeface="Wingdings" panose="05000000000000000000" pitchFamily="2" charset="2"/>
              <a:buChar char="ü"/>
            </a:pPr>
            <a:r>
              <a:rPr lang="en-US" dirty="0" smtClean="0"/>
              <a:t>$160k (13%) O&amp;M reduction in 2023</a:t>
            </a:r>
            <a:endParaRPr lang="en-US" dirty="0"/>
          </a:p>
        </p:txBody>
      </p:sp>
      <p:sp>
        <p:nvSpPr>
          <p:cNvPr id="12" name="TextBox 11"/>
          <p:cNvSpPr txBox="1"/>
          <p:nvPr/>
        </p:nvSpPr>
        <p:spPr>
          <a:xfrm>
            <a:off x="967854" y="1091652"/>
            <a:ext cx="7696200" cy="369332"/>
          </a:xfrm>
          <a:prstGeom prst="rect">
            <a:avLst/>
          </a:prstGeom>
          <a:noFill/>
        </p:spPr>
        <p:txBody>
          <a:bodyPr wrap="square" rtlCol="0">
            <a:spAutoFit/>
          </a:bodyPr>
          <a:lstStyle/>
          <a:p>
            <a:r>
              <a:rPr lang="en-US" dirty="0" smtClean="0"/>
              <a:t>$31.48              $31.48              $31.48             $31.48              $31.48             $31.48</a:t>
            </a:r>
            <a:endParaRPr lang="en-US" dirty="0"/>
          </a:p>
        </p:txBody>
      </p:sp>
      <p:sp>
        <p:nvSpPr>
          <p:cNvPr id="3" name="TextBox 2"/>
          <p:cNvSpPr txBox="1"/>
          <p:nvPr/>
        </p:nvSpPr>
        <p:spPr>
          <a:xfrm>
            <a:off x="685800" y="1466671"/>
            <a:ext cx="3429000" cy="923330"/>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Coverage requirement exceeds cash requirement</a:t>
            </a:r>
          </a:p>
          <a:p>
            <a:pPr marL="285750" indent="-285750">
              <a:buFont typeface="Wingdings" panose="05000000000000000000" pitchFamily="2" charset="2"/>
              <a:buChar char="ü"/>
            </a:pPr>
            <a:r>
              <a:rPr lang="en-US" dirty="0" smtClean="0"/>
              <a:t>RRF 25% </a:t>
            </a:r>
            <a:r>
              <a:rPr lang="en-US" dirty="0"/>
              <a:t>funded ($</a:t>
            </a:r>
            <a:r>
              <a:rPr lang="en-US" dirty="0" smtClean="0"/>
              <a:t>25k </a:t>
            </a:r>
            <a:r>
              <a:rPr lang="en-US" dirty="0"/>
              <a:t>in 2023</a:t>
            </a:r>
            <a:r>
              <a:rPr lang="en-US" dirty="0" smtClean="0"/>
              <a:t>)</a:t>
            </a:r>
            <a:endParaRPr lang="en-US" dirty="0"/>
          </a:p>
        </p:txBody>
      </p:sp>
      <p:sp>
        <p:nvSpPr>
          <p:cNvPr id="13" name="TextBox 12"/>
          <p:cNvSpPr txBox="1"/>
          <p:nvPr/>
        </p:nvSpPr>
        <p:spPr>
          <a:xfrm>
            <a:off x="0" y="0"/>
            <a:ext cx="1143000" cy="369332"/>
          </a:xfrm>
          <a:prstGeom prst="rect">
            <a:avLst/>
          </a:prstGeom>
          <a:noFill/>
        </p:spPr>
        <p:txBody>
          <a:bodyPr wrap="square" rtlCol="0">
            <a:spAutoFit/>
          </a:bodyPr>
          <a:lstStyle/>
          <a:p>
            <a:r>
              <a:rPr lang="en-US" dirty="0" smtClean="0">
                <a:solidFill>
                  <a:schemeClr val="bg1">
                    <a:lumMod val="75000"/>
                  </a:schemeClr>
                </a:solidFill>
                <a:hlinkClick r:id="rId3" action="ppaction://hlinksldjump"/>
              </a:rPr>
              <a:t>Return</a:t>
            </a:r>
            <a:endParaRPr lang="en-US" dirty="0">
              <a:solidFill>
                <a:schemeClr val="bg1">
                  <a:lumMod val="75000"/>
                </a:schemeClr>
              </a:solidFill>
            </a:endParaRPr>
          </a:p>
        </p:txBody>
      </p:sp>
      <p:sp>
        <p:nvSpPr>
          <p:cNvPr id="14" name="TextBox 13"/>
          <p:cNvSpPr txBox="1"/>
          <p:nvPr/>
        </p:nvSpPr>
        <p:spPr>
          <a:xfrm>
            <a:off x="6781800" y="6629401"/>
            <a:ext cx="2362200" cy="307777"/>
          </a:xfrm>
          <a:prstGeom prst="rect">
            <a:avLst/>
          </a:prstGeom>
          <a:noFill/>
        </p:spPr>
        <p:txBody>
          <a:bodyPr wrap="square" rtlCol="0">
            <a:spAutoFit/>
          </a:bodyPr>
          <a:lstStyle/>
          <a:p>
            <a:r>
              <a:rPr lang="en-US" sz="1400" dirty="0"/>
              <a:t>SFR average bimonthly bill</a:t>
            </a:r>
          </a:p>
        </p:txBody>
      </p:sp>
      <p:graphicFrame>
        <p:nvGraphicFramePr>
          <p:cNvPr id="9" name="Chart 8"/>
          <p:cNvGraphicFramePr>
            <a:graphicFrameLocks/>
          </p:cNvGraphicFramePr>
          <p:nvPr>
            <p:extLst>
              <p:ext uri="{D42A27DB-BD31-4B8C-83A1-F6EECF244321}">
                <p14:modId xmlns:p14="http://schemas.microsoft.com/office/powerpoint/2010/main" val="2629988500"/>
              </p:ext>
            </p:extLst>
          </p:nvPr>
        </p:nvGraphicFramePr>
        <p:xfrm>
          <a:off x="0" y="2456092"/>
          <a:ext cx="896112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0852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64456288"/>
              </p:ext>
            </p:extLst>
          </p:nvPr>
        </p:nvGraphicFramePr>
        <p:xfrm>
          <a:off x="164466" y="1905000"/>
          <a:ext cx="8827134" cy="2565400"/>
        </p:xfrm>
        <a:graphic>
          <a:graphicData uri="http://schemas.openxmlformats.org/drawingml/2006/table">
            <a:tbl>
              <a:tblPr firstRow="1" bandRow="1">
                <a:tableStyleId>{5C22544A-7EE6-4342-B048-85BDC9FD1C3A}</a:tableStyleId>
              </a:tblPr>
              <a:tblGrid>
                <a:gridCol w="2243454"/>
                <a:gridCol w="2194560"/>
                <a:gridCol w="2194560"/>
                <a:gridCol w="2194560"/>
              </a:tblGrid>
              <a:tr h="370840">
                <a:tc>
                  <a:txBody>
                    <a:bodyPr/>
                    <a:lstStyle/>
                    <a:p>
                      <a:endParaRPr lang="en-US" sz="1600" b="0" dirty="0"/>
                    </a:p>
                  </a:txBody>
                  <a:tcPr>
                    <a:solidFill>
                      <a:srgbClr val="556063"/>
                    </a:solidFill>
                  </a:tcPr>
                </a:tc>
                <a:tc>
                  <a:txBody>
                    <a:bodyPr/>
                    <a:lstStyle/>
                    <a:p>
                      <a:pPr algn="ctr"/>
                      <a:r>
                        <a:rPr lang="en-US" sz="1600" dirty="0" smtClean="0"/>
                        <a:t>Water</a:t>
                      </a:r>
                      <a:endParaRPr lang="en-US" sz="1600" dirty="0"/>
                    </a:p>
                  </a:txBody>
                  <a:tcPr>
                    <a:solidFill>
                      <a:srgbClr val="556063"/>
                    </a:solidFill>
                  </a:tcPr>
                </a:tc>
                <a:tc>
                  <a:txBody>
                    <a:bodyPr/>
                    <a:lstStyle/>
                    <a:p>
                      <a:pPr algn="ctr"/>
                      <a:r>
                        <a:rPr lang="en-US" sz="1600" dirty="0" smtClean="0"/>
                        <a:t>Sewer</a:t>
                      </a:r>
                      <a:endParaRPr lang="en-US" sz="1600" dirty="0"/>
                    </a:p>
                  </a:txBody>
                  <a:tcPr>
                    <a:solidFill>
                      <a:srgbClr val="556063"/>
                    </a:solidFill>
                  </a:tcPr>
                </a:tc>
                <a:tc>
                  <a:txBody>
                    <a:bodyPr/>
                    <a:lstStyle/>
                    <a:p>
                      <a:pPr algn="ctr"/>
                      <a:r>
                        <a:rPr lang="en-US" sz="1600" dirty="0" smtClean="0"/>
                        <a:t>Stormwater</a:t>
                      </a:r>
                      <a:endParaRPr lang="en-US" sz="1600" dirty="0"/>
                    </a:p>
                  </a:txBody>
                  <a:tcPr>
                    <a:solidFill>
                      <a:srgbClr val="556063"/>
                    </a:solidFill>
                  </a:tcPr>
                </a:tc>
              </a:tr>
              <a:tr h="370840">
                <a:tc>
                  <a:txBody>
                    <a:bodyPr/>
                    <a:lstStyle/>
                    <a:p>
                      <a:r>
                        <a:rPr lang="en-US" sz="1400" b="1" dirty="0" smtClean="0"/>
                        <a:t>Rate</a:t>
                      </a:r>
                      <a:r>
                        <a:rPr lang="en-US" sz="1400" b="1" baseline="0" dirty="0" smtClean="0"/>
                        <a:t> Increase</a:t>
                      </a:r>
                      <a:endParaRPr lang="en-US" sz="1400" b="1" dirty="0"/>
                    </a:p>
                  </a:txBody>
                  <a:tcPr anchor="ctr">
                    <a:solidFill>
                      <a:schemeClr val="accent1">
                        <a:lumMod val="20000"/>
                        <a:lumOff val="80000"/>
                      </a:schemeClr>
                    </a:solidFill>
                  </a:tcPr>
                </a:tc>
                <a:tc>
                  <a:txBody>
                    <a:bodyPr/>
                    <a:lstStyle/>
                    <a:p>
                      <a:pPr algn="ctr"/>
                      <a:r>
                        <a:rPr lang="en-US" sz="1400" dirty="0" smtClean="0"/>
                        <a:t>3% annually 2014-2018</a:t>
                      </a:r>
                      <a:endParaRPr lang="en-US" sz="1400" dirty="0"/>
                    </a:p>
                  </a:txBody>
                  <a:tcPr anchor="ctr">
                    <a:solidFill>
                      <a:schemeClr val="accent1">
                        <a:lumMod val="20000"/>
                        <a:lumOff val="80000"/>
                      </a:schemeClr>
                    </a:solidFill>
                  </a:tcPr>
                </a:tc>
                <a:tc>
                  <a:txBody>
                    <a:bodyPr/>
                    <a:lstStyle/>
                    <a:p>
                      <a:pPr algn="ctr"/>
                      <a:r>
                        <a:rPr lang="en-US" sz="1400" dirty="0" smtClean="0"/>
                        <a:t>0% 2014-2016</a:t>
                      </a:r>
                    </a:p>
                    <a:p>
                      <a:pPr algn="ctr"/>
                      <a:r>
                        <a:rPr lang="en-US" sz="1400" dirty="0" smtClean="0"/>
                        <a:t>2% in 2017 and 2018</a:t>
                      </a:r>
                      <a:endParaRPr lang="en-US" sz="1400" dirty="0"/>
                    </a:p>
                  </a:txBody>
                  <a:tcPr anchor="ctr">
                    <a:solidFill>
                      <a:schemeClr val="accent1">
                        <a:lumMod val="20000"/>
                        <a:lumOff val="80000"/>
                      </a:schemeClr>
                    </a:solidFill>
                  </a:tcPr>
                </a:tc>
                <a:tc>
                  <a:txBody>
                    <a:bodyPr/>
                    <a:lstStyle/>
                    <a:p>
                      <a:pPr algn="ctr"/>
                      <a:r>
                        <a:rPr lang="en-US" sz="1400" dirty="0" smtClean="0"/>
                        <a:t>0% from 2015-2018</a:t>
                      </a:r>
                      <a:endParaRPr lang="en-US" sz="1400" dirty="0"/>
                    </a:p>
                  </a:txBody>
                  <a:tcPr anchor="ctr">
                    <a:solidFill>
                      <a:schemeClr val="accent1">
                        <a:lumMod val="20000"/>
                        <a:lumOff val="80000"/>
                      </a:schemeClr>
                    </a:solidFill>
                  </a:tcPr>
                </a:tc>
              </a:tr>
              <a:tr h="370840">
                <a:tc>
                  <a:txBody>
                    <a:bodyPr/>
                    <a:lstStyle/>
                    <a:p>
                      <a:r>
                        <a:rPr lang="en-US" sz="1400" b="1" dirty="0" smtClean="0"/>
                        <a:t>Replacement Reserve Funding (RRF)* Annual Contribution</a:t>
                      </a:r>
                      <a:endParaRPr lang="en-US" sz="1400" b="1" dirty="0"/>
                    </a:p>
                  </a:txBody>
                  <a:tcPr anchor="ctr">
                    <a:solidFill>
                      <a:schemeClr val="bg1">
                        <a:lumMod val="85000"/>
                      </a:schemeClr>
                    </a:solidFill>
                  </a:tcPr>
                </a:tc>
                <a:tc>
                  <a:txBody>
                    <a:bodyPr/>
                    <a:lstStyle/>
                    <a:p>
                      <a:pPr algn="ctr"/>
                      <a:r>
                        <a:rPr lang="en-US" sz="1400" dirty="0" smtClean="0"/>
                        <a:t>$184,809 in 2018</a:t>
                      </a:r>
                      <a:endParaRPr lang="en-US" sz="1400" dirty="0"/>
                    </a:p>
                  </a:txBody>
                  <a:tcPr anchor="ctr">
                    <a:solidFill>
                      <a:schemeClr val="bg1">
                        <a:lumMod val="85000"/>
                      </a:schemeClr>
                    </a:solidFill>
                  </a:tcPr>
                </a:tc>
                <a:tc>
                  <a:txBody>
                    <a:bodyPr/>
                    <a:lstStyle/>
                    <a:p>
                      <a:pPr algn="ctr"/>
                      <a:r>
                        <a:rPr lang="en-US" sz="1400" dirty="0" smtClean="0"/>
                        <a:t>$416,828 in 2018</a:t>
                      </a:r>
                      <a:endParaRPr lang="en-US" sz="1400" dirty="0"/>
                    </a:p>
                  </a:txBody>
                  <a:tcPr anchor="ctr">
                    <a:solidFill>
                      <a:schemeClr val="bg1">
                        <a:lumMod val="85000"/>
                      </a:schemeClr>
                    </a:solidFill>
                  </a:tcPr>
                </a:tc>
                <a:tc>
                  <a:txBody>
                    <a:bodyPr/>
                    <a:lstStyle/>
                    <a:p>
                      <a:pPr algn="ctr"/>
                      <a:r>
                        <a:rPr lang="en-US" sz="1400" dirty="0" smtClean="0"/>
                        <a:t>No specific amount budgeted</a:t>
                      </a:r>
                      <a:endParaRPr lang="en-US" sz="1400" dirty="0"/>
                    </a:p>
                  </a:txBody>
                  <a:tcPr anchor="ctr">
                    <a:solidFill>
                      <a:schemeClr val="bg1">
                        <a:lumMod val="85000"/>
                      </a:schemeClr>
                    </a:solidFill>
                  </a:tcPr>
                </a:tc>
              </a:tr>
              <a:tr h="370840">
                <a:tc>
                  <a:txBody>
                    <a:bodyPr/>
                    <a:lstStyle/>
                    <a:p>
                      <a:r>
                        <a:rPr lang="en-US" sz="1400" b="1" dirty="0" smtClean="0"/>
                        <a:t>Notable Accomplishments</a:t>
                      </a:r>
                      <a:endParaRPr lang="en-US" sz="1400" b="1" dirty="0"/>
                    </a:p>
                  </a:txBody>
                  <a:tcPr anchor="ctr">
                    <a:solidFill>
                      <a:schemeClr val="accent1">
                        <a:lumMod val="20000"/>
                        <a:lumOff val="80000"/>
                      </a:schemeClr>
                    </a:solidFill>
                  </a:tcPr>
                </a:tc>
                <a:tc>
                  <a:txBody>
                    <a:bodyPr/>
                    <a:lstStyle/>
                    <a:p>
                      <a:pPr algn="ctr"/>
                      <a:r>
                        <a:rPr lang="en-US" sz="1400" dirty="0" smtClean="0"/>
                        <a:t>Achieved 60% of annual</a:t>
                      </a:r>
                      <a:r>
                        <a:rPr lang="en-US" sz="1400" baseline="0" dirty="0" smtClean="0"/>
                        <a:t> </a:t>
                      </a:r>
                      <a:r>
                        <a:rPr lang="en-US" sz="1400" dirty="0" smtClean="0"/>
                        <a:t>RRF phase-in policy</a:t>
                      </a:r>
                      <a:r>
                        <a:rPr lang="en-US" sz="1400" baseline="0" dirty="0" smtClean="0"/>
                        <a:t> target, reduced allowance in base charge</a:t>
                      </a:r>
                      <a:endParaRPr lang="en-US" sz="1400" dirty="0"/>
                    </a:p>
                  </a:txBody>
                  <a:tcPr anchor="ctr">
                    <a:solidFill>
                      <a:schemeClr val="accent1">
                        <a:lumMod val="20000"/>
                        <a:lumOff val="80000"/>
                      </a:schemeClr>
                    </a:solidFill>
                  </a:tcPr>
                </a:tc>
                <a:tc>
                  <a:txBody>
                    <a:bodyPr/>
                    <a:lstStyle/>
                    <a:p>
                      <a:pPr algn="ctr"/>
                      <a:r>
                        <a:rPr lang="en-US" sz="1400" dirty="0" smtClean="0"/>
                        <a:t>Achieved 60% of annual</a:t>
                      </a:r>
                      <a:r>
                        <a:rPr lang="en-US" sz="1400" baseline="0" dirty="0" smtClean="0"/>
                        <a:t> </a:t>
                      </a:r>
                      <a:r>
                        <a:rPr lang="en-US" sz="1400" dirty="0" smtClean="0"/>
                        <a:t>RRF phase-in policy</a:t>
                      </a:r>
                      <a:r>
                        <a:rPr lang="en-US" sz="1400" baseline="0" dirty="0" smtClean="0"/>
                        <a:t> target, </a:t>
                      </a:r>
                      <a:r>
                        <a:rPr lang="en-US" sz="1400" dirty="0" smtClean="0"/>
                        <a:t>Phase-in</a:t>
                      </a:r>
                      <a:r>
                        <a:rPr lang="en-US" sz="1400" baseline="0" dirty="0" smtClean="0"/>
                        <a:t> to equitable rate structure complete 2018</a:t>
                      </a:r>
                      <a:endParaRPr lang="en-US" sz="1400" dirty="0" smtClean="0"/>
                    </a:p>
                  </a:txBody>
                  <a:tcPr anchor="ctr">
                    <a:solidFill>
                      <a:schemeClr val="accent1">
                        <a:lumMod val="20000"/>
                        <a:lumOff val="80000"/>
                      </a:schemeClr>
                    </a:solidFill>
                  </a:tcPr>
                </a:tc>
                <a:tc>
                  <a:txBody>
                    <a:bodyPr/>
                    <a:lstStyle/>
                    <a:p>
                      <a:pPr algn="ctr"/>
                      <a:r>
                        <a:rPr lang="en-US" sz="1400" dirty="0" smtClean="0">
                          <a:solidFill>
                            <a:schemeClr val="tx1"/>
                          </a:solidFill>
                        </a:rPr>
                        <a:t>CIP projects funded and complete</a:t>
                      </a:r>
                    </a:p>
                  </a:txBody>
                  <a:tcPr anchor="ctr">
                    <a:solidFill>
                      <a:schemeClr val="accent1">
                        <a:lumMod val="20000"/>
                        <a:lumOff val="80000"/>
                      </a:schemeClr>
                    </a:solidFill>
                  </a:tcPr>
                </a:tc>
              </a:tr>
            </a:tbl>
          </a:graphicData>
        </a:graphic>
      </p:graphicFrame>
      <p:sp>
        <p:nvSpPr>
          <p:cNvPr id="2" name="Title 1"/>
          <p:cNvSpPr>
            <a:spLocks noGrp="1"/>
          </p:cNvSpPr>
          <p:nvPr>
            <p:ph type="title"/>
          </p:nvPr>
        </p:nvSpPr>
        <p:spPr/>
        <p:txBody>
          <a:bodyPr/>
          <a:lstStyle/>
          <a:p>
            <a:r>
              <a:rPr lang="en-US" dirty="0" smtClean="0"/>
              <a:t>Background / Introduction</a:t>
            </a:r>
            <a:endParaRPr lang="en-US" dirty="0"/>
          </a:p>
        </p:txBody>
      </p:sp>
      <p:sp>
        <p:nvSpPr>
          <p:cNvPr id="5" name="TextBox 4"/>
          <p:cNvSpPr txBox="1"/>
          <p:nvPr/>
        </p:nvSpPr>
        <p:spPr>
          <a:xfrm>
            <a:off x="76200" y="5638800"/>
            <a:ext cx="8915400" cy="338554"/>
          </a:xfrm>
          <a:prstGeom prst="rect">
            <a:avLst/>
          </a:prstGeom>
          <a:noFill/>
        </p:spPr>
        <p:txBody>
          <a:bodyPr wrap="square" rtlCol="0">
            <a:spAutoFit/>
          </a:bodyPr>
          <a:lstStyle/>
          <a:p>
            <a:r>
              <a:rPr lang="en-US" sz="1600" dirty="0" smtClean="0"/>
              <a:t>* Formerly Rate Funded System Reinvestment – updated terminology to Replacement Reserve Funding </a:t>
            </a:r>
            <a:endParaRPr lang="en-US" sz="1600" dirty="0"/>
          </a:p>
        </p:txBody>
      </p:sp>
    </p:spTree>
    <p:extLst>
      <p:ext uri="{BB962C8B-B14F-4D97-AF65-F5344CB8AC3E}">
        <p14:creationId xmlns:p14="http://schemas.microsoft.com/office/powerpoint/2010/main" val="6077865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Stormwater Revenue Requirement – Reduce Rates</a:t>
            </a:r>
            <a:endParaRPr lang="en-US" sz="2800" dirty="0"/>
          </a:p>
        </p:txBody>
      </p:sp>
      <p:sp>
        <p:nvSpPr>
          <p:cNvPr id="6" name="TextBox 5"/>
          <p:cNvSpPr txBox="1"/>
          <p:nvPr/>
        </p:nvSpPr>
        <p:spPr>
          <a:xfrm>
            <a:off x="4735773" y="1524000"/>
            <a:ext cx="4255827" cy="923330"/>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en-US" dirty="0" smtClean="0"/>
              <a:t>Fully programmed CIP</a:t>
            </a:r>
          </a:p>
          <a:p>
            <a:pPr marL="285750" indent="-285750">
              <a:buFont typeface="Wingdings" panose="05000000000000000000" pitchFamily="2" charset="2"/>
              <a:buChar char="ü"/>
            </a:pPr>
            <a:r>
              <a:rPr lang="en-US" dirty="0" smtClean="0"/>
              <a:t>$160k (14%) O&amp;M reduction in 2019</a:t>
            </a:r>
          </a:p>
          <a:p>
            <a:pPr marL="285750" indent="-285750">
              <a:buFont typeface="Wingdings" panose="05000000000000000000" pitchFamily="2" charset="2"/>
              <a:buChar char="ü"/>
            </a:pPr>
            <a:r>
              <a:rPr lang="en-US" dirty="0" smtClean="0"/>
              <a:t>$285k (24%) O&amp;M reduction in 2023</a:t>
            </a:r>
            <a:endParaRPr lang="en-US" dirty="0"/>
          </a:p>
        </p:txBody>
      </p:sp>
      <p:sp>
        <p:nvSpPr>
          <p:cNvPr id="11" name="TextBox 10"/>
          <p:cNvSpPr txBox="1"/>
          <p:nvPr/>
        </p:nvSpPr>
        <p:spPr>
          <a:xfrm>
            <a:off x="967854" y="1091652"/>
            <a:ext cx="7696200" cy="369332"/>
          </a:xfrm>
          <a:prstGeom prst="rect">
            <a:avLst/>
          </a:prstGeom>
          <a:noFill/>
        </p:spPr>
        <p:txBody>
          <a:bodyPr wrap="square" rtlCol="0">
            <a:spAutoFit/>
          </a:bodyPr>
          <a:lstStyle/>
          <a:p>
            <a:r>
              <a:rPr lang="en-US" dirty="0" smtClean="0"/>
              <a:t>$31.48              $28.33              $28.33             $28.33              $28.33             $28.33</a:t>
            </a:r>
            <a:endParaRPr lang="en-US" dirty="0"/>
          </a:p>
        </p:txBody>
      </p:sp>
      <p:sp>
        <p:nvSpPr>
          <p:cNvPr id="3" name="TextBox 2"/>
          <p:cNvSpPr txBox="1"/>
          <p:nvPr/>
        </p:nvSpPr>
        <p:spPr>
          <a:xfrm>
            <a:off x="685800" y="1524000"/>
            <a:ext cx="3962400" cy="923330"/>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10% rate reduction in 2019, maintained through 2023</a:t>
            </a:r>
          </a:p>
          <a:p>
            <a:pPr marL="285750" indent="-285750">
              <a:buFont typeface="Wingdings" panose="05000000000000000000" pitchFamily="2" charset="2"/>
              <a:buChar char="ü"/>
            </a:pPr>
            <a:r>
              <a:rPr lang="en-US" dirty="0"/>
              <a:t>RRF 25% funded ($25k in 2023</a:t>
            </a:r>
            <a:r>
              <a:rPr lang="en-US" dirty="0" smtClean="0"/>
              <a:t>)</a:t>
            </a:r>
            <a:endParaRPr lang="en-US" dirty="0"/>
          </a:p>
        </p:txBody>
      </p:sp>
      <p:sp>
        <p:nvSpPr>
          <p:cNvPr id="12" name="TextBox 11"/>
          <p:cNvSpPr txBox="1"/>
          <p:nvPr/>
        </p:nvSpPr>
        <p:spPr>
          <a:xfrm>
            <a:off x="0" y="0"/>
            <a:ext cx="1143000" cy="369332"/>
          </a:xfrm>
          <a:prstGeom prst="rect">
            <a:avLst/>
          </a:prstGeom>
          <a:noFill/>
        </p:spPr>
        <p:txBody>
          <a:bodyPr wrap="square" rtlCol="0">
            <a:spAutoFit/>
          </a:bodyPr>
          <a:lstStyle/>
          <a:p>
            <a:r>
              <a:rPr lang="en-US" dirty="0" smtClean="0">
                <a:solidFill>
                  <a:schemeClr val="bg1">
                    <a:lumMod val="75000"/>
                  </a:schemeClr>
                </a:solidFill>
                <a:hlinkClick r:id="rId3" action="ppaction://hlinksldjump"/>
              </a:rPr>
              <a:t>Return</a:t>
            </a:r>
            <a:endParaRPr lang="en-US" dirty="0">
              <a:solidFill>
                <a:schemeClr val="bg1">
                  <a:lumMod val="75000"/>
                </a:schemeClr>
              </a:solidFill>
            </a:endParaRPr>
          </a:p>
        </p:txBody>
      </p:sp>
      <p:sp>
        <p:nvSpPr>
          <p:cNvPr id="13" name="TextBox 12"/>
          <p:cNvSpPr txBox="1"/>
          <p:nvPr/>
        </p:nvSpPr>
        <p:spPr>
          <a:xfrm>
            <a:off x="6781800" y="6629401"/>
            <a:ext cx="2362200" cy="307777"/>
          </a:xfrm>
          <a:prstGeom prst="rect">
            <a:avLst/>
          </a:prstGeom>
          <a:noFill/>
        </p:spPr>
        <p:txBody>
          <a:bodyPr wrap="square" rtlCol="0">
            <a:spAutoFit/>
          </a:bodyPr>
          <a:lstStyle/>
          <a:p>
            <a:r>
              <a:rPr lang="en-US" sz="1400" dirty="0"/>
              <a:t>SFR average bimonthly bill</a:t>
            </a:r>
          </a:p>
        </p:txBody>
      </p:sp>
      <p:graphicFrame>
        <p:nvGraphicFramePr>
          <p:cNvPr id="9" name="Chart 8"/>
          <p:cNvGraphicFramePr>
            <a:graphicFrameLocks/>
          </p:cNvGraphicFramePr>
          <p:nvPr>
            <p:extLst>
              <p:ext uri="{D42A27DB-BD31-4B8C-83A1-F6EECF244321}">
                <p14:modId xmlns:p14="http://schemas.microsoft.com/office/powerpoint/2010/main" val="3543776573"/>
              </p:ext>
            </p:extLst>
          </p:nvPr>
        </p:nvGraphicFramePr>
        <p:xfrm>
          <a:off x="0" y="2454257"/>
          <a:ext cx="896112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3887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Stormwater Credit Analysis</a:t>
            </a:r>
          </a:p>
        </p:txBody>
      </p:sp>
      <p:sp>
        <p:nvSpPr>
          <p:cNvPr id="3" name="Content Placeholder 2"/>
          <p:cNvSpPr>
            <a:spLocks noGrp="1"/>
          </p:cNvSpPr>
          <p:nvPr>
            <p:ph idx="1"/>
          </p:nvPr>
        </p:nvSpPr>
        <p:spPr>
          <a:xfrm>
            <a:off x="452351" y="4419600"/>
            <a:ext cx="8229600" cy="1066799"/>
          </a:xfrm>
        </p:spPr>
        <p:txBody>
          <a:bodyPr>
            <a:normAutofit fontScale="92500" lnSpcReduction="10000"/>
          </a:bodyPr>
          <a:lstStyle/>
          <a:p>
            <a:r>
              <a:rPr lang="en-US" b="0" dirty="0" smtClean="0"/>
              <a:t>Current NPDES permit holders receive 75% discount</a:t>
            </a:r>
          </a:p>
          <a:p>
            <a:r>
              <a:rPr lang="en-US" b="0" dirty="0" smtClean="0"/>
              <a:t>A reduced credit would generate additional revenue from permit holders</a:t>
            </a:r>
          </a:p>
          <a:p>
            <a:r>
              <a:rPr lang="en-US" b="0" dirty="0" smtClean="0"/>
              <a:t>A revenue neutral option would reduce the stormwater rate per ESU</a:t>
            </a:r>
          </a:p>
        </p:txBody>
      </p:sp>
      <p:sp>
        <p:nvSpPr>
          <p:cNvPr id="5" name="Oval 4"/>
          <p:cNvSpPr/>
          <p:nvPr/>
        </p:nvSpPr>
        <p:spPr>
          <a:xfrm>
            <a:off x="4343400" y="3733800"/>
            <a:ext cx="83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213360" y="1371600"/>
            <a:ext cx="8778240" cy="2760464"/>
          </a:xfrm>
          <a:prstGeom prst="rect">
            <a:avLst/>
          </a:prstGeom>
        </p:spPr>
      </p:pic>
    </p:spTree>
    <p:extLst>
      <p:ext uri="{BB962C8B-B14F-4D97-AF65-F5344CB8AC3E}">
        <p14:creationId xmlns:p14="http://schemas.microsoft.com/office/powerpoint/2010/main" val="36055352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Stormwater Bimonthly Bill Comparison</a:t>
            </a:r>
            <a:endParaRPr lang="en-US" dirty="0"/>
          </a:p>
        </p:txBody>
      </p:sp>
      <p:sp>
        <p:nvSpPr>
          <p:cNvPr id="4" name="TextBox 3"/>
          <p:cNvSpPr txBox="1"/>
          <p:nvPr/>
        </p:nvSpPr>
        <p:spPr>
          <a:xfrm>
            <a:off x="6781800" y="6629401"/>
            <a:ext cx="2362200" cy="307777"/>
          </a:xfrm>
          <a:prstGeom prst="rect">
            <a:avLst/>
          </a:prstGeom>
          <a:noFill/>
        </p:spPr>
        <p:txBody>
          <a:bodyPr wrap="square" rtlCol="0">
            <a:spAutoFit/>
          </a:bodyPr>
          <a:lstStyle/>
          <a:p>
            <a:r>
              <a:rPr lang="en-US" sz="1400" dirty="0"/>
              <a:t>SFR average bimonthly bill</a:t>
            </a:r>
          </a:p>
        </p:txBody>
      </p:sp>
      <p:graphicFrame>
        <p:nvGraphicFramePr>
          <p:cNvPr id="5" name="Chart 4"/>
          <p:cNvGraphicFramePr>
            <a:graphicFrameLocks/>
          </p:cNvGraphicFramePr>
          <p:nvPr>
            <p:extLst>
              <p:ext uri="{D42A27DB-BD31-4B8C-83A1-F6EECF244321}">
                <p14:modId xmlns:p14="http://schemas.microsoft.com/office/powerpoint/2010/main" val="89130238"/>
              </p:ext>
            </p:extLst>
          </p:nvPr>
        </p:nvGraphicFramePr>
        <p:xfrm>
          <a:off x="-27709" y="1524000"/>
          <a:ext cx="896112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18879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901603" y="2676273"/>
            <a:ext cx="6404197" cy="1644953"/>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schemeClr val="tx1"/>
                </a:solidFill>
              </a:rPr>
              <a:t>Review</a:t>
            </a:r>
            <a:endParaRPr lang="en-US" sz="2800" b="1" dirty="0">
              <a:solidFill>
                <a:schemeClr val="tx1"/>
              </a:solidFill>
            </a:endParaRPr>
          </a:p>
        </p:txBody>
      </p:sp>
    </p:spTree>
    <p:extLst>
      <p:ext uri="{BB962C8B-B14F-4D97-AF65-F5344CB8AC3E}">
        <p14:creationId xmlns:p14="http://schemas.microsoft.com/office/powerpoint/2010/main" val="5061335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Bimonthly Combined Bill Comparisons</a:t>
            </a:r>
            <a:endParaRPr lang="en-US" dirty="0"/>
          </a:p>
        </p:txBody>
      </p:sp>
      <p:sp>
        <p:nvSpPr>
          <p:cNvPr id="4" name="TextBox 3"/>
          <p:cNvSpPr txBox="1"/>
          <p:nvPr/>
        </p:nvSpPr>
        <p:spPr>
          <a:xfrm>
            <a:off x="6781800" y="6629401"/>
            <a:ext cx="2362200" cy="307777"/>
          </a:xfrm>
          <a:prstGeom prst="rect">
            <a:avLst/>
          </a:prstGeom>
          <a:noFill/>
        </p:spPr>
        <p:txBody>
          <a:bodyPr wrap="square" rtlCol="0">
            <a:spAutoFit/>
          </a:bodyPr>
          <a:lstStyle/>
          <a:p>
            <a:r>
              <a:rPr lang="en-US" sz="1400" dirty="0"/>
              <a:t>SFR average bimonthly bill</a:t>
            </a:r>
          </a:p>
        </p:txBody>
      </p:sp>
      <p:graphicFrame>
        <p:nvGraphicFramePr>
          <p:cNvPr id="5" name="Chart 4"/>
          <p:cNvGraphicFramePr>
            <a:graphicFrameLocks/>
          </p:cNvGraphicFramePr>
          <p:nvPr>
            <p:extLst>
              <p:ext uri="{D42A27DB-BD31-4B8C-83A1-F6EECF244321}">
                <p14:modId xmlns:p14="http://schemas.microsoft.com/office/powerpoint/2010/main" val="632580834"/>
              </p:ext>
            </p:extLst>
          </p:nvPr>
        </p:nvGraphicFramePr>
        <p:xfrm>
          <a:off x="0" y="1638300"/>
          <a:ext cx="896112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99872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Affordability Test</a:t>
            </a:r>
            <a:endParaRPr lang="en-US" dirty="0"/>
          </a:p>
        </p:txBody>
      </p:sp>
      <p:sp>
        <p:nvSpPr>
          <p:cNvPr id="3" name="Content Placeholder 2"/>
          <p:cNvSpPr>
            <a:spLocks noGrp="1"/>
          </p:cNvSpPr>
          <p:nvPr>
            <p:ph idx="1"/>
          </p:nvPr>
        </p:nvSpPr>
        <p:spPr>
          <a:xfrm>
            <a:off x="228600" y="4495800"/>
            <a:ext cx="8229600" cy="4525963"/>
          </a:xfrm>
        </p:spPr>
        <p:txBody>
          <a:bodyPr>
            <a:normAutofit/>
          </a:bodyPr>
          <a:lstStyle/>
          <a:p>
            <a:pPr marL="0" indent="0">
              <a:buNone/>
            </a:pPr>
            <a:endParaRPr lang="en-US" dirty="0"/>
          </a:p>
          <a:p>
            <a:r>
              <a:rPr lang="en-US" sz="1600" b="0" dirty="0" smtClean="0"/>
              <a:t>Median Household Income - City of Washougal from census.gov</a:t>
            </a:r>
          </a:p>
          <a:p>
            <a:r>
              <a:rPr lang="en-US" sz="1600" b="0" dirty="0" smtClean="0"/>
              <a:t>Projected bimonthly bills based on Fully Programmed scenarios</a:t>
            </a:r>
          </a:p>
          <a:p>
            <a:r>
              <a:rPr lang="en-US" sz="1600" b="0" dirty="0" smtClean="0"/>
              <a:t>Affordability index based on Drinking Water State Revolving Fund Loan Program affordability threshold to determine eligibility for principal forgiveness</a:t>
            </a:r>
            <a:endParaRPr lang="en-US" sz="1600" b="0" dirty="0">
              <a:solidFill>
                <a:srgbClr val="FF0000"/>
              </a:solidFill>
            </a:endParaRPr>
          </a:p>
        </p:txBody>
      </p:sp>
      <p:pic>
        <p:nvPicPr>
          <p:cNvPr id="4" name="Picture 3"/>
          <p:cNvPicPr>
            <a:picLocks noChangeAspect="1"/>
          </p:cNvPicPr>
          <p:nvPr/>
        </p:nvPicPr>
        <p:blipFill>
          <a:blip r:embed="rId3"/>
          <a:stretch>
            <a:fillRect/>
          </a:stretch>
        </p:blipFill>
        <p:spPr>
          <a:xfrm>
            <a:off x="106680" y="1719566"/>
            <a:ext cx="8961120" cy="2242834"/>
          </a:xfrm>
          <a:prstGeom prst="rect">
            <a:avLst/>
          </a:prstGeom>
        </p:spPr>
      </p:pic>
    </p:spTree>
    <p:extLst>
      <p:ext uri="{BB962C8B-B14F-4D97-AF65-F5344CB8AC3E}">
        <p14:creationId xmlns:p14="http://schemas.microsoft.com/office/powerpoint/2010/main" val="3068689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Administration Recommendation</a:t>
            </a:r>
            <a:endParaRPr lang="en-US" dirty="0"/>
          </a:p>
        </p:txBody>
      </p:sp>
      <p:sp>
        <p:nvSpPr>
          <p:cNvPr id="3" name="Content Placeholder 2"/>
          <p:cNvSpPr>
            <a:spLocks noGrp="1"/>
          </p:cNvSpPr>
          <p:nvPr>
            <p:ph idx="1"/>
          </p:nvPr>
        </p:nvSpPr>
        <p:spPr/>
        <p:txBody>
          <a:bodyPr>
            <a:normAutofit/>
          </a:bodyPr>
          <a:lstStyle/>
          <a:p>
            <a:r>
              <a:rPr lang="en-US" dirty="0" smtClean="0"/>
              <a:t>Water – Phased CIP</a:t>
            </a:r>
          </a:p>
          <a:p>
            <a:pPr lvl="1"/>
            <a:r>
              <a:rPr lang="en-US" dirty="0" smtClean="0"/>
              <a:t>2.5% annual increases</a:t>
            </a:r>
          </a:p>
          <a:p>
            <a:pPr lvl="1"/>
            <a:r>
              <a:rPr lang="en-US" dirty="0" smtClean="0"/>
              <a:t>RRF target 90% achieved in 2023</a:t>
            </a:r>
          </a:p>
          <a:p>
            <a:r>
              <a:rPr lang="en-US" dirty="0" smtClean="0"/>
              <a:t>Sewer – Fully Programmed CIP</a:t>
            </a:r>
          </a:p>
          <a:p>
            <a:pPr lvl="1"/>
            <a:r>
              <a:rPr lang="en-US" dirty="0" smtClean="0"/>
              <a:t>10.5% annual increases in 2019-2021, 5% annual increases in 2022-2023</a:t>
            </a:r>
          </a:p>
          <a:p>
            <a:pPr lvl="1"/>
            <a:r>
              <a:rPr lang="en-US" dirty="0" smtClean="0"/>
              <a:t>Programmed staffing </a:t>
            </a:r>
          </a:p>
          <a:p>
            <a:pPr lvl="1"/>
            <a:r>
              <a:rPr lang="en-US" dirty="0" smtClean="0"/>
              <a:t>RRF </a:t>
            </a:r>
            <a:r>
              <a:rPr lang="en-US" dirty="0"/>
              <a:t>target 90% achieved in </a:t>
            </a:r>
            <a:r>
              <a:rPr lang="en-US" dirty="0" smtClean="0"/>
              <a:t>2023</a:t>
            </a:r>
            <a:endParaRPr lang="en-US" dirty="0"/>
          </a:p>
          <a:p>
            <a:r>
              <a:rPr lang="en-US" dirty="0" smtClean="0"/>
              <a:t>Stormwater – Rate Credit, Status Quo</a:t>
            </a:r>
          </a:p>
          <a:p>
            <a:pPr lvl="1"/>
            <a:r>
              <a:rPr lang="en-US" dirty="0" smtClean="0"/>
              <a:t>4.5% annual system-wide increases in 2019-2021, 3% in 2022-2023</a:t>
            </a:r>
          </a:p>
          <a:p>
            <a:pPr lvl="1"/>
            <a:r>
              <a:rPr lang="en-US" dirty="0" smtClean="0"/>
              <a:t>29% rate reduction [preliminary] with cost-based credit policy update (Phase 2)</a:t>
            </a:r>
          </a:p>
          <a:p>
            <a:pPr lvl="1"/>
            <a:r>
              <a:rPr lang="en-US" dirty="0" smtClean="0"/>
              <a:t>Fully programmed CIP, cash funded</a:t>
            </a:r>
          </a:p>
          <a:p>
            <a:pPr lvl="1"/>
            <a:r>
              <a:rPr lang="en-US" dirty="0" smtClean="0"/>
              <a:t>NPDES</a:t>
            </a:r>
            <a:r>
              <a:rPr lang="en-US" dirty="0"/>
              <a:t> </a:t>
            </a:r>
            <a:r>
              <a:rPr lang="en-US" dirty="0" smtClean="0"/>
              <a:t>credit adjusted (pending Phase II findings)</a:t>
            </a:r>
          </a:p>
        </p:txBody>
      </p:sp>
    </p:spTree>
    <p:extLst>
      <p:ext uri="{BB962C8B-B14F-4D97-AF65-F5344CB8AC3E}">
        <p14:creationId xmlns:p14="http://schemas.microsoft.com/office/powerpoint/2010/main" val="10679531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878951166"/>
              </p:ext>
            </p:extLst>
          </p:nvPr>
        </p:nvGraphicFramePr>
        <p:xfrm>
          <a:off x="0" y="1604665"/>
          <a:ext cx="896112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Administration Recommendation</a:t>
            </a:r>
            <a:endParaRPr lang="en-US" dirty="0"/>
          </a:p>
        </p:txBody>
      </p:sp>
      <p:sp>
        <p:nvSpPr>
          <p:cNvPr id="5" name="Rectangle 4"/>
          <p:cNvSpPr/>
          <p:nvPr/>
        </p:nvSpPr>
        <p:spPr>
          <a:xfrm>
            <a:off x="4038600" y="2438400"/>
            <a:ext cx="609600" cy="3352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90600" y="1143000"/>
            <a:ext cx="6096000" cy="923330"/>
          </a:xfrm>
          <a:prstGeom prst="rect">
            <a:avLst/>
          </a:prstGeom>
          <a:solidFill>
            <a:schemeClr val="bg1"/>
          </a:solidFill>
          <a:ln>
            <a:solidFill>
              <a:schemeClr val="accent1"/>
            </a:solidFill>
          </a:ln>
        </p:spPr>
        <p:txBody>
          <a:bodyPr wrap="square" rtlCol="0">
            <a:spAutoFit/>
          </a:bodyPr>
          <a:lstStyle/>
          <a:p>
            <a:r>
              <a:rPr lang="en-US" dirty="0" smtClean="0"/>
              <a:t>Water – Phased CIP</a:t>
            </a:r>
          </a:p>
          <a:p>
            <a:r>
              <a:rPr lang="en-US" dirty="0" smtClean="0"/>
              <a:t>Sewer – Fully Programmed</a:t>
            </a:r>
          </a:p>
          <a:p>
            <a:r>
              <a:rPr lang="en-US" dirty="0" smtClean="0"/>
              <a:t>Stormwater </a:t>
            </a:r>
            <a:r>
              <a:rPr lang="en-US" dirty="0"/>
              <a:t>– </a:t>
            </a:r>
            <a:r>
              <a:rPr lang="en-US" dirty="0" smtClean="0"/>
              <a:t>Status Quo Rate Credit Update (pending Phase II)</a:t>
            </a:r>
          </a:p>
        </p:txBody>
      </p:sp>
    </p:spTree>
    <p:extLst>
      <p:ext uri="{BB962C8B-B14F-4D97-AF65-F5344CB8AC3E}">
        <p14:creationId xmlns:p14="http://schemas.microsoft.com/office/powerpoint/2010/main" val="11056048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Capital Projects and Compliance</a:t>
            </a:r>
            <a:endParaRPr lang="en-US" dirty="0"/>
          </a:p>
        </p:txBody>
      </p:sp>
      <p:sp>
        <p:nvSpPr>
          <p:cNvPr id="3" name="Content Placeholder 2"/>
          <p:cNvSpPr>
            <a:spLocks noGrp="1"/>
          </p:cNvSpPr>
          <p:nvPr>
            <p:ph idx="1"/>
          </p:nvPr>
        </p:nvSpPr>
        <p:spPr/>
        <p:txBody>
          <a:bodyPr>
            <a:normAutofit fontScale="92500" lnSpcReduction="20000"/>
          </a:bodyPr>
          <a:lstStyle/>
          <a:p>
            <a:r>
              <a:rPr lang="en-US" sz="2100" dirty="0"/>
              <a:t>Background</a:t>
            </a:r>
          </a:p>
          <a:p>
            <a:pPr lvl="1"/>
            <a:r>
              <a:rPr lang="en-US" sz="1900" dirty="0"/>
              <a:t>All utilities projects are done to meet the following requirements:</a:t>
            </a:r>
          </a:p>
          <a:p>
            <a:pPr lvl="2"/>
            <a:r>
              <a:rPr lang="en-US" sz="1600" dirty="0"/>
              <a:t>Regulatory Compliance</a:t>
            </a:r>
          </a:p>
          <a:p>
            <a:pPr lvl="2"/>
            <a:r>
              <a:rPr lang="en-US" sz="1600" dirty="0"/>
              <a:t>Capacity for growth based on the City of Washougal Comprehensive Land Use Plan</a:t>
            </a:r>
          </a:p>
          <a:p>
            <a:pPr lvl="0"/>
            <a:r>
              <a:rPr lang="en-US" sz="2100" dirty="0">
                <a:solidFill>
                  <a:prstClr val="black"/>
                </a:solidFill>
              </a:rPr>
              <a:t>Plans</a:t>
            </a:r>
          </a:p>
          <a:p>
            <a:pPr lvl="1"/>
            <a:r>
              <a:rPr lang="en-US" sz="1900" dirty="0">
                <a:solidFill>
                  <a:prstClr val="black"/>
                </a:solidFill>
              </a:rPr>
              <a:t>Each utility has a planning document to comply with the above referenced guidelines.</a:t>
            </a:r>
          </a:p>
          <a:p>
            <a:pPr lvl="2"/>
            <a:r>
              <a:rPr lang="en-US" sz="1600" dirty="0">
                <a:solidFill>
                  <a:prstClr val="black"/>
                </a:solidFill>
              </a:rPr>
              <a:t>In the planning documents staff, consultants and regulators opine of required projects to ensure compliance (Capital Improvement Plan (CIP).</a:t>
            </a:r>
          </a:p>
          <a:p>
            <a:pPr lvl="0"/>
            <a:r>
              <a:rPr lang="en-US" sz="2100" dirty="0">
                <a:solidFill>
                  <a:prstClr val="black"/>
                </a:solidFill>
              </a:rPr>
              <a:t>Wastewater</a:t>
            </a:r>
          </a:p>
          <a:p>
            <a:pPr lvl="1"/>
            <a:r>
              <a:rPr lang="en-US" sz="1900" dirty="0"/>
              <a:t>Wastewater has undertaken approximately $17M in expansion and upgrades from 2012-2018 and will require an additional $11M in the next 5 years to comply with the CIP.</a:t>
            </a:r>
          </a:p>
          <a:p>
            <a:pPr lvl="1"/>
            <a:r>
              <a:rPr lang="en-US" sz="1900" dirty="0"/>
              <a:t>The city is currently working with DOE on our NPDES permit renewal. Once DOE is satisfied the city is moving forward to comply with the Criteria for Sewage Works Design Manual, the NPDES will be renewed with existing capacity limitations.</a:t>
            </a:r>
          </a:p>
          <a:p>
            <a:pPr lvl="1"/>
            <a:r>
              <a:rPr lang="en-US" sz="1900" dirty="0"/>
              <a:t>If the city chooses to defer/not to comply with the requirements of the plans, significant impacts and restrictions could be placed on the NPDES permit as well as a possible moratorium/restriction on growth.</a:t>
            </a:r>
          </a:p>
          <a:p>
            <a:pPr marL="342900" lvl="1" indent="0">
              <a:buNone/>
            </a:pPr>
            <a:endParaRPr lang="en-US" dirty="0"/>
          </a:p>
          <a:p>
            <a:endParaRPr lang="en-US" dirty="0"/>
          </a:p>
        </p:txBody>
      </p:sp>
    </p:spTree>
    <p:extLst>
      <p:ext uri="{BB962C8B-B14F-4D97-AF65-F5344CB8AC3E}">
        <p14:creationId xmlns:p14="http://schemas.microsoft.com/office/powerpoint/2010/main" val="12734653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WWTP Expansion Background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6671437"/>
              </p:ext>
            </p:extLst>
          </p:nvPr>
        </p:nvGraphicFramePr>
        <p:xfrm>
          <a:off x="1485900" y="1885950"/>
          <a:ext cx="6172200" cy="3406140"/>
        </p:xfrm>
        <a:graphic>
          <a:graphicData uri="http://schemas.openxmlformats.org/drawingml/2006/table">
            <a:tbl>
              <a:tblPr firstRow="1" bandRow="1">
                <a:tableStyleId>{5C22544A-7EE6-4342-B048-85BDC9FD1C3A}</a:tableStyleId>
              </a:tblPr>
              <a:tblGrid>
                <a:gridCol w="3086100"/>
                <a:gridCol w="3086100"/>
              </a:tblGrid>
              <a:tr h="685800">
                <a:tc>
                  <a:txBody>
                    <a:bodyPr/>
                    <a:lstStyle/>
                    <a:p>
                      <a:pPr algn="ctr"/>
                      <a:r>
                        <a:rPr lang="en-US" sz="1400" dirty="0" smtClean="0"/>
                        <a:t>2012 – 2018 WWTP – Phase I Improvements to comply with the DOE Criteria</a:t>
                      </a:r>
                      <a:r>
                        <a:rPr lang="en-US" sz="1400" baseline="0" dirty="0" smtClean="0"/>
                        <a:t> for Sewage Works Design Manual</a:t>
                      </a:r>
                      <a:endParaRPr lang="en-US" sz="1400" dirty="0"/>
                    </a:p>
                  </a:txBody>
                  <a:tcPr marL="68580" marR="68580" marT="34290" marB="34290">
                    <a:solidFill>
                      <a:srgbClr val="556063"/>
                    </a:solidFill>
                  </a:tcPr>
                </a:tc>
                <a:tc>
                  <a:txBody>
                    <a:bodyPr/>
                    <a:lstStyle/>
                    <a:p>
                      <a:pPr algn="ctr"/>
                      <a:r>
                        <a:rPr lang="en-US" sz="1400" dirty="0" smtClean="0"/>
                        <a:t>2019</a:t>
                      </a:r>
                      <a:r>
                        <a:rPr lang="en-US" sz="1400" baseline="0" dirty="0" smtClean="0"/>
                        <a:t> – 2023 WWTP – Phase II Improvements to comply with DOE Criteria for Sewage Works Design Manual</a:t>
                      </a:r>
                      <a:endParaRPr lang="en-US" sz="1400" dirty="0"/>
                    </a:p>
                  </a:txBody>
                  <a:tcPr marL="68580" marR="68580" marT="34290" marB="34290">
                    <a:solidFill>
                      <a:srgbClr val="556063"/>
                    </a:solidFill>
                  </a:tcPr>
                </a:tc>
              </a:tr>
              <a:tr h="2125980">
                <a:tc>
                  <a:txBody>
                    <a:bodyPr/>
                    <a:lstStyle/>
                    <a:p>
                      <a:pPr algn="ctr"/>
                      <a:r>
                        <a:rPr lang="en-US" sz="1400" dirty="0" smtClean="0"/>
                        <a:t>Oxidation</a:t>
                      </a:r>
                      <a:r>
                        <a:rPr lang="en-US" sz="1400" baseline="0" dirty="0" smtClean="0"/>
                        <a:t> Ditch #2</a:t>
                      </a:r>
                    </a:p>
                    <a:p>
                      <a:pPr algn="ctr"/>
                      <a:r>
                        <a:rPr lang="en-US" sz="1400" baseline="0" dirty="0" smtClean="0"/>
                        <a:t>Primary UV</a:t>
                      </a:r>
                    </a:p>
                    <a:p>
                      <a:pPr algn="ctr"/>
                      <a:r>
                        <a:rPr lang="en-US" sz="1400" baseline="0" dirty="0" smtClean="0"/>
                        <a:t>Primary Electrical Room</a:t>
                      </a:r>
                    </a:p>
                    <a:p>
                      <a:pPr algn="ctr"/>
                      <a:r>
                        <a:rPr lang="en-US" sz="1400" baseline="0" dirty="0" smtClean="0"/>
                        <a:t>2</a:t>
                      </a:r>
                      <a:r>
                        <a:rPr lang="en-US" sz="1400" baseline="30000" dirty="0" smtClean="0"/>
                        <a:t>nd</a:t>
                      </a:r>
                      <a:r>
                        <a:rPr lang="en-US" sz="1400" baseline="0" dirty="0" smtClean="0"/>
                        <a:t> Generator</a:t>
                      </a:r>
                    </a:p>
                    <a:p>
                      <a:pPr algn="ctr"/>
                      <a:r>
                        <a:rPr lang="en-US" sz="1400" baseline="0" dirty="0" smtClean="0"/>
                        <a:t>Primary Influent Pump Station</a:t>
                      </a:r>
                    </a:p>
                    <a:p>
                      <a:pPr algn="ctr"/>
                      <a:r>
                        <a:rPr lang="en-US" sz="1400" dirty="0" smtClean="0"/>
                        <a:t>New Effluent Pump Station</a:t>
                      </a:r>
                    </a:p>
                    <a:p>
                      <a:pPr algn="ctr"/>
                      <a:r>
                        <a:rPr lang="en-US" sz="1400" dirty="0" smtClean="0"/>
                        <a:t>Decant Facility</a:t>
                      </a:r>
                    </a:p>
                    <a:p>
                      <a:pPr algn="ctr"/>
                      <a:r>
                        <a:rPr lang="en-US" sz="1400" dirty="0" smtClean="0"/>
                        <a:t>Contract Dredge/Haul</a:t>
                      </a:r>
                      <a:r>
                        <a:rPr lang="en-US" sz="1400" baseline="0" dirty="0" smtClean="0"/>
                        <a:t> of ~450 dry tons of Biosolids.</a:t>
                      </a:r>
                      <a:endParaRPr lang="en-US" sz="1400" dirty="0" smtClean="0"/>
                    </a:p>
                    <a:p>
                      <a:pPr algn="ctr"/>
                      <a:endParaRPr lang="en-US" sz="1400" dirty="0"/>
                    </a:p>
                  </a:txBody>
                  <a:tcPr marL="68580" marR="68580" marT="34290" marB="34290"/>
                </a:tc>
                <a:tc>
                  <a:txBody>
                    <a:bodyPr/>
                    <a:lstStyle/>
                    <a:p>
                      <a:pPr algn="ctr"/>
                      <a:endParaRPr lang="en-US" sz="1400" dirty="0" smtClean="0"/>
                    </a:p>
                    <a:p>
                      <a:pPr algn="ctr"/>
                      <a:r>
                        <a:rPr lang="en-US" sz="1400" dirty="0" smtClean="0"/>
                        <a:t>Contract</a:t>
                      </a:r>
                      <a:r>
                        <a:rPr lang="en-US" sz="1400" baseline="0" dirty="0" smtClean="0"/>
                        <a:t> Dredge/Haul of Biosolids</a:t>
                      </a:r>
                    </a:p>
                    <a:p>
                      <a:pPr algn="ctr"/>
                      <a:r>
                        <a:rPr lang="en-US" sz="1400" baseline="0" dirty="0" smtClean="0"/>
                        <a:t>(~2,200 dry tons in inventory on-site)</a:t>
                      </a:r>
                    </a:p>
                    <a:p>
                      <a:pPr algn="ctr"/>
                      <a:r>
                        <a:rPr lang="en-US" sz="1400" baseline="0" dirty="0" smtClean="0"/>
                        <a:t>Decommission Lagoons 3 &amp; 4</a:t>
                      </a:r>
                    </a:p>
                    <a:p>
                      <a:pPr algn="ctr"/>
                      <a:r>
                        <a:rPr lang="en-US" sz="1400" baseline="0" dirty="0" smtClean="0"/>
                        <a:t>(~6 acres)</a:t>
                      </a:r>
                    </a:p>
                    <a:p>
                      <a:pPr algn="ctr"/>
                      <a:r>
                        <a:rPr lang="en-US" sz="1400" baseline="0" dirty="0" smtClean="0"/>
                        <a:t>Biosolids Mechanical Plant</a:t>
                      </a:r>
                    </a:p>
                    <a:p>
                      <a:pPr algn="ctr"/>
                      <a:r>
                        <a:rPr lang="en-US" sz="1400" baseline="0" dirty="0" smtClean="0"/>
                        <a:t>Anoxic Selector</a:t>
                      </a:r>
                      <a:endParaRPr lang="en-US" sz="1400" dirty="0"/>
                    </a:p>
                  </a:txBody>
                  <a:tcPr marL="68580" marR="68580" marT="34290" marB="34290"/>
                </a:tc>
              </a:tr>
              <a:tr h="274320">
                <a:tc>
                  <a:txBody>
                    <a:bodyPr/>
                    <a:lstStyle/>
                    <a:p>
                      <a:pPr algn="ctr"/>
                      <a:r>
                        <a:rPr lang="en-US" sz="1400" dirty="0" smtClean="0"/>
                        <a:t>Total Investment - $17,000,000</a:t>
                      </a:r>
                      <a:endParaRPr lang="en-US" sz="1400" dirty="0"/>
                    </a:p>
                  </a:txBody>
                  <a:tcPr marL="68580" marR="68580" marT="34290" marB="34290"/>
                </a:tc>
                <a:tc>
                  <a:txBody>
                    <a:bodyPr/>
                    <a:lstStyle/>
                    <a:p>
                      <a:pPr algn="ctr"/>
                      <a:r>
                        <a:rPr lang="en-US" sz="1400" dirty="0" smtClean="0"/>
                        <a:t>Required Investment -</a:t>
                      </a:r>
                      <a:r>
                        <a:rPr lang="en-US" sz="1400" baseline="0" dirty="0" smtClean="0"/>
                        <a:t> $11,000,000</a:t>
                      </a:r>
                      <a:endParaRPr lang="en-US" sz="1400" dirty="0"/>
                    </a:p>
                  </a:txBody>
                  <a:tcPr marL="68580" marR="68580" marT="34290" marB="34290"/>
                </a:tc>
              </a:tr>
            </a:tbl>
          </a:graphicData>
        </a:graphic>
      </p:graphicFrame>
    </p:spTree>
    <p:extLst>
      <p:ext uri="{BB962C8B-B14F-4D97-AF65-F5344CB8AC3E}">
        <p14:creationId xmlns:p14="http://schemas.microsoft.com/office/powerpoint/2010/main" val="328851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Study Objectives</a:t>
            </a:r>
            <a:endParaRPr lang="en-US" dirty="0"/>
          </a:p>
        </p:txBody>
      </p:sp>
      <p:sp>
        <p:nvSpPr>
          <p:cNvPr id="3" name="Content Placeholder 2"/>
          <p:cNvSpPr>
            <a:spLocks noGrp="1"/>
          </p:cNvSpPr>
          <p:nvPr>
            <p:ph idx="1"/>
          </p:nvPr>
        </p:nvSpPr>
        <p:spPr/>
        <p:txBody>
          <a:bodyPr/>
          <a:lstStyle/>
          <a:p>
            <a:r>
              <a:rPr lang="en-US" sz="2800" dirty="0" smtClean="0"/>
              <a:t>Rate plan alternatives that consider and balance:</a:t>
            </a:r>
          </a:p>
          <a:p>
            <a:pPr lvl="1">
              <a:spcBef>
                <a:spcPts val="1200"/>
              </a:spcBef>
              <a:spcAft>
                <a:spcPts val="1200"/>
              </a:spcAft>
              <a:buFont typeface="Wingdings" panose="05000000000000000000" pitchFamily="2" charset="2"/>
              <a:buChar char="Ø"/>
            </a:pPr>
            <a:r>
              <a:rPr lang="en-US" sz="2800" dirty="0" smtClean="0"/>
              <a:t>Rate affordability</a:t>
            </a:r>
          </a:p>
          <a:p>
            <a:pPr lvl="1">
              <a:spcBef>
                <a:spcPts val="1200"/>
              </a:spcBef>
              <a:spcAft>
                <a:spcPts val="1200"/>
              </a:spcAft>
              <a:buFont typeface="Wingdings" panose="05000000000000000000" pitchFamily="2" charset="2"/>
              <a:buChar char="Ø"/>
            </a:pPr>
            <a:r>
              <a:rPr lang="en-US" sz="2800" dirty="0" smtClean="0"/>
              <a:t>Sufficiency of revenues to meet existing obligations</a:t>
            </a:r>
          </a:p>
          <a:p>
            <a:pPr lvl="1">
              <a:spcBef>
                <a:spcPts val="1200"/>
              </a:spcBef>
              <a:spcAft>
                <a:spcPts val="1200"/>
              </a:spcAft>
              <a:buFont typeface="Wingdings" panose="05000000000000000000" pitchFamily="2" charset="2"/>
              <a:buChar char="Ø"/>
            </a:pPr>
            <a:r>
              <a:rPr lang="en-US" sz="2800" dirty="0" smtClean="0"/>
              <a:t>Long-term sustainability of utility infrastructure</a:t>
            </a:r>
          </a:p>
          <a:p>
            <a:pPr lvl="1">
              <a:spcBef>
                <a:spcPts val="1200"/>
              </a:spcBef>
              <a:spcAft>
                <a:spcPts val="1200"/>
              </a:spcAft>
              <a:buFont typeface="Wingdings" panose="05000000000000000000" pitchFamily="2" charset="2"/>
              <a:buChar char="Ø"/>
            </a:pPr>
            <a:r>
              <a:rPr lang="en-US" sz="2800" dirty="0" smtClean="0"/>
              <a:t>Financial viability and credit-worthiness</a:t>
            </a:r>
          </a:p>
          <a:p>
            <a:endParaRPr lang="en-US" dirty="0"/>
          </a:p>
        </p:txBody>
      </p:sp>
    </p:spTree>
    <p:extLst>
      <p:ext uri="{BB962C8B-B14F-4D97-AF65-F5344CB8AC3E}">
        <p14:creationId xmlns:p14="http://schemas.microsoft.com/office/powerpoint/2010/main" val="23859388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Wastewater Deferral Implications</a:t>
            </a:r>
            <a:endParaRPr lang="en-US" dirty="0"/>
          </a:p>
        </p:txBody>
      </p:sp>
      <p:sp>
        <p:nvSpPr>
          <p:cNvPr id="3" name="Content Placeholder 2"/>
          <p:cNvSpPr>
            <a:spLocks noGrp="1"/>
          </p:cNvSpPr>
          <p:nvPr>
            <p:ph idx="1"/>
          </p:nvPr>
        </p:nvSpPr>
        <p:spPr/>
        <p:txBody>
          <a:bodyPr/>
          <a:lstStyle/>
          <a:p>
            <a:r>
              <a:rPr lang="en-US" dirty="0"/>
              <a:t>O</a:t>
            </a:r>
            <a:r>
              <a:rPr lang="en-US" dirty="0" smtClean="0"/>
              <a:t>utcomes of deferral include</a:t>
            </a:r>
          </a:p>
          <a:p>
            <a:pPr lvl="1"/>
            <a:r>
              <a:rPr lang="en-US" dirty="0" smtClean="0"/>
              <a:t>WWTP will not be re-rated to include new capacity of the 2</a:t>
            </a:r>
            <a:r>
              <a:rPr lang="en-US" baseline="30000" dirty="0" smtClean="0"/>
              <a:t>nd</a:t>
            </a:r>
            <a:r>
              <a:rPr lang="en-US" dirty="0" smtClean="0"/>
              <a:t> Oxidation Ditch which could lead to a moratorium if we meet 85% of current capacity in either flow, BOD or TSS for 3 consecutive months.</a:t>
            </a:r>
          </a:p>
          <a:p>
            <a:pPr marL="342900" lvl="1" indent="0">
              <a:buNone/>
            </a:pPr>
            <a:r>
              <a:rPr lang="en-US" dirty="0"/>
              <a:t>	</a:t>
            </a: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156996198"/>
              </p:ext>
            </p:extLst>
          </p:nvPr>
        </p:nvGraphicFramePr>
        <p:xfrm>
          <a:off x="1543050" y="4297680"/>
          <a:ext cx="6057900" cy="1341120"/>
        </p:xfrm>
        <a:graphic>
          <a:graphicData uri="http://schemas.openxmlformats.org/drawingml/2006/table">
            <a:tbl>
              <a:tblPr firstRow="1" bandRow="1">
                <a:tableStyleId>{5C22544A-7EE6-4342-B048-85BDC9FD1C3A}</a:tableStyleId>
              </a:tblPr>
              <a:tblGrid>
                <a:gridCol w="3028950"/>
                <a:gridCol w="3028950"/>
              </a:tblGrid>
              <a:tr h="480060">
                <a:tc>
                  <a:txBody>
                    <a:bodyPr/>
                    <a:lstStyle/>
                    <a:p>
                      <a:pPr algn="ctr"/>
                      <a:r>
                        <a:rPr lang="en-US" sz="1400" dirty="0" smtClean="0"/>
                        <a:t>Current Capacity</a:t>
                      </a:r>
                      <a:endParaRPr lang="en-US" sz="1400" dirty="0"/>
                    </a:p>
                  </a:txBody>
                  <a:tcPr marL="68580" marR="68580" marT="34290" marB="34290" anchor="ctr">
                    <a:solidFill>
                      <a:srgbClr val="556063"/>
                    </a:solidFill>
                  </a:tcPr>
                </a:tc>
                <a:tc>
                  <a:txBody>
                    <a:bodyPr/>
                    <a:lstStyle/>
                    <a:p>
                      <a:pPr algn="ctr"/>
                      <a:r>
                        <a:rPr lang="en-US" sz="1400" dirty="0" smtClean="0"/>
                        <a:t>Capacity to include 2</a:t>
                      </a:r>
                      <a:r>
                        <a:rPr lang="en-US" sz="1400" baseline="30000" dirty="0" smtClean="0"/>
                        <a:t>nd</a:t>
                      </a:r>
                      <a:r>
                        <a:rPr lang="en-US" sz="1400" dirty="0" smtClean="0"/>
                        <a:t> Ox Ditch after Phase 2 is completed</a:t>
                      </a:r>
                      <a:endParaRPr lang="en-US" sz="1400" dirty="0"/>
                    </a:p>
                  </a:txBody>
                  <a:tcPr marL="68580" marR="68580" marT="34290" marB="34290">
                    <a:solidFill>
                      <a:srgbClr val="556063"/>
                    </a:solidFill>
                  </a:tcPr>
                </a:tc>
              </a:tr>
              <a:tr h="278130">
                <a:tc>
                  <a:txBody>
                    <a:bodyPr/>
                    <a:lstStyle/>
                    <a:p>
                      <a:pPr algn="ctr"/>
                      <a:r>
                        <a:rPr lang="en-US" sz="1400" dirty="0" smtClean="0"/>
                        <a:t>2,240,000</a:t>
                      </a:r>
                      <a:r>
                        <a:rPr lang="en-US" sz="1400" baseline="0" dirty="0" smtClean="0"/>
                        <a:t> gallons per day</a:t>
                      </a:r>
                      <a:endParaRPr lang="en-US" sz="1400" dirty="0"/>
                    </a:p>
                  </a:txBody>
                  <a:tcPr marL="68580" marR="68580" marT="34290" marB="34290"/>
                </a:tc>
                <a:tc>
                  <a:txBody>
                    <a:bodyPr/>
                    <a:lstStyle/>
                    <a:p>
                      <a:pPr algn="ctr"/>
                      <a:r>
                        <a:rPr lang="en-US" sz="1400" dirty="0" smtClean="0"/>
                        <a:t>4,370,000 gallons per day</a:t>
                      </a:r>
                      <a:endParaRPr lang="en-US" sz="1400" dirty="0"/>
                    </a:p>
                  </a:txBody>
                  <a:tcPr marL="68580" marR="68580" marT="34290" marB="34290"/>
                </a:tc>
              </a:tr>
              <a:tr h="274320">
                <a:tc>
                  <a:txBody>
                    <a:bodyPr/>
                    <a:lstStyle/>
                    <a:p>
                      <a:pPr algn="ctr"/>
                      <a:r>
                        <a:rPr lang="en-US" sz="1400" dirty="0" smtClean="0"/>
                        <a:t>BOD – 3,960lbs</a:t>
                      </a:r>
                      <a:endParaRPr lang="en-US" sz="1400" dirty="0"/>
                    </a:p>
                  </a:txBody>
                  <a:tcPr marL="68580" marR="68580" marT="34290" marB="34290"/>
                </a:tc>
                <a:tc>
                  <a:txBody>
                    <a:bodyPr/>
                    <a:lstStyle/>
                    <a:p>
                      <a:pPr algn="ctr"/>
                      <a:r>
                        <a:rPr lang="en-US" sz="1400" dirty="0" smtClean="0"/>
                        <a:t>BOD –</a:t>
                      </a:r>
                      <a:r>
                        <a:rPr lang="en-US" sz="1400" baseline="0" dirty="0" smtClean="0"/>
                        <a:t> </a:t>
                      </a:r>
                      <a:r>
                        <a:rPr lang="en-US" sz="1400" dirty="0" smtClean="0"/>
                        <a:t>9,141lbs</a:t>
                      </a:r>
                      <a:endParaRPr lang="en-US" sz="1400" dirty="0"/>
                    </a:p>
                  </a:txBody>
                  <a:tcPr marL="68580" marR="68580" marT="34290" marB="34290"/>
                </a:tc>
              </a:tr>
              <a:tr h="274320">
                <a:tc>
                  <a:txBody>
                    <a:bodyPr/>
                    <a:lstStyle/>
                    <a:p>
                      <a:pPr algn="ctr"/>
                      <a:r>
                        <a:rPr lang="en-US" sz="1400" dirty="0" smtClean="0"/>
                        <a:t>TSS – 3,960lbs</a:t>
                      </a:r>
                      <a:endParaRPr lang="en-US" sz="1400" dirty="0"/>
                    </a:p>
                  </a:txBody>
                  <a:tcPr marL="68580" marR="68580" marT="34290" marB="34290"/>
                </a:tc>
                <a:tc>
                  <a:txBody>
                    <a:bodyPr/>
                    <a:lstStyle/>
                    <a:p>
                      <a:pPr algn="ctr"/>
                      <a:r>
                        <a:rPr lang="en-US" sz="1400" dirty="0" smtClean="0"/>
                        <a:t>TSS – 10,055lbs</a:t>
                      </a:r>
                      <a:endParaRPr lang="en-US" sz="1400" dirty="0"/>
                    </a:p>
                  </a:txBody>
                  <a:tcPr marL="68580" marR="68580" marT="34290" marB="3429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576300"/>
              </p:ext>
            </p:extLst>
          </p:nvPr>
        </p:nvGraphicFramePr>
        <p:xfrm>
          <a:off x="1543050" y="2976308"/>
          <a:ext cx="6057900" cy="1127760"/>
        </p:xfrm>
        <a:graphic>
          <a:graphicData uri="http://schemas.openxmlformats.org/drawingml/2006/table">
            <a:tbl>
              <a:tblPr firstRow="1" bandRow="1">
                <a:tableStyleId>{5C22544A-7EE6-4342-B048-85BDC9FD1C3A}</a:tableStyleId>
              </a:tblPr>
              <a:tblGrid>
                <a:gridCol w="6057900"/>
              </a:tblGrid>
              <a:tr h="278130">
                <a:tc>
                  <a:txBody>
                    <a:bodyPr/>
                    <a:lstStyle/>
                    <a:p>
                      <a:pPr algn="ctr"/>
                      <a:r>
                        <a:rPr lang="en-US" sz="1400" baseline="0" dirty="0" smtClean="0"/>
                        <a:t>2017-2018 Wet Weather Capacity Averages</a:t>
                      </a:r>
                      <a:endParaRPr lang="en-US" sz="1400" dirty="0"/>
                    </a:p>
                  </a:txBody>
                  <a:tcPr marL="68580" marR="68580" marT="34290" marB="34290">
                    <a:solidFill>
                      <a:srgbClr val="556063"/>
                    </a:solidFill>
                  </a:tcPr>
                </a:tc>
              </a:tr>
              <a:tr h="274320">
                <a:tc>
                  <a:txBody>
                    <a:bodyPr/>
                    <a:lstStyle/>
                    <a:p>
                      <a:pPr algn="ctr"/>
                      <a:r>
                        <a:rPr lang="en-US" sz="1400" dirty="0" smtClean="0"/>
                        <a:t>Flow</a:t>
                      </a:r>
                      <a:r>
                        <a:rPr lang="en-US" sz="1400" baseline="0" dirty="0" smtClean="0"/>
                        <a:t> – 1,465,000 (65.40% of capacity)</a:t>
                      </a:r>
                      <a:endParaRPr lang="en-US" sz="1400" dirty="0"/>
                    </a:p>
                  </a:txBody>
                  <a:tcPr marL="68580" marR="68580" marT="34290" marB="34290"/>
                </a:tc>
              </a:tr>
              <a:tr h="274320">
                <a:tc>
                  <a:txBody>
                    <a:bodyPr/>
                    <a:lstStyle/>
                    <a:p>
                      <a:pPr algn="ctr"/>
                      <a:r>
                        <a:rPr lang="en-US" sz="1400" dirty="0" smtClean="0"/>
                        <a:t>BOD – 3,358lbs (84.79% of capacity)</a:t>
                      </a:r>
                      <a:endParaRPr lang="en-US" sz="1400" dirty="0"/>
                    </a:p>
                  </a:txBody>
                  <a:tcPr marL="68580" marR="68580" marT="34290" marB="34290"/>
                </a:tc>
              </a:tr>
              <a:tr h="274320">
                <a:tc>
                  <a:txBody>
                    <a:bodyPr/>
                    <a:lstStyle/>
                    <a:p>
                      <a:pPr algn="ctr"/>
                      <a:r>
                        <a:rPr lang="en-US" sz="1400" dirty="0" smtClean="0"/>
                        <a:t>TSS – 3,222 (81.36%</a:t>
                      </a:r>
                      <a:r>
                        <a:rPr lang="en-US" sz="1400" baseline="0" dirty="0" smtClean="0"/>
                        <a:t> of capacity)</a:t>
                      </a:r>
                      <a:endParaRPr lang="en-US" sz="1400" dirty="0"/>
                    </a:p>
                  </a:txBody>
                  <a:tcPr marL="68580" marR="68580" marT="34290" marB="34290"/>
                </a:tc>
              </a:tr>
            </a:tbl>
          </a:graphicData>
        </a:graphic>
      </p:graphicFrame>
    </p:spTree>
    <p:extLst>
      <p:ext uri="{BB962C8B-B14F-4D97-AF65-F5344CB8AC3E}">
        <p14:creationId xmlns:p14="http://schemas.microsoft.com/office/powerpoint/2010/main" val="24198103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Scenario Options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Water</a:t>
            </a:r>
          </a:p>
          <a:p>
            <a:pPr lvl="1"/>
            <a:r>
              <a:rPr lang="en-US" dirty="0" smtClean="0">
                <a:hlinkClick r:id="rId3" action="ppaction://hlinksldjump"/>
              </a:rPr>
              <a:t>Fully Programmed</a:t>
            </a:r>
            <a:endParaRPr lang="en-US" dirty="0" smtClean="0"/>
          </a:p>
          <a:p>
            <a:pPr lvl="1"/>
            <a:r>
              <a:rPr lang="en-US" dirty="0" smtClean="0">
                <a:hlinkClick r:id="rId4" action="ppaction://hlinksldjump"/>
              </a:rPr>
              <a:t>Phased CIP</a:t>
            </a:r>
            <a:endParaRPr lang="en-US" dirty="0" smtClean="0"/>
          </a:p>
          <a:p>
            <a:pPr lvl="1"/>
            <a:r>
              <a:rPr lang="en-US" dirty="0" smtClean="0">
                <a:hlinkClick r:id="rId5" action="ppaction://hlinksldjump"/>
              </a:rPr>
              <a:t>Existing Rates</a:t>
            </a:r>
            <a:endParaRPr lang="en-US" dirty="0" smtClean="0"/>
          </a:p>
          <a:p>
            <a:pPr lvl="1"/>
            <a:r>
              <a:rPr lang="en-US" dirty="0" smtClean="0">
                <a:hlinkClick r:id="rId6" action="ppaction://hlinksldjump"/>
              </a:rPr>
              <a:t>Reduce Rates</a:t>
            </a:r>
            <a:endParaRPr lang="en-US" dirty="0"/>
          </a:p>
          <a:p>
            <a:r>
              <a:rPr lang="en-US" dirty="0" smtClean="0"/>
              <a:t>Sewer</a:t>
            </a:r>
          </a:p>
          <a:p>
            <a:pPr lvl="1"/>
            <a:r>
              <a:rPr lang="en-US" dirty="0" smtClean="0">
                <a:hlinkClick r:id="rId7" action="ppaction://hlinksldjump"/>
              </a:rPr>
              <a:t>Fully Programmed</a:t>
            </a:r>
            <a:endParaRPr lang="en-US" dirty="0" smtClean="0"/>
          </a:p>
          <a:p>
            <a:pPr lvl="1"/>
            <a:r>
              <a:rPr lang="en-US" dirty="0" smtClean="0">
                <a:hlinkClick r:id="rId8" action="ppaction://hlinksldjump"/>
              </a:rPr>
              <a:t>Phased CIP</a:t>
            </a:r>
            <a:endParaRPr lang="en-US" dirty="0" smtClean="0"/>
          </a:p>
          <a:p>
            <a:pPr lvl="1"/>
            <a:r>
              <a:rPr lang="en-US" dirty="0" smtClean="0">
                <a:hlinkClick r:id="rId9" action="ppaction://hlinksldjump"/>
              </a:rPr>
              <a:t>Existing Rates</a:t>
            </a:r>
            <a:endParaRPr lang="en-US" dirty="0" smtClean="0"/>
          </a:p>
          <a:p>
            <a:pPr lvl="1"/>
            <a:r>
              <a:rPr lang="en-US" dirty="0" smtClean="0">
                <a:hlinkClick r:id="rId10" action="ppaction://hlinksldjump"/>
              </a:rPr>
              <a:t>Reduce Rates</a:t>
            </a:r>
            <a:endParaRPr lang="en-US" dirty="0" smtClean="0"/>
          </a:p>
          <a:p>
            <a:r>
              <a:rPr lang="en-US" dirty="0" smtClean="0"/>
              <a:t>Stormwater</a:t>
            </a:r>
          </a:p>
          <a:p>
            <a:pPr lvl="1"/>
            <a:r>
              <a:rPr lang="en-US" dirty="0">
                <a:hlinkClick r:id="rId11" action="ppaction://hlinksldjump"/>
              </a:rPr>
              <a:t>Fully Programmed</a:t>
            </a:r>
            <a:endParaRPr lang="en-US" dirty="0"/>
          </a:p>
          <a:p>
            <a:pPr lvl="1"/>
            <a:r>
              <a:rPr lang="en-US" dirty="0" smtClean="0">
                <a:hlinkClick r:id="rId12" action="ppaction://hlinksldjump"/>
              </a:rPr>
              <a:t>Status Quo</a:t>
            </a:r>
            <a:endParaRPr lang="en-US" dirty="0"/>
          </a:p>
          <a:p>
            <a:pPr lvl="1"/>
            <a:r>
              <a:rPr lang="en-US" dirty="0" smtClean="0">
                <a:hlinkClick r:id="rId13" action="ppaction://hlinksldjump"/>
              </a:rPr>
              <a:t>Existing </a:t>
            </a:r>
            <a:r>
              <a:rPr lang="en-US" dirty="0">
                <a:hlinkClick r:id="rId13" action="ppaction://hlinksldjump"/>
              </a:rPr>
              <a:t>Rates</a:t>
            </a:r>
            <a:endParaRPr lang="en-US" dirty="0"/>
          </a:p>
          <a:p>
            <a:pPr lvl="1"/>
            <a:r>
              <a:rPr lang="en-US" dirty="0">
                <a:hlinkClick r:id="rId14" action="ppaction://hlinksldjump"/>
              </a:rPr>
              <a:t>Reduce Rates</a:t>
            </a:r>
            <a:endParaRPr lang="en-US" dirty="0"/>
          </a:p>
          <a:p>
            <a:pPr lvl="1"/>
            <a:endParaRPr lang="en-US" dirty="0" smtClean="0"/>
          </a:p>
        </p:txBody>
      </p:sp>
    </p:spTree>
    <p:extLst>
      <p:ext uri="{BB962C8B-B14F-4D97-AF65-F5344CB8AC3E}">
        <p14:creationId xmlns:p14="http://schemas.microsoft.com/office/powerpoint/2010/main" val="25570269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Preliminary direction and feedback</a:t>
            </a:r>
          </a:p>
          <a:p>
            <a:r>
              <a:rPr lang="en-US" dirty="0" smtClean="0"/>
              <a:t>Study Phase 2</a:t>
            </a:r>
          </a:p>
          <a:p>
            <a:pPr lvl="1"/>
            <a:r>
              <a:rPr lang="en-US" dirty="0" smtClean="0"/>
              <a:t>SDCs</a:t>
            </a:r>
          </a:p>
          <a:p>
            <a:pPr lvl="1"/>
            <a:r>
              <a:rPr lang="en-US" dirty="0" smtClean="0"/>
              <a:t>Stormwater Rate Credits</a:t>
            </a:r>
          </a:p>
          <a:p>
            <a:pPr lvl="1"/>
            <a:r>
              <a:rPr lang="en-US" dirty="0" smtClean="0"/>
              <a:t>Water Rate Design</a:t>
            </a:r>
          </a:p>
          <a:p>
            <a:pPr lvl="1"/>
            <a:r>
              <a:rPr lang="en-US" dirty="0" smtClean="0"/>
              <a:t>Benchmarking</a:t>
            </a:r>
          </a:p>
          <a:p>
            <a:pPr lvl="1"/>
            <a:r>
              <a:rPr lang="en-US" dirty="0" smtClean="0"/>
              <a:t>Public Outreach</a:t>
            </a:r>
            <a:endParaRPr lang="en-US" dirty="0"/>
          </a:p>
        </p:txBody>
      </p:sp>
    </p:spTree>
    <p:extLst>
      <p:ext uri="{BB962C8B-B14F-4D97-AF65-F5344CB8AC3E}">
        <p14:creationId xmlns:p14="http://schemas.microsoft.com/office/powerpoint/2010/main" val="2362644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651337"/>
            <a:ext cx="4572000" cy="1292662"/>
          </a:xfrm>
          <a:prstGeom prst="rect">
            <a:avLst/>
          </a:prstGeom>
        </p:spPr>
        <p:txBody>
          <a:bodyPr>
            <a:spAutoFit/>
          </a:bodyPr>
          <a:lstStyle/>
          <a:p>
            <a:pPr algn="ctr"/>
            <a:r>
              <a:rPr lang="en-US" sz="2400" b="1" dirty="0" smtClean="0">
                <a:solidFill>
                  <a:schemeClr val="bg1"/>
                </a:solidFill>
                <a:latin typeface="Arial Narrow" panose="020B0606020202030204" pitchFamily="34" charset="0"/>
              </a:rPr>
              <a:t>Courtney Black</a:t>
            </a:r>
            <a:endParaRPr lang="en-US" sz="2400" b="1" dirty="0">
              <a:solidFill>
                <a:schemeClr val="bg1"/>
              </a:solidFill>
              <a:latin typeface="Arial Narrow" panose="020B0606020202030204" pitchFamily="34" charset="0"/>
            </a:endParaRPr>
          </a:p>
          <a:p>
            <a:pPr algn="ctr"/>
            <a:r>
              <a:rPr lang="en-US" dirty="0" smtClean="0">
                <a:solidFill>
                  <a:schemeClr val="bg1"/>
                </a:solidFill>
                <a:latin typeface="Arial Narrow" panose="020B0606020202030204" pitchFamily="34" charset="0"/>
              </a:rPr>
              <a:t>Project Manager</a:t>
            </a:r>
            <a:endParaRPr lang="en-US" dirty="0">
              <a:solidFill>
                <a:schemeClr val="bg1"/>
              </a:solidFill>
              <a:latin typeface="Arial Narrow" panose="020B0606020202030204" pitchFamily="34" charset="0"/>
            </a:endParaRPr>
          </a:p>
          <a:p>
            <a:pPr algn="ctr"/>
            <a:r>
              <a:rPr lang="en-US" dirty="0">
                <a:solidFill>
                  <a:schemeClr val="bg1"/>
                </a:solidFill>
                <a:latin typeface="Arial Narrow" panose="020B0606020202030204" pitchFamily="34" charset="0"/>
              </a:rPr>
              <a:t>courtneyb@fcsgroup.com</a:t>
            </a:r>
          </a:p>
          <a:p>
            <a:pPr algn="ctr"/>
            <a:r>
              <a:rPr lang="en-US" dirty="0">
                <a:solidFill>
                  <a:schemeClr val="bg1"/>
                </a:solidFill>
                <a:latin typeface="Arial Narrow" panose="020B0606020202030204" pitchFamily="34" charset="0"/>
              </a:rPr>
              <a:t>Direct </a:t>
            </a:r>
            <a:r>
              <a:rPr lang="en-US" dirty="0" smtClean="0">
                <a:solidFill>
                  <a:schemeClr val="bg1"/>
                </a:solidFill>
                <a:latin typeface="Arial Narrow" panose="020B0606020202030204" pitchFamily="34" charset="0"/>
              </a:rPr>
              <a:t>425.241.9343</a:t>
            </a:r>
            <a:endParaRPr lang="en-US" dirty="0">
              <a:solidFill>
                <a:schemeClr val="bg1"/>
              </a:solidFill>
              <a:latin typeface="Arial Narrow" panose="020B0606020202030204" pitchFamily="34" charset="0"/>
            </a:endParaRPr>
          </a:p>
        </p:txBody>
      </p:sp>
      <p:sp>
        <p:nvSpPr>
          <p:cNvPr id="3" name="TextBox 2"/>
          <p:cNvSpPr txBox="1"/>
          <p:nvPr/>
        </p:nvSpPr>
        <p:spPr>
          <a:xfrm>
            <a:off x="2201377" y="2819400"/>
            <a:ext cx="4751302" cy="1738938"/>
          </a:xfrm>
          <a:prstGeom prst="rect">
            <a:avLst/>
          </a:prstGeom>
          <a:noFill/>
        </p:spPr>
        <p:txBody>
          <a:bodyPr wrap="square" rtlCol="0">
            <a:spAutoFit/>
          </a:bodyPr>
          <a:lstStyle/>
          <a:p>
            <a:pPr algn="ctr"/>
            <a:endParaRPr lang="en-US" sz="1600" dirty="0" smtClean="0">
              <a:solidFill>
                <a:schemeClr val="bg1"/>
              </a:solidFill>
              <a:latin typeface="Arial Narrow" panose="020B0606020202030204" pitchFamily="34" charset="0"/>
            </a:endParaRPr>
          </a:p>
          <a:p>
            <a:pPr algn="ctr"/>
            <a:endParaRPr lang="en-US" sz="1600" dirty="0" smtClean="0">
              <a:solidFill>
                <a:schemeClr val="bg1"/>
              </a:solidFill>
              <a:latin typeface="Arial Narrow" panose="020B0606020202030204" pitchFamily="34" charset="0"/>
            </a:endParaRPr>
          </a:p>
          <a:p>
            <a:pPr algn="ctr"/>
            <a:endParaRPr lang="en-US" sz="1600" dirty="0" smtClean="0">
              <a:solidFill>
                <a:schemeClr val="bg1"/>
              </a:solidFill>
              <a:latin typeface="Arial Narrow" panose="020B0606020202030204" pitchFamily="34" charset="0"/>
            </a:endParaRPr>
          </a:p>
          <a:p>
            <a:pPr algn="ctr"/>
            <a:r>
              <a:rPr lang="en-US" sz="1600" dirty="0" smtClean="0">
                <a:solidFill>
                  <a:schemeClr val="bg1"/>
                </a:solidFill>
                <a:latin typeface="Arial Narrow" panose="020B0606020202030204" pitchFamily="34" charset="0"/>
              </a:rPr>
              <a:t>Contact FCS GROUP:</a:t>
            </a:r>
          </a:p>
          <a:p>
            <a:pPr algn="ctr"/>
            <a:endParaRPr lang="en-US" sz="300" b="1" dirty="0" smtClean="0">
              <a:solidFill>
                <a:schemeClr val="bg1"/>
              </a:solidFill>
              <a:latin typeface="Arial Narrow" panose="020B0606020202030204" pitchFamily="34" charset="0"/>
            </a:endParaRPr>
          </a:p>
          <a:p>
            <a:pPr algn="ctr"/>
            <a:r>
              <a:rPr lang="en-US" sz="2000" b="1" dirty="0" smtClean="0">
                <a:solidFill>
                  <a:schemeClr val="bg1"/>
                </a:solidFill>
                <a:effectLst>
                  <a:outerShdw blurRad="38100" dist="38100" dir="2700000" algn="tl">
                    <a:srgbClr val="000000">
                      <a:alpha val="43137"/>
                    </a:srgbClr>
                  </a:outerShdw>
                </a:effectLst>
                <a:latin typeface="Arial Narrow" panose="020B0606020202030204" pitchFamily="34" charset="0"/>
              </a:rPr>
              <a:t>(425) 867-1802</a:t>
            </a:r>
          </a:p>
          <a:p>
            <a:pPr algn="ctr"/>
            <a:r>
              <a:rPr lang="en-US" sz="2000" b="1" dirty="0" smtClean="0">
                <a:solidFill>
                  <a:schemeClr val="bg1"/>
                </a:solidFill>
                <a:effectLst>
                  <a:outerShdw blurRad="38100" dist="38100" dir="2700000" algn="tl">
                    <a:srgbClr val="000000">
                      <a:alpha val="43137"/>
                    </a:srgbClr>
                  </a:outerShdw>
                </a:effectLst>
                <a:latin typeface="Arial Narrow" panose="020B0606020202030204" pitchFamily="34" charset="0"/>
              </a:rPr>
              <a:t>www.fcsgroup.com</a:t>
            </a:r>
          </a:p>
        </p:txBody>
      </p:sp>
      <p:sp>
        <p:nvSpPr>
          <p:cNvPr id="4" name="Rectangle 3"/>
          <p:cNvSpPr/>
          <p:nvPr/>
        </p:nvSpPr>
        <p:spPr>
          <a:xfrm>
            <a:off x="-152400" y="5862869"/>
            <a:ext cx="9448800" cy="75069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578" y="5975118"/>
            <a:ext cx="2301583" cy="545804"/>
          </a:xfrm>
          <a:prstGeom prst="rect">
            <a:avLst/>
          </a:prstGeom>
        </p:spPr>
      </p:pic>
    </p:spTree>
    <p:extLst>
      <p:ext uri="{BB962C8B-B14F-4D97-AF65-F5344CB8AC3E}">
        <p14:creationId xmlns:p14="http://schemas.microsoft.com/office/powerpoint/2010/main" val="16475856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Water Bimonthly Bill Forecast</a:t>
            </a:r>
            <a:endParaRPr lang="en-US" dirty="0"/>
          </a:p>
        </p:txBody>
      </p:sp>
      <p:sp>
        <p:nvSpPr>
          <p:cNvPr id="4" name="TextBox 3"/>
          <p:cNvSpPr txBox="1"/>
          <p:nvPr/>
        </p:nvSpPr>
        <p:spPr>
          <a:xfrm>
            <a:off x="6781800" y="6629401"/>
            <a:ext cx="2362200" cy="307777"/>
          </a:xfrm>
          <a:prstGeom prst="rect">
            <a:avLst/>
          </a:prstGeom>
          <a:noFill/>
        </p:spPr>
        <p:txBody>
          <a:bodyPr wrap="square" rtlCol="0">
            <a:spAutoFit/>
          </a:bodyPr>
          <a:lstStyle/>
          <a:p>
            <a:r>
              <a:rPr lang="en-US" sz="1400" dirty="0"/>
              <a:t>SFR average bimonthly bill</a:t>
            </a:r>
          </a:p>
        </p:txBody>
      </p:sp>
      <p:pic>
        <p:nvPicPr>
          <p:cNvPr id="3" name="Picture 2"/>
          <p:cNvPicPr>
            <a:picLocks noChangeAspect="1"/>
          </p:cNvPicPr>
          <p:nvPr/>
        </p:nvPicPr>
        <p:blipFill>
          <a:blip r:embed="rId3"/>
          <a:stretch>
            <a:fillRect/>
          </a:stretch>
        </p:blipFill>
        <p:spPr>
          <a:xfrm>
            <a:off x="685800" y="1171358"/>
            <a:ext cx="7772400" cy="4696042"/>
          </a:xfrm>
          <a:prstGeom prst="rect">
            <a:avLst/>
          </a:prstGeom>
        </p:spPr>
      </p:pic>
    </p:spTree>
    <p:extLst>
      <p:ext uri="{BB962C8B-B14F-4D97-AF65-F5344CB8AC3E}">
        <p14:creationId xmlns:p14="http://schemas.microsoft.com/office/powerpoint/2010/main" val="34243118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Sewer Bimonthly Bill Forecast</a:t>
            </a:r>
            <a:endParaRPr lang="en-US" dirty="0"/>
          </a:p>
        </p:txBody>
      </p:sp>
      <p:sp>
        <p:nvSpPr>
          <p:cNvPr id="4" name="TextBox 3"/>
          <p:cNvSpPr txBox="1"/>
          <p:nvPr/>
        </p:nvSpPr>
        <p:spPr>
          <a:xfrm>
            <a:off x="6781800" y="6629401"/>
            <a:ext cx="2362200" cy="307777"/>
          </a:xfrm>
          <a:prstGeom prst="rect">
            <a:avLst/>
          </a:prstGeom>
          <a:noFill/>
        </p:spPr>
        <p:txBody>
          <a:bodyPr wrap="square" rtlCol="0">
            <a:spAutoFit/>
          </a:bodyPr>
          <a:lstStyle/>
          <a:p>
            <a:r>
              <a:rPr lang="en-US" sz="1400" dirty="0"/>
              <a:t>SFR average bimonthly bill</a:t>
            </a:r>
          </a:p>
        </p:txBody>
      </p:sp>
      <p:pic>
        <p:nvPicPr>
          <p:cNvPr id="3" name="Picture 2"/>
          <p:cNvPicPr>
            <a:picLocks noChangeAspect="1"/>
          </p:cNvPicPr>
          <p:nvPr/>
        </p:nvPicPr>
        <p:blipFill>
          <a:blip r:embed="rId3"/>
          <a:stretch>
            <a:fillRect/>
          </a:stretch>
        </p:blipFill>
        <p:spPr>
          <a:xfrm>
            <a:off x="685800" y="1171358"/>
            <a:ext cx="7772400" cy="4696042"/>
          </a:xfrm>
          <a:prstGeom prst="rect">
            <a:avLst/>
          </a:prstGeom>
        </p:spPr>
      </p:pic>
    </p:spTree>
    <p:extLst>
      <p:ext uri="{BB962C8B-B14F-4D97-AF65-F5344CB8AC3E}">
        <p14:creationId xmlns:p14="http://schemas.microsoft.com/office/powerpoint/2010/main" val="26367911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Appendix: Stormwater Bimonthly Bill Forecast</a:t>
            </a:r>
            <a:endParaRPr lang="en-US" sz="2800" dirty="0"/>
          </a:p>
        </p:txBody>
      </p:sp>
      <p:sp>
        <p:nvSpPr>
          <p:cNvPr id="4" name="TextBox 3"/>
          <p:cNvSpPr txBox="1"/>
          <p:nvPr/>
        </p:nvSpPr>
        <p:spPr>
          <a:xfrm>
            <a:off x="6781800" y="6629401"/>
            <a:ext cx="2362200" cy="307777"/>
          </a:xfrm>
          <a:prstGeom prst="rect">
            <a:avLst/>
          </a:prstGeom>
          <a:noFill/>
        </p:spPr>
        <p:txBody>
          <a:bodyPr wrap="square" rtlCol="0">
            <a:spAutoFit/>
          </a:bodyPr>
          <a:lstStyle/>
          <a:p>
            <a:r>
              <a:rPr lang="en-US" sz="1400" dirty="0"/>
              <a:t>SFR average bimonthly bill</a:t>
            </a:r>
          </a:p>
        </p:txBody>
      </p:sp>
      <p:pic>
        <p:nvPicPr>
          <p:cNvPr id="5" name="Picture 4"/>
          <p:cNvPicPr>
            <a:picLocks noChangeAspect="1"/>
          </p:cNvPicPr>
          <p:nvPr/>
        </p:nvPicPr>
        <p:blipFill>
          <a:blip r:embed="rId3"/>
          <a:stretch>
            <a:fillRect/>
          </a:stretch>
        </p:blipFill>
        <p:spPr>
          <a:xfrm>
            <a:off x="685800" y="1185897"/>
            <a:ext cx="7772400" cy="4681503"/>
          </a:xfrm>
          <a:prstGeom prst="rect">
            <a:avLst/>
          </a:prstGeom>
        </p:spPr>
      </p:pic>
    </p:spTree>
    <p:extLst>
      <p:ext uri="{BB962C8B-B14F-4D97-AF65-F5344CB8AC3E}">
        <p14:creationId xmlns:p14="http://schemas.microsoft.com/office/powerpoint/2010/main" val="2636791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67000"/>
            <a:ext cx="7542007" cy="914400"/>
          </a:xfrm>
        </p:spPr>
        <p:txBody>
          <a:bodyPr/>
          <a:lstStyle/>
          <a:p>
            <a:r>
              <a:rPr lang="en-US" dirty="0" smtClean="0"/>
              <a:t>Framework &amp; Assumptions</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a:p>
        </p:txBody>
      </p:sp>
    </p:spTree>
    <p:extLst>
      <p:ext uri="{BB962C8B-B14F-4D97-AF65-F5344CB8AC3E}">
        <p14:creationId xmlns:p14="http://schemas.microsoft.com/office/powerpoint/2010/main" val="39202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Policies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71830196"/>
              </p:ext>
            </p:extLst>
          </p:nvPr>
        </p:nvGraphicFramePr>
        <p:xfrm>
          <a:off x="228600" y="1371600"/>
          <a:ext cx="8610599" cy="3972560"/>
        </p:xfrm>
        <a:graphic>
          <a:graphicData uri="http://schemas.openxmlformats.org/drawingml/2006/table">
            <a:tbl>
              <a:tblPr firstRow="1" bandRow="1">
                <a:tableStyleId>{5C22544A-7EE6-4342-B048-85BDC9FD1C3A}</a:tableStyleId>
              </a:tblPr>
              <a:tblGrid>
                <a:gridCol w="2114884"/>
                <a:gridCol w="4094683"/>
                <a:gridCol w="2401032"/>
              </a:tblGrid>
              <a:tr h="370840">
                <a:tc>
                  <a:txBody>
                    <a:bodyPr/>
                    <a:lstStyle/>
                    <a:p>
                      <a:endParaRPr lang="en-US" sz="1600" dirty="0"/>
                    </a:p>
                  </a:txBody>
                  <a:tcPr>
                    <a:solidFill>
                      <a:srgbClr val="556063"/>
                    </a:solidFill>
                  </a:tcPr>
                </a:tc>
                <a:tc>
                  <a:txBody>
                    <a:bodyPr/>
                    <a:lstStyle/>
                    <a:p>
                      <a:pPr algn="ctr"/>
                      <a:r>
                        <a:rPr lang="en-US" sz="1600" dirty="0" smtClean="0"/>
                        <a:t>Purpose</a:t>
                      </a:r>
                      <a:endParaRPr lang="en-US" sz="1600" dirty="0"/>
                    </a:p>
                  </a:txBody>
                  <a:tcPr>
                    <a:solidFill>
                      <a:srgbClr val="556063"/>
                    </a:solidFill>
                  </a:tcPr>
                </a:tc>
                <a:tc>
                  <a:txBody>
                    <a:bodyPr/>
                    <a:lstStyle/>
                    <a:p>
                      <a:pPr algn="ctr"/>
                      <a:r>
                        <a:rPr lang="en-US" sz="1600" dirty="0" smtClean="0"/>
                        <a:t>Policy Target</a:t>
                      </a:r>
                      <a:endParaRPr lang="en-US" sz="1600" dirty="0"/>
                    </a:p>
                  </a:txBody>
                  <a:tcPr>
                    <a:solidFill>
                      <a:srgbClr val="556063"/>
                    </a:solidFill>
                  </a:tcPr>
                </a:tc>
              </a:tr>
              <a:tr h="370840">
                <a:tc>
                  <a:txBody>
                    <a:bodyPr/>
                    <a:lstStyle/>
                    <a:p>
                      <a:r>
                        <a:rPr lang="en-US" sz="1400" b="1" dirty="0" smtClean="0"/>
                        <a:t>Operating Reserve</a:t>
                      </a:r>
                      <a:endParaRPr lang="en-US" sz="1400" b="1" dirty="0"/>
                    </a:p>
                  </a:txBody>
                  <a:tcPr anchor="ctr">
                    <a:solidFill>
                      <a:schemeClr val="accent1">
                        <a:lumMod val="20000"/>
                        <a:lumOff val="80000"/>
                      </a:schemeClr>
                    </a:solidFill>
                  </a:tcPr>
                </a:tc>
                <a:tc>
                  <a:txBody>
                    <a:bodyPr/>
                    <a:lstStyle/>
                    <a:p>
                      <a:pPr algn="ctr"/>
                      <a:r>
                        <a:rPr lang="en-US" sz="1400" dirty="0" smtClean="0"/>
                        <a:t>Liquidity cushion to accommodate cyclical cash flow fluctuations</a:t>
                      </a:r>
                      <a:endParaRPr lang="en-US" sz="1400" dirty="0"/>
                    </a:p>
                  </a:txBody>
                  <a:tcPr anchor="ctr">
                    <a:solidFill>
                      <a:schemeClr val="accent1">
                        <a:lumMod val="20000"/>
                        <a:lumOff val="80000"/>
                      </a:schemeClr>
                    </a:solidFill>
                  </a:tcPr>
                </a:tc>
                <a:tc>
                  <a:txBody>
                    <a:bodyPr/>
                    <a:lstStyle/>
                    <a:p>
                      <a:pPr algn="ctr"/>
                      <a:r>
                        <a:rPr lang="en-US" sz="1400" dirty="0" smtClean="0"/>
                        <a:t>Water:</a:t>
                      </a:r>
                      <a:r>
                        <a:rPr lang="en-US" sz="1400" baseline="0" dirty="0" smtClean="0"/>
                        <a:t> 60 to 90 days</a:t>
                      </a:r>
                    </a:p>
                    <a:p>
                      <a:pPr algn="ctr"/>
                      <a:r>
                        <a:rPr lang="en-US" sz="1400" baseline="0" dirty="0" smtClean="0"/>
                        <a:t>Sewer: 45 to 60 days</a:t>
                      </a:r>
                    </a:p>
                    <a:p>
                      <a:pPr algn="ctr"/>
                      <a:r>
                        <a:rPr lang="en-US" sz="1400" baseline="0" dirty="0" smtClean="0"/>
                        <a:t>Stormwater: 30 to 45 days</a:t>
                      </a:r>
                      <a:endParaRPr lang="en-US" sz="1400" dirty="0"/>
                    </a:p>
                  </a:txBody>
                  <a:tcPr anchor="ctr">
                    <a:solidFill>
                      <a:schemeClr val="accent1">
                        <a:lumMod val="20000"/>
                        <a:lumOff val="80000"/>
                      </a:schemeClr>
                    </a:solidFill>
                  </a:tcPr>
                </a:tc>
              </a:tr>
              <a:tr h="370840">
                <a:tc>
                  <a:txBody>
                    <a:bodyPr/>
                    <a:lstStyle/>
                    <a:p>
                      <a:r>
                        <a:rPr lang="en-US" sz="1400" b="1" dirty="0" smtClean="0"/>
                        <a:t>Capital Contingency Reserve</a:t>
                      </a:r>
                      <a:endParaRPr lang="en-US" sz="1400" b="1" dirty="0"/>
                    </a:p>
                  </a:txBody>
                  <a:tcPr anchor="ctr">
                    <a:solidFill>
                      <a:schemeClr val="bg1">
                        <a:lumMod val="85000"/>
                      </a:schemeClr>
                    </a:solidFill>
                  </a:tcPr>
                </a:tc>
                <a:tc>
                  <a:txBody>
                    <a:bodyPr/>
                    <a:lstStyle/>
                    <a:p>
                      <a:pPr algn="ctr"/>
                      <a:r>
                        <a:rPr lang="en-US" sz="1400" dirty="0" smtClean="0"/>
                        <a:t>To meet emergency repairs, unanticipated capital, and project cost overruns</a:t>
                      </a:r>
                      <a:endParaRPr lang="en-US" sz="1400" dirty="0"/>
                    </a:p>
                  </a:txBody>
                  <a:tcPr anchor="ctr">
                    <a:solidFill>
                      <a:schemeClr val="bg1">
                        <a:lumMod val="85000"/>
                      </a:schemeClr>
                    </a:solidFill>
                  </a:tcPr>
                </a:tc>
                <a:tc>
                  <a:txBody>
                    <a:bodyPr/>
                    <a:lstStyle/>
                    <a:p>
                      <a:pPr algn="ctr"/>
                      <a:r>
                        <a:rPr lang="en-US" sz="1400" dirty="0" smtClean="0"/>
                        <a:t>Minimum balance 1%</a:t>
                      </a:r>
                      <a:r>
                        <a:rPr lang="en-US" sz="1400" baseline="0" dirty="0" smtClean="0"/>
                        <a:t> of capital assets</a:t>
                      </a:r>
                      <a:endParaRPr lang="en-US" sz="1400" dirty="0"/>
                    </a:p>
                  </a:txBody>
                  <a:tcPr anchor="ctr">
                    <a:solidFill>
                      <a:schemeClr val="bg1">
                        <a:lumMod val="85000"/>
                      </a:schemeClr>
                    </a:solidFill>
                  </a:tcPr>
                </a:tc>
              </a:tr>
              <a:tr h="370840">
                <a:tc>
                  <a:txBody>
                    <a:bodyPr/>
                    <a:lstStyle/>
                    <a:p>
                      <a:r>
                        <a:rPr lang="en-US" sz="1400" b="1" dirty="0" smtClean="0"/>
                        <a:t>Debt Service Coverage</a:t>
                      </a:r>
                      <a:endParaRPr lang="en-US" sz="1400" b="1" dirty="0"/>
                    </a:p>
                  </a:txBody>
                  <a:tcPr anchor="ctr">
                    <a:solidFill>
                      <a:schemeClr val="accent1">
                        <a:lumMod val="20000"/>
                        <a:lumOff val="80000"/>
                      </a:schemeClr>
                    </a:solidFill>
                  </a:tcPr>
                </a:tc>
                <a:tc>
                  <a:txBody>
                    <a:bodyPr/>
                    <a:lstStyle/>
                    <a:p>
                      <a:pPr algn="ctr"/>
                      <a:r>
                        <a:rPr lang="en-US" sz="1400" dirty="0" smtClean="0"/>
                        <a:t>Compliance with existing debt covenants and maintain credit worthiness for future debt needs</a:t>
                      </a:r>
                      <a:endParaRPr lang="en-US" sz="1400" dirty="0"/>
                    </a:p>
                  </a:txBody>
                  <a:tcPr anchor="ctr">
                    <a:solidFill>
                      <a:schemeClr val="accent1">
                        <a:lumMod val="20000"/>
                        <a:lumOff val="80000"/>
                      </a:schemeClr>
                    </a:solidFill>
                  </a:tcPr>
                </a:tc>
                <a:tc>
                  <a:txBody>
                    <a:bodyPr/>
                    <a:lstStyle/>
                    <a:p>
                      <a:pPr algn="ctr"/>
                      <a:r>
                        <a:rPr lang="en-US" sz="1400" dirty="0" smtClean="0"/>
                        <a:t>1.25 minimum</a:t>
                      </a:r>
                    </a:p>
                    <a:p>
                      <a:pPr algn="ctr"/>
                      <a:r>
                        <a:rPr lang="en-US" sz="1400" dirty="0" smtClean="0"/>
                        <a:t>2.0 target</a:t>
                      </a:r>
                    </a:p>
                  </a:txBody>
                  <a:tcPr anchor="ctr">
                    <a:solidFill>
                      <a:schemeClr val="accent1">
                        <a:lumMod val="20000"/>
                        <a:lumOff val="80000"/>
                      </a:schemeClr>
                    </a:solidFill>
                  </a:tcPr>
                </a:tc>
              </a:tr>
              <a:tr h="370840">
                <a:tc>
                  <a:txBody>
                    <a:bodyPr/>
                    <a:lstStyle/>
                    <a:p>
                      <a:r>
                        <a:rPr lang="en-US" sz="1400" b="1" dirty="0" smtClean="0"/>
                        <a:t>Replacement Reserve Funding</a:t>
                      </a:r>
                      <a:endParaRPr lang="en-US" sz="1400" b="1" dirty="0"/>
                    </a:p>
                  </a:txBody>
                  <a:tcPr anchor="ctr">
                    <a:solidFill>
                      <a:schemeClr val="bg1">
                        <a:lumMod val="85000"/>
                      </a:schemeClr>
                    </a:solidFill>
                  </a:tcPr>
                </a:tc>
                <a:tc>
                  <a:txBody>
                    <a:bodyPr/>
                    <a:lstStyle/>
                    <a:p>
                      <a:pPr algn="ctr"/>
                      <a:r>
                        <a:rPr lang="en-US" sz="1400" dirty="0" smtClean="0"/>
                        <a:t>Reserve toward the accumulating liability as assets age toward replacement</a:t>
                      </a:r>
                      <a:endParaRPr lang="en-US" sz="1400" dirty="0"/>
                    </a:p>
                  </a:txBody>
                  <a:tcPr anchor="ctr">
                    <a:solidFill>
                      <a:schemeClr val="bg1">
                        <a:lumMod val="85000"/>
                      </a:schemeClr>
                    </a:solidFill>
                  </a:tcPr>
                </a:tc>
                <a:tc>
                  <a:txBody>
                    <a:bodyPr/>
                    <a:lstStyle/>
                    <a:p>
                      <a:pPr algn="ctr"/>
                      <a:r>
                        <a:rPr lang="en-US" sz="1400" dirty="0" smtClean="0"/>
                        <a:t>Current</a:t>
                      </a:r>
                      <a:r>
                        <a:rPr lang="en-US" sz="1400" baseline="0" dirty="0" smtClean="0"/>
                        <a:t> budgeted level phased-in to a</a:t>
                      </a:r>
                      <a:r>
                        <a:rPr lang="en-US" sz="1400" dirty="0" smtClean="0"/>
                        <a:t>nnual depreciation target</a:t>
                      </a:r>
                      <a:endParaRPr lang="en-US" sz="1400" dirty="0"/>
                    </a:p>
                  </a:txBody>
                  <a:tcPr anchor="ctr">
                    <a:solidFill>
                      <a:schemeClr val="bg1">
                        <a:lumMod val="85000"/>
                      </a:schemeClr>
                    </a:solidFill>
                  </a:tcPr>
                </a:tc>
              </a:tr>
              <a:tr h="370840">
                <a:tc>
                  <a:txBody>
                    <a:bodyPr/>
                    <a:lstStyle/>
                    <a:p>
                      <a:r>
                        <a:rPr lang="en-US" sz="1400" b="1" dirty="0" smtClean="0"/>
                        <a:t>Rate Setting</a:t>
                      </a:r>
                      <a:endParaRPr lang="en-US" sz="1400" b="1" dirty="0"/>
                    </a:p>
                  </a:txBody>
                  <a:tcPr anchor="ctr">
                    <a:solidFill>
                      <a:schemeClr val="accent1">
                        <a:lumMod val="20000"/>
                        <a:lumOff val="80000"/>
                      </a:schemeClr>
                    </a:solidFill>
                  </a:tcPr>
                </a:tc>
                <a:tc>
                  <a:txBody>
                    <a:bodyPr/>
                    <a:lstStyle/>
                    <a:p>
                      <a:pPr algn="ctr"/>
                      <a:r>
                        <a:rPr lang="en-US" sz="1400" dirty="0" smtClean="0"/>
                        <a:t>A multi-year financial plan</a:t>
                      </a:r>
                      <a:endParaRPr lang="en-US" sz="1400" dirty="0"/>
                    </a:p>
                  </a:txBody>
                  <a:tcPr anchor="ctr">
                    <a:solidFill>
                      <a:schemeClr val="accent1">
                        <a:lumMod val="20000"/>
                        <a:lumOff val="80000"/>
                      </a:schemeClr>
                    </a:solidFill>
                  </a:tcPr>
                </a:tc>
                <a:tc>
                  <a:txBody>
                    <a:bodyPr/>
                    <a:lstStyle/>
                    <a:p>
                      <a:pPr algn="ctr"/>
                      <a:r>
                        <a:rPr lang="en-US" sz="1400" baseline="0" dirty="0" smtClean="0"/>
                        <a:t>Five-year plan 2019-2023</a:t>
                      </a:r>
                      <a:endParaRPr lang="en-US" sz="1400" dirty="0"/>
                    </a:p>
                  </a:txBody>
                  <a:tcPr anchor="ctr">
                    <a:solidFill>
                      <a:schemeClr val="accent1">
                        <a:lumMod val="20000"/>
                        <a:lumOff val="80000"/>
                      </a:schemeClr>
                    </a:solidFill>
                  </a:tcPr>
                </a:tc>
              </a:tr>
              <a:tr h="370840">
                <a:tc>
                  <a:txBody>
                    <a:bodyPr/>
                    <a:lstStyle/>
                    <a:p>
                      <a:r>
                        <a:rPr lang="en-US" sz="1400" b="1" dirty="0" smtClean="0"/>
                        <a:t>Revenue Sufficiency</a:t>
                      </a:r>
                      <a:endParaRPr lang="en-US" sz="1400" b="1" dirty="0"/>
                    </a:p>
                  </a:txBody>
                  <a:tcPr anchor="ctr">
                    <a:solidFill>
                      <a:schemeClr val="bg1">
                        <a:lumMod val="85000"/>
                      </a:schemeClr>
                    </a:solidFill>
                  </a:tcPr>
                </a:tc>
                <a:tc>
                  <a:txBody>
                    <a:bodyPr/>
                    <a:lstStyle/>
                    <a:p>
                      <a:pPr algn="ctr"/>
                      <a:r>
                        <a:rPr lang="en-US" sz="1400" dirty="0" smtClean="0"/>
                        <a:t>Set rates to meet the total</a:t>
                      </a:r>
                      <a:r>
                        <a:rPr lang="en-US" sz="1400" baseline="0" dirty="0" smtClean="0"/>
                        <a:t> annual financial obligations of the utility and be self supporting</a:t>
                      </a:r>
                      <a:endParaRPr lang="en-US" sz="1400" dirty="0"/>
                    </a:p>
                  </a:txBody>
                  <a:tcPr anchor="ctr">
                    <a:solidFill>
                      <a:schemeClr val="bg1">
                        <a:lumMod val="85000"/>
                      </a:schemeClr>
                    </a:solidFill>
                  </a:tcPr>
                </a:tc>
                <a:tc>
                  <a:txBody>
                    <a:bodyPr/>
                    <a:lstStyle/>
                    <a:p>
                      <a:pPr algn="ctr"/>
                      <a:r>
                        <a:rPr lang="en-US" sz="1400" dirty="0" smtClean="0"/>
                        <a:t>Rates shall be set to cover O&amp;M, debt service,  </a:t>
                      </a:r>
                      <a:r>
                        <a:rPr lang="en-US" sz="1400" baseline="0" dirty="0" smtClean="0"/>
                        <a:t>and fiscal policy achievement</a:t>
                      </a:r>
                      <a:endParaRPr lang="en-US" sz="1400" dirty="0"/>
                    </a:p>
                  </a:txBody>
                  <a:tcPr anchor="ctr">
                    <a:solidFill>
                      <a:schemeClr val="bg1">
                        <a:lumMod val="85000"/>
                      </a:schemeClr>
                    </a:solidFill>
                  </a:tcPr>
                </a:tc>
              </a:tr>
            </a:tbl>
          </a:graphicData>
        </a:graphic>
      </p:graphicFrame>
      <p:sp>
        <p:nvSpPr>
          <p:cNvPr id="3" name="5-Point Star 2"/>
          <p:cNvSpPr/>
          <p:nvPr/>
        </p:nvSpPr>
        <p:spPr>
          <a:xfrm>
            <a:off x="2057400" y="32004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5"/>
          <p:cNvSpPr/>
          <p:nvPr/>
        </p:nvSpPr>
        <p:spPr>
          <a:xfrm>
            <a:off x="1066800" y="39624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6200" y="5638800"/>
            <a:ext cx="8915400" cy="338554"/>
          </a:xfrm>
          <a:prstGeom prst="rect">
            <a:avLst/>
          </a:prstGeom>
          <a:noFill/>
        </p:spPr>
        <p:txBody>
          <a:bodyPr wrap="square" rtlCol="0">
            <a:spAutoFit/>
          </a:bodyPr>
          <a:lstStyle/>
          <a:p>
            <a:r>
              <a:rPr lang="en-US" sz="1600" dirty="0" smtClean="0"/>
              <a:t>* Formerly Rate Funded System Reinvestment – updated terminology to Replacement Reserve Funding </a:t>
            </a:r>
            <a:endParaRPr lang="en-US" sz="1600" dirty="0"/>
          </a:p>
        </p:txBody>
      </p:sp>
    </p:spTree>
    <p:extLst>
      <p:ext uri="{BB962C8B-B14F-4D97-AF65-F5344CB8AC3E}">
        <p14:creationId xmlns:p14="http://schemas.microsoft.com/office/powerpoint/2010/main" val="1689444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Bond Coverage</a:t>
            </a:r>
            <a:endParaRPr lang="en-US" dirty="0"/>
          </a:p>
        </p:txBody>
      </p:sp>
      <p:sp>
        <p:nvSpPr>
          <p:cNvPr id="3" name="Content Placeholder 2"/>
          <p:cNvSpPr>
            <a:spLocks noGrp="1"/>
          </p:cNvSpPr>
          <p:nvPr>
            <p:ph idx="1"/>
          </p:nvPr>
        </p:nvSpPr>
        <p:spPr/>
        <p:txBody>
          <a:bodyPr/>
          <a:lstStyle/>
          <a:p>
            <a:r>
              <a:rPr lang="en-US" dirty="0" smtClean="0"/>
              <a:t>Not a one-time reserve</a:t>
            </a:r>
          </a:p>
          <a:p>
            <a:r>
              <a:rPr lang="en-US" dirty="0" smtClean="0"/>
              <a:t>Ongoing revenue cushion to mitigate bondholder risk</a:t>
            </a:r>
          </a:p>
          <a:p>
            <a:r>
              <a:rPr lang="en-US" dirty="0" smtClean="0"/>
              <a:t>Defined in each bond covenant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11150254"/>
              </p:ext>
            </p:extLst>
          </p:nvPr>
        </p:nvGraphicFramePr>
        <p:xfrm>
          <a:off x="228600" y="2971800"/>
          <a:ext cx="8753061" cy="2468880"/>
        </p:xfrm>
        <a:graphic>
          <a:graphicData uri="http://schemas.openxmlformats.org/drawingml/2006/table">
            <a:tbl>
              <a:tblPr firstRow="1">
                <a:tableStyleId>{5C22544A-7EE6-4342-B048-85BDC9FD1C3A}</a:tableStyleId>
              </a:tblPr>
              <a:tblGrid>
                <a:gridCol w="1209261"/>
                <a:gridCol w="1447800"/>
                <a:gridCol w="2829339"/>
                <a:gridCol w="3266661"/>
              </a:tblGrid>
              <a:tr h="355127">
                <a:tc>
                  <a:txBody>
                    <a:bodyPr/>
                    <a:lstStyle/>
                    <a:p>
                      <a:pPr algn="ctr"/>
                      <a:r>
                        <a:rPr lang="en-US" dirty="0" smtClean="0"/>
                        <a:t>Bond Year</a:t>
                      </a:r>
                    </a:p>
                  </a:txBody>
                  <a:tcPr anchor="ctr">
                    <a:solidFill>
                      <a:srgbClr val="556063"/>
                    </a:solidFill>
                  </a:tcPr>
                </a:tc>
                <a:tc>
                  <a:txBody>
                    <a:bodyPr/>
                    <a:lstStyle/>
                    <a:p>
                      <a:pPr algn="ctr"/>
                      <a:r>
                        <a:rPr lang="en-US" dirty="0" smtClean="0"/>
                        <a:t>Coverage Requirement</a:t>
                      </a:r>
                      <a:endParaRPr lang="en-US" dirty="0"/>
                    </a:p>
                  </a:txBody>
                  <a:tcPr>
                    <a:solidFill>
                      <a:srgbClr val="556063"/>
                    </a:solidFill>
                  </a:tcPr>
                </a:tc>
                <a:tc>
                  <a:txBody>
                    <a:bodyPr/>
                    <a:lstStyle/>
                    <a:p>
                      <a:pPr algn="ctr"/>
                      <a:r>
                        <a:rPr lang="en-US" dirty="0" smtClean="0"/>
                        <a:t>Net Revenue Calculation</a:t>
                      </a:r>
                      <a:endParaRPr lang="en-US" dirty="0"/>
                    </a:p>
                  </a:txBody>
                  <a:tcPr anchor="ctr">
                    <a:solidFill>
                      <a:srgbClr val="556063"/>
                    </a:solidFill>
                  </a:tcPr>
                </a:tc>
                <a:tc>
                  <a:txBody>
                    <a:bodyPr/>
                    <a:lstStyle/>
                    <a:p>
                      <a:pPr algn="ctr"/>
                      <a:r>
                        <a:rPr lang="en-US" dirty="0" smtClean="0"/>
                        <a:t>Debt Calculation</a:t>
                      </a:r>
                      <a:endParaRPr lang="en-US" dirty="0"/>
                    </a:p>
                  </a:txBody>
                  <a:tcPr anchor="ctr">
                    <a:solidFill>
                      <a:srgbClr val="556063"/>
                    </a:solidFill>
                  </a:tcPr>
                </a:tc>
              </a:tr>
              <a:tr h="365760">
                <a:tc>
                  <a:txBody>
                    <a:bodyPr/>
                    <a:lstStyle/>
                    <a:p>
                      <a:pPr algn="ctr"/>
                      <a:r>
                        <a:rPr lang="en-US" sz="1800" dirty="0" smtClean="0"/>
                        <a:t>2005</a:t>
                      </a:r>
                      <a:endParaRPr lang="en-US" sz="1800" b="1" dirty="0"/>
                    </a:p>
                  </a:txBody>
                  <a:tcPr anchor="ctr"/>
                </a:tc>
                <a:tc>
                  <a:txBody>
                    <a:bodyPr/>
                    <a:lstStyle/>
                    <a:p>
                      <a:pPr algn="ctr"/>
                      <a:r>
                        <a:rPr lang="en-US" sz="1800" dirty="0" smtClean="0"/>
                        <a:t>1.25</a:t>
                      </a:r>
                    </a:p>
                  </a:txBody>
                  <a:tcPr anchor="ctr"/>
                </a:tc>
                <a:tc rowSpan="5">
                  <a:txBody>
                    <a:bodyPr/>
                    <a:lstStyle/>
                    <a:p>
                      <a:pPr algn="ctr"/>
                      <a:r>
                        <a:rPr lang="en-US" sz="1800" dirty="0" smtClean="0"/>
                        <a:t>Gross Revenue</a:t>
                      </a:r>
                      <a:r>
                        <a:rPr lang="en-US" sz="1800" baseline="0" dirty="0" smtClean="0"/>
                        <a:t> </a:t>
                      </a:r>
                      <a:endParaRPr lang="en-US" sz="1800" baseline="0" dirty="0"/>
                    </a:p>
                    <a:p>
                      <a:pPr algn="ctr"/>
                      <a:r>
                        <a:rPr lang="en-US" sz="1800" baseline="0" dirty="0" smtClean="0"/>
                        <a:t>Less: Operation &amp; Maintenance</a:t>
                      </a:r>
                    </a:p>
                  </a:txBody>
                  <a:tcPr anchor="ctr"/>
                </a:tc>
                <a:tc rowSpan="5">
                  <a:txBody>
                    <a:bodyPr/>
                    <a:lstStyle/>
                    <a:p>
                      <a:r>
                        <a:rPr lang="en-US" sz="1800" b="0" i="0" u="none" strike="noStrike" kern="1200" baseline="0" dirty="0" smtClean="0">
                          <a:solidFill>
                            <a:schemeClr val="dk1"/>
                          </a:solidFill>
                          <a:latin typeface="+mn-lt"/>
                          <a:ea typeface="+mn-ea"/>
                          <a:cs typeface="+mn-cs"/>
                        </a:rPr>
                        <a:t>Net Revenue in each calendar year will equal at least 1.25 times the Annual Debt Service for such year</a:t>
                      </a:r>
                      <a:endParaRPr lang="en-US" sz="1800" dirty="0"/>
                    </a:p>
                  </a:txBody>
                  <a:tcPr anchor="ctr"/>
                </a:tc>
              </a:tr>
              <a:tr h="304800">
                <a:tc>
                  <a:txBody>
                    <a:bodyPr/>
                    <a:lstStyle/>
                    <a:p>
                      <a:pPr algn="ctr"/>
                      <a:r>
                        <a:rPr lang="en-US" sz="1800" dirty="0" smtClean="0"/>
                        <a:t>2011</a:t>
                      </a:r>
                      <a:endParaRPr lang="en-US" sz="1800" b="1" dirty="0"/>
                    </a:p>
                  </a:txBody>
                  <a:tcPr anchor="ctr"/>
                </a:tc>
                <a:tc>
                  <a:txBody>
                    <a:bodyPr/>
                    <a:lstStyle/>
                    <a:p>
                      <a:pPr algn="ctr"/>
                      <a:r>
                        <a:rPr lang="en-US" sz="1800" kern="1200" dirty="0" smtClean="0">
                          <a:solidFill>
                            <a:schemeClr val="dk1"/>
                          </a:solidFill>
                          <a:latin typeface="+mn-lt"/>
                          <a:ea typeface="+mn-ea"/>
                          <a:cs typeface="+mn-cs"/>
                        </a:rPr>
                        <a:t>1.25</a:t>
                      </a:r>
                    </a:p>
                  </a:txBody>
                  <a:tcPr anchor="ctr"/>
                </a:tc>
                <a:tc vMerge="1">
                  <a:txBody>
                    <a:bodyPr/>
                    <a:lstStyle/>
                    <a:p>
                      <a:pPr algn="ctr"/>
                      <a:endParaRPr lang="en-US" sz="1400" dirty="0"/>
                    </a:p>
                  </a:txBody>
                  <a:tcPr anchor="ctr">
                    <a:solidFill>
                      <a:schemeClr val="bg1">
                        <a:lumMod val="85000"/>
                      </a:schemeClr>
                    </a:solidFill>
                  </a:tcPr>
                </a:tc>
                <a:tc vMerge="1">
                  <a:txBody>
                    <a:bodyPr/>
                    <a:lstStyle/>
                    <a:p>
                      <a:pPr algn="ctr"/>
                      <a:endParaRPr lang="en-US" sz="1400" dirty="0"/>
                    </a:p>
                  </a:txBody>
                  <a:tcPr anchor="ctr"/>
                </a:tc>
              </a:tr>
              <a:tr h="304800">
                <a:tc>
                  <a:txBody>
                    <a:bodyPr/>
                    <a:lstStyle/>
                    <a:p>
                      <a:pPr algn="ctr"/>
                      <a:r>
                        <a:rPr lang="en-US" sz="1800" b="0" dirty="0" smtClean="0"/>
                        <a:t>2014</a:t>
                      </a:r>
                      <a:endParaRPr lang="en-US" sz="1800" b="0" dirty="0"/>
                    </a:p>
                  </a:txBody>
                  <a:tcPr anchor="ctr"/>
                </a:tc>
                <a:tc>
                  <a:txBody>
                    <a:bodyPr/>
                    <a:lstStyle/>
                    <a:p>
                      <a:pPr algn="ctr"/>
                      <a:r>
                        <a:rPr lang="en-US" sz="1800" kern="1200" dirty="0" smtClean="0">
                          <a:solidFill>
                            <a:schemeClr val="dk1"/>
                          </a:solidFill>
                          <a:latin typeface="+mn-lt"/>
                          <a:ea typeface="+mn-ea"/>
                          <a:cs typeface="+mn-cs"/>
                        </a:rPr>
                        <a:t>1.25</a:t>
                      </a:r>
                    </a:p>
                  </a:txBody>
                  <a:tcPr anchor="ctr"/>
                </a:tc>
                <a:tc vMerge="1">
                  <a:txBody>
                    <a:bodyPr/>
                    <a:lstStyle/>
                    <a:p>
                      <a:pPr algn="ctr"/>
                      <a:endParaRPr lang="en-US" sz="1800" baseline="0" dirty="0" smtClean="0"/>
                    </a:p>
                  </a:txBody>
                  <a:tcPr anchor="ctr"/>
                </a:tc>
                <a:tc vMerge="1">
                  <a:txBody>
                    <a:bodyPr/>
                    <a:lstStyle/>
                    <a:p>
                      <a:endParaRPr lang="en-US" sz="1800" dirty="0"/>
                    </a:p>
                  </a:txBody>
                  <a:tcPr anchor="ctr"/>
                </a:tc>
              </a:tr>
              <a:tr h="304800">
                <a:tc>
                  <a:txBody>
                    <a:bodyPr/>
                    <a:lstStyle/>
                    <a:p>
                      <a:pPr algn="ctr"/>
                      <a:r>
                        <a:rPr lang="en-US" sz="1800" b="0" dirty="0" smtClean="0"/>
                        <a:t>2015</a:t>
                      </a:r>
                      <a:endParaRPr lang="en-US" sz="1800" b="0" dirty="0"/>
                    </a:p>
                  </a:txBody>
                  <a:tcPr anchor="ctr"/>
                </a:tc>
                <a:tc>
                  <a:txBody>
                    <a:bodyPr/>
                    <a:lstStyle/>
                    <a:p>
                      <a:pPr algn="ctr"/>
                      <a:r>
                        <a:rPr lang="en-US" sz="1800" kern="1200" dirty="0" smtClean="0">
                          <a:solidFill>
                            <a:schemeClr val="dk1"/>
                          </a:solidFill>
                          <a:latin typeface="+mn-lt"/>
                          <a:ea typeface="+mn-ea"/>
                          <a:cs typeface="+mn-cs"/>
                        </a:rPr>
                        <a:t>1.25</a:t>
                      </a:r>
                    </a:p>
                  </a:txBody>
                  <a:tcPr anchor="ctr"/>
                </a:tc>
                <a:tc vMerge="1">
                  <a:txBody>
                    <a:bodyPr/>
                    <a:lstStyle/>
                    <a:p>
                      <a:pPr algn="ctr"/>
                      <a:endParaRPr lang="en-US" sz="1800" baseline="0" dirty="0" smtClean="0"/>
                    </a:p>
                  </a:txBody>
                  <a:tcPr anchor="ctr"/>
                </a:tc>
                <a:tc vMerge="1">
                  <a:txBody>
                    <a:bodyPr/>
                    <a:lstStyle/>
                    <a:p>
                      <a:endParaRPr lang="en-US" sz="1800" dirty="0"/>
                    </a:p>
                  </a:txBody>
                  <a:tcPr anchor="ctr"/>
                </a:tc>
              </a:tr>
              <a:tr h="304800">
                <a:tc>
                  <a:txBody>
                    <a:bodyPr/>
                    <a:lstStyle/>
                    <a:p>
                      <a:pPr algn="ctr"/>
                      <a:r>
                        <a:rPr lang="en-US" sz="1800" b="0" dirty="0" smtClean="0"/>
                        <a:t>2017</a:t>
                      </a:r>
                      <a:endParaRPr lang="en-US" sz="1800" b="0" dirty="0"/>
                    </a:p>
                  </a:txBody>
                  <a:tcPr anchor="ctr"/>
                </a:tc>
                <a:tc>
                  <a:txBody>
                    <a:bodyPr/>
                    <a:lstStyle/>
                    <a:p>
                      <a:pPr algn="ctr"/>
                      <a:r>
                        <a:rPr lang="en-US" sz="1800" kern="1200" dirty="0" smtClean="0">
                          <a:solidFill>
                            <a:schemeClr val="dk1"/>
                          </a:solidFill>
                          <a:latin typeface="+mn-lt"/>
                          <a:ea typeface="+mn-ea"/>
                          <a:cs typeface="+mn-cs"/>
                        </a:rPr>
                        <a:t>1.25</a:t>
                      </a:r>
                    </a:p>
                  </a:txBody>
                  <a:tcPr anchor="ctr"/>
                </a:tc>
                <a:tc vMerge="1">
                  <a:txBody>
                    <a:bodyPr/>
                    <a:lstStyle/>
                    <a:p>
                      <a:pPr algn="ctr"/>
                      <a:endParaRPr lang="en-US" sz="1800" baseline="0" dirty="0" smtClean="0"/>
                    </a:p>
                  </a:txBody>
                  <a:tcPr anchor="ctr"/>
                </a:tc>
                <a:tc vMerge="1">
                  <a:txBody>
                    <a:bodyPr/>
                    <a:lstStyle/>
                    <a:p>
                      <a:endParaRPr lang="en-US" sz="1800" dirty="0"/>
                    </a:p>
                  </a:txBody>
                  <a:tcPr anchor="ctr"/>
                </a:tc>
              </a:tr>
            </a:tbl>
          </a:graphicData>
        </a:graphic>
      </p:graphicFrame>
    </p:spTree>
    <p:extLst>
      <p:ext uri="{BB962C8B-B14F-4D97-AF65-F5344CB8AC3E}">
        <p14:creationId xmlns:p14="http://schemas.microsoft.com/office/powerpoint/2010/main" val="956154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Replacement Reserve Funding (RRF)</a:t>
            </a:r>
            <a:endParaRPr lang="en-US" dirty="0"/>
          </a:p>
        </p:txBody>
      </p:sp>
      <p:sp>
        <p:nvSpPr>
          <p:cNvPr id="3" name="Content Placeholder 2"/>
          <p:cNvSpPr>
            <a:spLocks noGrp="1"/>
          </p:cNvSpPr>
          <p:nvPr>
            <p:ph idx="1"/>
          </p:nvPr>
        </p:nvSpPr>
        <p:spPr>
          <a:xfrm>
            <a:off x="381000" y="3810000"/>
            <a:ext cx="8229600" cy="1858963"/>
          </a:xfrm>
          <a:solidFill>
            <a:schemeClr val="bg1">
              <a:lumMod val="85000"/>
            </a:schemeClr>
          </a:solidFill>
        </p:spPr>
        <p:txBody>
          <a:bodyPr>
            <a:normAutofit/>
          </a:bodyPr>
          <a:lstStyle/>
          <a:p>
            <a:r>
              <a:rPr lang="en-US" sz="2400" dirty="0" smtClean="0"/>
              <a:t>Alternative annual funding targets</a:t>
            </a:r>
          </a:p>
          <a:p>
            <a:pPr marL="914400" lvl="1" indent="-457200">
              <a:buFont typeface="+mj-lt"/>
              <a:buAutoNum type="arabicPeriod"/>
            </a:pPr>
            <a:r>
              <a:rPr lang="en-US" dirty="0"/>
              <a:t>Annual depreciation net of debt principal </a:t>
            </a:r>
            <a:r>
              <a:rPr lang="en-US" dirty="0" smtClean="0"/>
              <a:t>payment (historical policy)</a:t>
            </a:r>
          </a:p>
          <a:p>
            <a:pPr marL="914400" lvl="1" indent="-457200">
              <a:buFont typeface="+mj-lt"/>
              <a:buAutoNum type="arabicPeriod"/>
            </a:pPr>
            <a:r>
              <a:rPr lang="en-US" dirty="0" smtClean="0"/>
              <a:t>Annual depreciation (recommended update)</a:t>
            </a:r>
          </a:p>
          <a:p>
            <a:pPr marL="914400" lvl="1" indent="-457200">
              <a:buFont typeface="+mj-lt"/>
              <a:buAutoNum type="arabicPeriod"/>
            </a:pPr>
            <a:r>
              <a:rPr lang="en-US" dirty="0" smtClean="0"/>
              <a:t>Replacement cost depreciation (long-term target with asset management)</a:t>
            </a:r>
            <a:endParaRPr lang="en-US" dirty="0"/>
          </a:p>
        </p:txBody>
      </p:sp>
      <p:sp>
        <p:nvSpPr>
          <p:cNvPr id="4" name="Content Placeholder 2"/>
          <p:cNvSpPr txBox="1">
            <a:spLocks/>
          </p:cNvSpPr>
          <p:nvPr/>
        </p:nvSpPr>
        <p:spPr>
          <a:xfrm>
            <a:off x="381000" y="1371601"/>
            <a:ext cx="8229600" cy="2133599"/>
          </a:xfrm>
          <a:prstGeom prst="rect">
            <a:avLst/>
          </a:prstGeom>
          <a:solidFill>
            <a:schemeClr val="bg1">
              <a:lumMod val="85000"/>
            </a:schemeClr>
          </a:solidFill>
        </p:spPr>
        <p:txBody>
          <a:bodyPr vert="horz" lIns="91440" tIns="45720" rIns="91440" bIns="45720" rtlCol="0">
            <a:normAutofit/>
          </a:bodyPr>
          <a:lstStyle>
            <a:lvl1pPr marL="342900" indent="-342900" algn="l" defTabSz="914400" rtl="0" eaLnBrk="1" latinLnBrk="0" hangingPunct="1">
              <a:spcBef>
                <a:spcPct val="20000"/>
              </a:spcBef>
              <a:buClr>
                <a:srgbClr val="B8632E"/>
              </a:buClr>
              <a:buFont typeface="Wingdings" panose="05000000000000000000" pitchFamily="2" charset="2"/>
              <a:buChar char="w"/>
              <a:defRPr lang="en-US" sz="2000" b="1"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Clr>
                <a:srgbClr val="644C3A"/>
              </a:buClr>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Clr>
                <a:srgbClr val="644C3A"/>
              </a:buClr>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A consistent cash amount from current rate revenue</a:t>
            </a:r>
          </a:p>
          <a:p>
            <a:pPr lvl="1"/>
            <a:r>
              <a:rPr lang="en-US" dirty="0" smtClean="0"/>
              <a:t>Pays for current R&amp;R projects or</a:t>
            </a:r>
          </a:p>
          <a:p>
            <a:pPr lvl="1"/>
            <a:r>
              <a:rPr lang="en-US" dirty="0" smtClean="0"/>
              <a:t>Saved in fund to pay for future capital projects</a:t>
            </a:r>
          </a:p>
          <a:p>
            <a:pPr lvl="1"/>
            <a:r>
              <a:rPr lang="en-US" dirty="0" smtClean="0"/>
              <a:t>Policy-based and budgeted</a:t>
            </a:r>
          </a:p>
          <a:p>
            <a:pPr lvl="1"/>
            <a:r>
              <a:rPr lang="en-US" dirty="0" smtClean="0"/>
              <a:t>Reduces reliance on borrowing to fund R&amp;R</a:t>
            </a:r>
            <a:endParaRPr lang="en-US" dirty="0"/>
          </a:p>
        </p:txBody>
      </p:sp>
    </p:spTree>
    <p:extLst>
      <p:ext uri="{BB962C8B-B14F-4D97-AF65-F5344CB8AC3E}">
        <p14:creationId xmlns:p14="http://schemas.microsoft.com/office/powerpoint/2010/main" val="108353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FCS GROUP PowerPoint 2016 - Dark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FCS GROUP PowerPoint 2016 - Dark Blue</Template>
  <TotalTime>3891</TotalTime>
  <Words>2484</Words>
  <Application>Microsoft Office PowerPoint</Application>
  <PresentationFormat>On-screen Show (4:3)</PresentationFormat>
  <Paragraphs>496</Paragraphs>
  <Slides>56</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Arial Narrow</vt:lpstr>
      <vt:lpstr>Calibri</vt:lpstr>
      <vt:lpstr>Century Gothic</vt:lpstr>
      <vt:lpstr>Times New Roman</vt:lpstr>
      <vt:lpstr>Wingdings</vt:lpstr>
      <vt:lpstr>Wingdings 2</vt:lpstr>
      <vt:lpstr>FCS GROUP PowerPoint 2016 - Dark Blue</vt:lpstr>
      <vt:lpstr>PowerPoint Presentation</vt:lpstr>
      <vt:lpstr>Our Firm</vt:lpstr>
      <vt:lpstr>Background / Introduction</vt:lpstr>
      <vt:lpstr>Background / Introduction</vt:lpstr>
      <vt:lpstr>Rate Study Objectives</vt:lpstr>
      <vt:lpstr>Framework &amp; Assumptions</vt:lpstr>
      <vt:lpstr>Fiscal Policies</vt:lpstr>
      <vt:lpstr>Revenue Bond Coverage</vt:lpstr>
      <vt:lpstr>Replacement Reserve Funding (RRF)</vt:lpstr>
      <vt:lpstr>Sample Funding Approaches</vt:lpstr>
      <vt:lpstr>Decline in Federal Spending for Utilities</vt:lpstr>
      <vt:lpstr>Study Data and Assumptions</vt:lpstr>
      <vt:lpstr>Capital Improvement Program Scenarios</vt:lpstr>
      <vt:lpstr>How Much Revenue is Needed</vt:lpstr>
      <vt:lpstr>PowerPoint Presentation</vt:lpstr>
      <vt:lpstr>Operating Forecast</vt:lpstr>
      <vt:lpstr>Fully Programmed CIP Funding Structure</vt:lpstr>
      <vt:lpstr>Phased CIP Funding Structure</vt:lpstr>
      <vt:lpstr>Water Revenue Requirement – Fully Programmed</vt:lpstr>
      <vt:lpstr>Water Revenue Requirement – Phased CIP</vt:lpstr>
      <vt:lpstr>Water Revenue Requirement – Existing Rates</vt:lpstr>
      <vt:lpstr>Water Revenue Requirement – Reduce Rates</vt:lpstr>
      <vt:lpstr>Water Bimonthly Bill Comparison</vt:lpstr>
      <vt:lpstr>PowerPoint Presentation</vt:lpstr>
      <vt:lpstr>Operating Forecast</vt:lpstr>
      <vt:lpstr>Fully Programmed CIP Funding Structure</vt:lpstr>
      <vt:lpstr>Phased CIP Funding Structure</vt:lpstr>
      <vt:lpstr>Sewer Revenue Requirement – Fully Programmed</vt:lpstr>
      <vt:lpstr>Sewer Revenue Requirement – Phased CIP</vt:lpstr>
      <vt:lpstr>Sewer Revenue Requirement – Existing Rates</vt:lpstr>
      <vt:lpstr>Sewer Revenue Requirement – Reduce Rates</vt:lpstr>
      <vt:lpstr>Bimonthly Bill Comparison</vt:lpstr>
      <vt:lpstr>PowerPoint Presentation</vt:lpstr>
      <vt:lpstr>Operating Forecast</vt:lpstr>
      <vt:lpstr>Fully Programmed CIP Funding Structure</vt:lpstr>
      <vt:lpstr>Phased CIP Funding Structure</vt:lpstr>
      <vt:lpstr>Stormwater Revenue Requirement – Fully Programmed</vt:lpstr>
      <vt:lpstr>Stormwater Revenue Requirement – Status Quo</vt:lpstr>
      <vt:lpstr>Stormwater Revenue Requirement – Existing Rates</vt:lpstr>
      <vt:lpstr>Stormwater Revenue Requirement – Reduce Rates</vt:lpstr>
      <vt:lpstr>Preliminary Stormwater Credit Analysis</vt:lpstr>
      <vt:lpstr>Stormwater Bimonthly Bill Comparison</vt:lpstr>
      <vt:lpstr>PowerPoint Presentation</vt:lpstr>
      <vt:lpstr>Bimonthly Combined Bill Comparisons</vt:lpstr>
      <vt:lpstr>Rate Affordability Test</vt:lpstr>
      <vt:lpstr>Administration Recommendation</vt:lpstr>
      <vt:lpstr>Administration Recommendation</vt:lpstr>
      <vt:lpstr>Utility Capital Projects and Compliance</vt:lpstr>
      <vt:lpstr>WWTP Expansion Background</vt:lpstr>
      <vt:lpstr>Wastewater Deferral Implications</vt:lpstr>
      <vt:lpstr>Rate Scenario Options</vt:lpstr>
      <vt:lpstr>Next Steps</vt:lpstr>
      <vt:lpstr>PowerPoint Presentation</vt:lpstr>
      <vt:lpstr>Appendix: Water Bimonthly Bill Forecast</vt:lpstr>
      <vt:lpstr>Appendix: Sewer Bimonthly Bill Forecast</vt:lpstr>
      <vt:lpstr>Appendix: Stormwater Bimonthly Bill Forecast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Chase Bozett</dc:creator>
  <cp:lastModifiedBy>Ryan Baker</cp:lastModifiedBy>
  <cp:revision>242</cp:revision>
  <cp:lastPrinted>2018-05-23T00:40:45Z</cp:lastPrinted>
  <dcterms:created xsi:type="dcterms:W3CDTF">2018-04-06T17:09:33Z</dcterms:created>
  <dcterms:modified xsi:type="dcterms:W3CDTF">2018-06-07T15:58:19Z</dcterms:modified>
</cp:coreProperties>
</file>