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1" r:id="rId3"/>
    <p:sldId id="283" r:id="rId4"/>
    <p:sldId id="324" r:id="rId5"/>
    <p:sldId id="344" r:id="rId6"/>
    <p:sldId id="332" r:id="rId7"/>
    <p:sldId id="277" r:id="rId8"/>
    <p:sldId id="292" r:id="rId9"/>
    <p:sldId id="295" r:id="rId10"/>
    <p:sldId id="281" r:id="rId11"/>
    <p:sldId id="334" r:id="rId12"/>
    <p:sldId id="304" r:id="rId13"/>
    <p:sldId id="296" r:id="rId14"/>
    <p:sldId id="338" r:id="rId15"/>
    <p:sldId id="279" r:id="rId16"/>
    <p:sldId id="280" r:id="rId17"/>
    <p:sldId id="317" r:id="rId18"/>
    <p:sldId id="339" r:id="rId19"/>
    <p:sldId id="318" r:id="rId20"/>
    <p:sldId id="319" r:id="rId21"/>
    <p:sldId id="297" r:id="rId22"/>
    <p:sldId id="340" r:id="rId23"/>
    <p:sldId id="321" r:id="rId24"/>
    <p:sldId id="322" r:id="rId25"/>
    <p:sldId id="316" r:id="rId26"/>
    <p:sldId id="354" r:id="rId27"/>
    <p:sldId id="271" r:id="rId28"/>
    <p:sldId id="333" r:id="rId29"/>
    <p:sldId id="349" r:id="rId30"/>
    <p:sldId id="326" r:id="rId31"/>
    <p:sldId id="341" r:id="rId32"/>
    <p:sldId id="356" r:id="rId33"/>
    <p:sldId id="345" r:id="rId34"/>
    <p:sldId id="342" r:id="rId35"/>
    <p:sldId id="346" r:id="rId36"/>
    <p:sldId id="343" r:id="rId37"/>
    <p:sldId id="347" r:id="rId38"/>
    <p:sldId id="313" r:id="rId39"/>
    <p:sldId id="314" r:id="rId40"/>
    <p:sldId id="315" r:id="rId41"/>
    <p:sldId id="360" r:id="rId42"/>
    <p:sldId id="361" r:id="rId43"/>
    <p:sldId id="362" r:id="rId44"/>
    <p:sldId id="350" r:id="rId45"/>
    <p:sldId id="355" r:id="rId46"/>
    <p:sldId id="352" r:id="rId47"/>
    <p:sldId id="366" r:id="rId48"/>
    <p:sldId id="367" r:id="rId49"/>
    <p:sldId id="365" r:id="rId50"/>
    <p:sldId id="353" r:id="rId51"/>
    <p:sldId id="358" r:id="rId52"/>
    <p:sldId id="284" r:id="rId53"/>
    <p:sldId id="299" r:id="rId54"/>
    <p:sldId id="330" r:id="rId55"/>
    <p:sldId id="331" r:id="rId56"/>
    <p:sldId id="298" r:id="rId57"/>
    <p:sldId id="300" r:id="rId58"/>
    <p:sldId id="301" r:id="rId59"/>
    <p:sldId id="305" r:id="rId60"/>
    <p:sldId id="306" r:id="rId61"/>
    <p:sldId id="307" r:id="rId62"/>
    <p:sldId id="289" r:id="rId63"/>
    <p:sldId id="288" r:id="rId64"/>
    <p:sldId id="270" r:id="rId65"/>
    <p:sldId id="290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rtney Black" initials="CB" lastIdx="3" clrIdx="0">
    <p:extLst>
      <p:ext uri="{19B8F6BF-5375-455C-9EA6-DF929625EA0E}">
        <p15:presenceInfo xmlns:p15="http://schemas.microsoft.com/office/powerpoint/2012/main" userId="Courtney Bl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063"/>
    <a:srgbClr val="CE723A"/>
    <a:srgbClr val="77933C"/>
    <a:srgbClr val="3770B7"/>
    <a:srgbClr val="59751E"/>
    <a:srgbClr val="B8632E"/>
    <a:srgbClr val="B8CBBF"/>
    <a:srgbClr val="394042"/>
    <a:srgbClr val="4B575D"/>
    <a:srgbClr val="C1C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258" autoAdjust="0"/>
  </p:normalViewPr>
  <p:slideViewPr>
    <p:cSldViewPr>
      <p:cViewPr varScale="1">
        <p:scale>
          <a:sx n="66" d="100"/>
          <a:sy n="66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notesViewPr>
    <p:cSldViewPr>
      <p:cViewPr varScale="1">
        <p:scale>
          <a:sx n="71" d="100"/>
          <a:sy n="71" d="100"/>
        </p:scale>
        <p:origin x="-19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Washougal%20Water%20Rate%20Design%20FULL%2009252018%20TEST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Rate%20Design\_superceded%20RD\WATER%20FIND%20COM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SDC%20Benchmark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SDC%20Benchmarkin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SDC%20Benchmarkin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seb\AppData\Local\Microsoft\Windows\INetCache\Content.Outlook\HK5E91D0\SDC%20Comp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seb\AppData\Local\Microsoft\Windows\INetCache\Content.Outlook\HK5E91D0\SDC%20Comp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seb\AppData\Local\Microsoft\Windows\INetCache\Content.Outlook\HK5E91D0\SDC%20Comp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csfile04\project\Washougal\2801%20Utility%20Rate%20Study%202017\Analysis\RR%20Selected%20Models\Washougal%20Full%20CIP%20No%20FTE%20Stormwater%20Model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Benchmarking%20Graphic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Benchmarking%20Graphic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Rate%20Design\Washougal%20Water%20Rate%20Design%20FULL%203%20perce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Benchmarking%20Graphic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Benchmarking%20Graphic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Benchmarking%20Graphic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Benchmarking%20Graphic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Benchmarking%20Graphic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Benchmarking\Benchmarking%20Graphic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Rate%20Design\Washougal%20Water%20Rate%20Design%20FULL%203%20perce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csfile04\project\Washougal\2801%20Utility%20Rate%20Study%202017\Analysis\Revenue%20Requirement\_RR%20model%20options\Rate%20comparison%20with%20forecas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Rate%20Design\_superceded%20RD\WATER%20FIND%20MF%20ACCOUNTS%20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Washougal%20Water%20Rate%20Design%20FULL%200925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Rate%20Design\_superceded%20RD\WATER%20FIND%20MF%20ACCOUNTS%20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Rate%20Design\_superceded%20RD\WATER%20FIND%20COM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file04\project\Washougal\2801%20Utility%20Rate%20Study%202017\Analysis\Washougal%20Water%20Rate%20Design%20FULL%200925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5606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3B-4D15-88D2-25B6F44EA354}"/>
              </c:ext>
            </c:extLst>
          </c:dPt>
          <c:dPt>
            <c:idx val="1"/>
            <c:bubble3D val="0"/>
            <c:spPr>
              <a:solidFill>
                <a:srgbClr val="558ED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3B-4D15-88D2-25B6F44EA354}"/>
              </c:ext>
            </c:extLst>
          </c:dPt>
          <c:dPt>
            <c:idx val="2"/>
            <c:bubble3D val="0"/>
            <c:spPr>
              <a:solidFill>
                <a:srgbClr val="77933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3B-4D15-88D2-25B6F44EA354}"/>
              </c:ext>
            </c:extLst>
          </c:dPt>
          <c:dPt>
            <c:idx val="3"/>
            <c:bubble3D val="0"/>
            <c:spPr>
              <a:solidFill>
                <a:srgbClr val="CE723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3B-4D15-88D2-25B6F44EA35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51741579177602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23B-4D15-88D2-25B6F44EA3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892016622922141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23B-4D15-88D2-25B6F44EA3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'Rate Design - Base'!$B$12:$B$15</c:f>
              <c:strCache>
                <c:ptCount val="4"/>
                <c:pt idx="0">
                  <c:v>Single Family Residential</c:v>
                </c:pt>
                <c:pt idx="1">
                  <c:v>Multi-Family Residential</c:v>
                </c:pt>
                <c:pt idx="2">
                  <c:v>Commercial</c:v>
                </c:pt>
                <c:pt idx="3">
                  <c:v>Large Commercial</c:v>
                </c:pt>
              </c:strCache>
            </c:strRef>
          </c:cat>
          <c:val>
            <c:numRef>
              <c:f>'Rate Design - Base'!$G$12:$G$15</c:f>
              <c:numCache>
                <c:formatCode>0%</c:formatCode>
                <c:ptCount val="4"/>
                <c:pt idx="0">
                  <c:v>0.73332185265374883</c:v>
                </c:pt>
                <c:pt idx="1">
                  <c:v>9.6222103551600463E-2</c:v>
                </c:pt>
                <c:pt idx="2">
                  <c:v>0.1342908243871086</c:v>
                </c:pt>
                <c:pt idx="3">
                  <c:v>3.6165219407542006E-2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23B-4D15-88D2-25B6F44EA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AF-4775-BD9C-EFD65C21E7D2}"/>
              </c:ext>
            </c:extLst>
          </c:dPt>
          <c:dPt>
            <c:idx val="18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AF-4775-BD9C-EFD65C21E7D2}"/>
              </c:ext>
            </c:extLst>
          </c:dPt>
          <c:dPt>
            <c:idx val="19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AF-4775-BD9C-EFD65C21E7D2}"/>
              </c:ext>
            </c:extLst>
          </c:dPt>
          <c:dPt>
            <c:idx val="20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AF-4775-BD9C-EFD65C21E7D2}"/>
              </c:ext>
            </c:extLst>
          </c:dPt>
          <c:dPt>
            <c:idx val="23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AF-4775-BD9C-EFD65C21E7D2}"/>
              </c:ext>
            </c:extLst>
          </c:dPt>
          <c:dPt>
            <c:idx val="24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AF-4775-BD9C-EFD65C21E7D2}"/>
              </c:ext>
            </c:extLst>
          </c:dPt>
          <c:dPt>
            <c:idx val="27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EAF-4775-BD9C-EFD65C21E7D2}"/>
              </c:ext>
            </c:extLst>
          </c:dPt>
          <c:cat>
            <c:strRef>
              <c:f>'2019 COMM'!$DW$15:$DW$42</c:f>
              <c:strCache>
                <c:ptCount val="28"/>
                <c:pt idx="0">
                  <c:v>&gt; -$400</c:v>
                </c:pt>
                <c:pt idx="1">
                  <c:v>-$375 to -$400</c:v>
                </c:pt>
                <c:pt idx="2">
                  <c:v>-$350 to -$375</c:v>
                </c:pt>
                <c:pt idx="3">
                  <c:v>-$325 to -$350</c:v>
                </c:pt>
                <c:pt idx="4">
                  <c:v>-$300 to -$325</c:v>
                </c:pt>
                <c:pt idx="5">
                  <c:v>-$275 to -$300</c:v>
                </c:pt>
                <c:pt idx="6">
                  <c:v>-$250 to -$275</c:v>
                </c:pt>
                <c:pt idx="7">
                  <c:v>-$225 to -$250</c:v>
                </c:pt>
                <c:pt idx="8">
                  <c:v>-$200 to -$225</c:v>
                </c:pt>
                <c:pt idx="9">
                  <c:v>-$175 to -$200</c:v>
                </c:pt>
                <c:pt idx="10">
                  <c:v>-$150 to -$175</c:v>
                </c:pt>
                <c:pt idx="11">
                  <c:v>-$125 to -$150</c:v>
                </c:pt>
                <c:pt idx="12">
                  <c:v>-$100 to -$125</c:v>
                </c:pt>
                <c:pt idx="13">
                  <c:v>-$75 to -$100</c:v>
                </c:pt>
                <c:pt idx="14">
                  <c:v>-$50 to -$75</c:v>
                </c:pt>
                <c:pt idx="15">
                  <c:v>-$25 to -$50</c:v>
                </c:pt>
                <c:pt idx="16">
                  <c:v>-$0 to -$25</c:v>
                </c:pt>
                <c:pt idx="17">
                  <c:v>$0 to $25</c:v>
                </c:pt>
                <c:pt idx="18">
                  <c:v>$25 to $50</c:v>
                </c:pt>
                <c:pt idx="19">
                  <c:v>$50 to $75</c:v>
                </c:pt>
                <c:pt idx="20">
                  <c:v>$75 to $100</c:v>
                </c:pt>
                <c:pt idx="21">
                  <c:v>$100 to $125</c:v>
                </c:pt>
                <c:pt idx="22">
                  <c:v>$125 to $150</c:v>
                </c:pt>
                <c:pt idx="23">
                  <c:v>$150 to $175</c:v>
                </c:pt>
                <c:pt idx="24">
                  <c:v>$175 to $200</c:v>
                </c:pt>
                <c:pt idx="25">
                  <c:v>$200 to $225</c:v>
                </c:pt>
                <c:pt idx="26">
                  <c:v>$225 to $250</c:v>
                </c:pt>
                <c:pt idx="27">
                  <c:v>&gt; $250</c:v>
                </c:pt>
              </c:strCache>
            </c:strRef>
          </c:cat>
          <c:val>
            <c:numRef>
              <c:f>'2019 COMM'!$DX$15:$DX$42</c:f>
              <c:numCache>
                <c:formatCode>General</c:formatCode>
                <c:ptCount val="28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5</c:v>
                </c:pt>
                <c:pt idx="15">
                  <c:v>14</c:v>
                </c:pt>
                <c:pt idx="16">
                  <c:v>31</c:v>
                </c:pt>
                <c:pt idx="17">
                  <c:v>162</c:v>
                </c:pt>
                <c:pt idx="18">
                  <c:v>18</c:v>
                </c:pt>
                <c:pt idx="19">
                  <c:v>13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EAF-4775-BD9C-EFD65C21E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1439696"/>
        <c:axId val="541433424"/>
      </c:barChart>
      <c:catAx>
        <c:axId val="54143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3424"/>
        <c:crosses val="autoZero"/>
        <c:auto val="1"/>
        <c:lblAlgn val="ctr"/>
        <c:lblOffset val="100"/>
        <c:noMultiLvlLbl val="0"/>
      </c:catAx>
      <c:valAx>
        <c:axId val="54143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5606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D66A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F2-499B-9979-054342CA1ADD}"/>
              </c:ext>
            </c:extLst>
          </c:dPt>
          <c:dPt>
            <c:idx val="2"/>
            <c:invertIfNegative val="0"/>
            <c:bubble3D val="0"/>
            <c:spPr>
              <a:solidFill>
                <a:srgbClr val="2D66A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F2-499B-9979-054342CA1ADD}"/>
              </c:ext>
            </c:extLst>
          </c:dPt>
          <c:dPt>
            <c:idx val="3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F2-499B-9979-054342CA1ADD}"/>
              </c:ext>
            </c:extLst>
          </c:dPt>
          <c:dPt>
            <c:idx val="4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F2-499B-9979-054342CA1ADD}"/>
              </c:ext>
            </c:extLst>
          </c:dPt>
          <c:dPt>
            <c:idx val="7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F2-499B-9979-054342CA1ADD}"/>
              </c:ext>
            </c:extLst>
          </c:dPt>
          <c:dPt>
            <c:idx val="8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F2-499B-9979-054342CA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Sheet1!$E$24:$E$35</c:f>
              <c:strCache>
                <c:ptCount val="12"/>
                <c:pt idx="0">
                  <c:v>Vancouver</c:v>
                </c:pt>
                <c:pt idx="1">
                  <c:v>Washougal (Low Level)</c:v>
                </c:pt>
                <c:pt idx="2">
                  <c:v>Washougal (Intermediate Level)</c:v>
                </c:pt>
                <c:pt idx="3">
                  <c:v>Washougal (ACM)</c:v>
                </c:pt>
                <c:pt idx="4">
                  <c:v>Washougal (ACM w/ DF)</c:v>
                </c:pt>
                <c:pt idx="5">
                  <c:v>Ridgefield</c:v>
                </c:pt>
                <c:pt idx="6">
                  <c:v>Clark Public Utilities</c:v>
                </c:pt>
                <c:pt idx="7">
                  <c:v>Washougal (ICM)</c:v>
                </c:pt>
                <c:pt idx="8">
                  <c:v>Washougal (ICM w/ DF)</c:v>
                </c:pt>
                <c:pt idx="9">
                  <c:v>Camas (South)</c:v>
                </c:pt>
                <c:pt idx="10">
                  <c:v>Battle Ground</c:v>
                </c:pt>
                <c:pt idx="11">
                  <c:v>Camas (North)</c:v>
                </c:pt>
              </c:strCache>
            </c:strRef>
          </c:cat>
          <c:val>
            <c:numRef>
              <c:f>Sheet1!$F$24:$F$35</c:f>
              <c:numCache>
                <c:formatCode>_("$"* #,##0_);_("$"* \(#,##0\);_("$"* "-"??_);_(@_)</c:formatCode>
                <c:ptCount val="12"/>
                <c:pt idx="0">
                  <c:v>2360</c:v>
                </c:pt>
                <c:pt idx="1">
                  <c:v>2930</c:v>
                </c:pt>
                <c:pt idx="2">
                  <c:v>3370</c:v>
                </c:pt>
                <c:pt idx="3">
                  <c:v>3838</c:v>
                </c:pt>
                <c:pt idx="4">
                  <c:v>4017</c:v>
                </c:pt>
                <c:pt idx="5">
                  <c:v>4124</c:v>
                </c:pt>
                <c:pt idx="6">
                  <c:v>4170</c:v>
                </c:pt>
                <c:pt idx="7">
                  <c:v>4240</c:v>
                </c:pt>
                <c:pt idx="8">
                  <c:v>4418</c:v>
                </c:pt>
                <c:pt idx="9">
                  <c:v>4778</c:v>
                </c:pt>
                <c:pt idx="10">
                  <c:v>4993</c:v>
                </c:pt>
                <c:pt idx="11">
                  <c:v>7310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EF2-499B-9979-054342CA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2315752"/>
        <c:axId val="542314184"/>
      </c:barChart>
      <c:catAx>
        <c:axId val="54231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4184"/>
        <c:crosses val="autoZero"/>
        <c:auto val="1"/>
        <c:lblAlgn val="ctr"/>
        <c:lblOffset val="100"/>
        <c:noMultiLvlLbl val="0"/>
      </c:catAx>
      <c:valAx>
        <c:axId val="54231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5606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13-48A0-A571-3D72C743FEEB}"/>
              </c:ext>
            </c:extLst>
          </c:dPt>
          <c:dPt>
            <c:idx val="6"/>
            <c:invertIfNegative val="0"/>
            <c:bubble3D val="0"/>
            <c:spPr>
              <a:solidFill>
                <a:srgbClr val="4F6B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13-48A0-A571-3D72C743FEEB}"/>
              </c:ext>
            </c:extLst>
          </c:dPt>
          <c:dPt>
            <c:idx val="7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13-48A0-A571-3D72C743FEEB}"/>
              </c:ext>
            </c:extLst>
          </c:dPt>
          <c:dPt>
            <c:idx val="8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13-48A0-A571-3D72C743FEEB}"/>
              </c:ext>
            </c:extLst>
          </c:dPt>
          <c:dPt>
            <c:idx val="9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13-48A0-A571-3D72C743FE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Sheet1!$C$4:$C$16</c:f>
              <c:strCache>
                <c:ptCount val="13"/>
                <c:pt idx="0">
                  <c:v>Clark RWD - Tier 1</c:v>
                </c:pt>
                <c:pt idx="1">
                  <c:v>Camas (South)</c:v>
                </c:pt>
                <c:pt idx="2">
                  <c:v>Vancouver</c:v>
                </c:pt>
                <c:pt idx="3">
                  <c:v>Camas (North)</c:v>
                </c:pt>
                <c:pt idx="4">
                  <c:v>Clark RWD - Tier 2</c:v>
                </c:pt>
                <c:pt idx="5">
                  <c:v>Washougal (ACM)</c:v>
                </c:pt>
                <c:pt idx="6">
                  <c:v>Washougal (Existing)</c:v>
                </c:pt>
                <c:pt idx="7">
                  <c:v>Washougal (ACM w/ DF)</c:v>
                </c:pt>
                <c:pt idx="8">
                  <c:v>Washougal (ICM)</c:v>
                </c:pt>
                <c:pt idx="9">
                  <c:v>Washougal (ICM w/ DF)</c:v>
                </c:pt>
                <c:pt idx="10">
                  <c:v>Ridgefield</c:v>
                </c:pt>
                <c:pt idx="11">
                  <c:v>Clark RWD - Tier 3</c:v>
                </c:pt>
                <c:pt idx="12">
                  <c:v>Battle Ground</c:v>
                </c:pt>
              </c:strCache>
            </c:strRef>
          </c:cat>
          <c:val>
            <c:numRef>
              <c:f>Sheet1!$D$4:$D$16</c:f>
              <c:numCache>
                <c:formatCode>_("$"* #,##0_);_("$"* \(#,##0\);_("$"* "-"??_);_(@_)</c:formatCode>
                <c:ptCount val="13"/>
                <c:pt idx="0">
                  <c:v>1720</c:v>
                </c:pt>
                <c:pt idx="1">
                  <c:v>2493</c:v>
                </c:pt>
                <c:pt idx="2">
                  <c:v>2740</c:v>
                </c:pt>
                <c:pt idx="3">
                  <c:v>4420</c:v>
                </c:pt>
                <c:pt idx="4">
                  <c:v>4708</c:v>
                </c:pt>
                <c:pt idx="5">
                  <c:v>4822</c:v>
                </c:pt>
                <c:pt idx="6">
                  <c:v>5620</c:v>
                </c:pt>
                <c:pt idx="7">
                  <c:v>5956</c:v>
                </c:pt>
                <c:pt idx="8">
                  <c:v>6011</c:v>
                </c:pt>
                <c:pt idx="9">
                  <c:v>7145</c:v>
                </c:pt>
                <c:pt idx="10">
                  <c:v>7550</c:v>
                </c:pt>
                <c:pt idx="11">
                  <c:v>7550</c:v>
                </c:pt>
                <c:pt idx="12">
                  <c:v>9035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A13-48A0-A571-3D72C743F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2317712"/>
        <c:axId val="542311440"/>
      </c:barChart>
      <c:catAx>
        <c:axId val="54231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1440"/>
        <c:crosses val="autoZero"/>
        <c:auto val="1"/>
        <c:lblAlgn val="ctr"/>
        <c:lblOffset val="100"/>
        <c:noMultiLvlLbl val="0"/>
      </c:catAx>
      <c:valAx>
        <c:axId val="54231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5606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A64A1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73-4046-BBA9-C56A8226BAE7}"/>
              </c:ext>
            </c:extLst>
          </c:dPt>
          <c:dPt>
            <c:idx val="4"/>
            <c:invertIfNegative val="0"/>
            <c:bubble3D val="0"/>
            <c:spPr>
              <a:solidFill>
                <a:srgbClr val="CE72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73-4046-BBA9-C56A8226BAE7}"/>
              </c:ext>
            </c:extLst>
          </c:dPt>
          <c:dPt>
            <c:idx val="5"/>
            <c:invertIfNegative val="0"/>
            <c:bubble3D val="0"/>
            <c:spPr>
              <a:solidFill>
                <a:srgbClr val="CE72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73-4046-BBA9-C56A8226BA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Sheet1!$H$45:$H$53</c:f>
              <c:strCache>
                <c:ptCount val="9"/>
                <c:pt idx="0">
                  <c:v>Lake Oswego</c:v>
                </c:pt>
                <c:pt idx="1">
                  <c:v>Sammamish</c:v>
                </c:pt>
                <c:pt idx="2">
                  <c:v>Battle Ground</c:v>
                </c:pt>
                <c:pt idx="3">
                  <c:v>Washougal (Existing)</c:v>
                </c:pt>
                <c:pt idx="4">
                  <c:v>Washougal (ACM)</c:v>
                </c:pt>
                <c:pt idx="5">
                  <c:v>Washougal (ICM)</c:v>
                </c:pt>
                <c:pt idx="6">
                  <c:v>Tualatin</c:v>
                </c:pt>
                <c:pt idx="7">
                  <c:v>Auburn</c:v>
                </c:pt>
                <c:pt idx="8">
                  <c:v>Anacortes</c:v>
                </c:pt>
              </c:strCache>
            </c:strRef>
          </c:cat>
          <c:val>
            <c:numRef>
              <c:f>Sheet1!$I$45:$I$53</c:f>
              <c:numCache>
                <c:formatCode>_("$"* #,##0_);_("$"* \(#,##0\);_("$"* "-"??_);_(@_)</c:formatCode>
                <c:ptCount val="9"/>
                <c:pt idx="0">
                  <c:v>157</c:v>
                </c:pt>
                <c:pt idx="1">
                  <c:v>225</c:v>
                </c:pt>
                <c:pt idx="2">
                  <c:v>398</c:v>
                </c:pt>
                <c:pt idx="3">
                  <c:v>450</c:v>
                </c:pt>
                <c:pt idx="4">
                  <c:v>469</c:v>
                </c:pt>
                <c:pt idx="5">
                  <c:v>478</c:v>
                </c:pt>
                <c:pt idx="6">
                  <c:v>545</c:v>
                </c:pt>
                <c:pt idx="7">
                  <c:v>1162</c:v>
                </c:pt>
                <c:pt idx="8">
                  <c:v>1597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73-4046-BBA9-C56A8226B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2315360"/>
        <c:axId val="542314968"/>
      </c:barChart>
      <c:catAx>
        <c:axId val="5423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4968"/>
        <c:crosses val="autoZero"/>
        <c:auto val="1"/>
        <c:lblAlgn val="ctr"/>
        <c:lblOffset val="100"/>
        <c:noMultiLvlLbl val="0"/>
      </c:catAx>
      <c:valAx>
        <c:axId val="54231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'[SDC Comps.xlsx]Sheet2'!$K$13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3770B7"/>
            </a:solidFill>
            <a:ln>
              <a:noFill/>
            </a:ln>
            <a:effectLst/>
          </c:spPr>
          <c:invertIfNegative val="0"/>
          <c:cat>
            <c:strRef>
              <c:f>'[SDC Comps.xlsx]Sheet2'!$J$14:$J$20</c:f>
              <c:strCache>
                <c:ptCount val="7"/>
                <c:pt idx="0">
                  <c:v>Washougal 2018</c:v>
                </c:pt>
                <c:pt idx="1">
                  <c:v>Battle Ground 2018</c:v>
                </c:pt>
                <c:pt idx="2">
                  <c:v>Washougal ACM</c:v>
                </c:pt>
                <c:pt idx="3">
                  <c:v>Washougal ACM - DF</c:v>
                </c:pt>
                <c:pt idx="4">
                  <c:v>Washougal ICM</c:v>
                </c:pt>
                <c:pt idx="5">
                  <c:v>Camas 2018</c:v>
                </c:pt>
                <c:pt idx="6">
                  <c:v>Washougal ICM - DF</c:v>
                </c:pt>
              </c:strCache>
            </c:strRef>
          </c:cat>
          <c:val>
            <c:numRef>
              <c:f>'[SDC Comps.xlsx]Sheet2'!$K$14:$K$20</c:f>
              <c:numCache>
                <c:formatCode>_("$"* #,##0.00_);_("$"* \(#,##0.00\);_("$"* "-"??_);_(@_)</c:formatCode>
                <c:ptCount val="7"/>
                <c:pt idx="0">
                  <c:v>6350</c:v>
                </c:pt>
                <c:pt idx="1">
                  <c:v>19963.36</c:v>
                </c:pt>
                <c:pt idx="2">
                  <c:v>12780.54</c:v>
                </c:pt>
                <c:pt idx="3">
                  <c:v>13376.61</c:v>
                </c:pt>
                <c:pt idx="4">
                  <c:v>14119.2</c:v>
                </c:pt>
                <c:pt idx="5">
                  <c:v>15925</c:v>
                </c:pt>
                <c:pt idx="6">
                  <c:v>14711.94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5A-4182-BD37-01FC8B23E76F}"/>
            </c:ext>
          </c:extLst>
        </c:ser>
        <c:ser>
          <c:idx val="1"/>
          <c:order val="1"/>
          <c:tx>
            <c:strRef>
              <c:f>'[SDC Comps.xlsx]Sheet2'!$L$13</c:f>
              <c:strCache>
                <c:ptCount val="1"/>
                <c:pt idx="0">
                  <c:v>Sewer</c:v>
                </c:pt>
              </c:strCache>
            </c:strRef>
          </c:tx>
          <c:spPr>
            <a:solidFill>
              <a:srgbClr val="77933C"/>
            </a:solidFill>
            <a:ln>
              <a:noFill/>
            </a:ln>
            <a:effectLst/>
          </c:spPr>
          <c:invertIfNegative val="0"/>
          <c:cat>
            <c:strRef>
              <c:f>'[SDC Comps.xlsx]Sheet2'!$J$14:$J$20</c:f>
              <c:strCache>
                <c:ptCount val="7"/>
                <c:pt idx="0">
                  <c:v>Washougal 2018</c:v>
                </c:pt>
                <c:pt idx="1">
                  <c:v>Battle Ground 2018</c:v>
                </c:pt>
                <c:pt idx="2">
                  <c:v>Washougal ACM</c:v>
                </c:pt>
                <c:pt idx="3">
                  <c:v>Washougal ACM - DF</c:v>
                </c:pt>
                <c:pt idx="4">
                  <c:v>Washougal ICM</c:v>
                </c:pt>
                <c:pt idx="5">
                  <c:v>Camas 2018</c:v>
                </c:pt>
                <c:pt idx="6">
                  <c:v>Washougal ICM - DF</c:v>
                </c:pt>
              </c:strCache>
            </c:strRef>
          </c:cat>
          <c:val>
            <c:numRef>
              <c:f>'[SDC Comps.xlsx]Sheet2'!$L$14:$L$20</c:f>
              <c:numCache>
                <c:formatCode>_("$"* #,##0.00_);_("$"* \(#,##0.00\);_("$"* "-"??_);_(@_)</c:formatCode>
                <c:ptCount val="7"/>
                <c:pt idx="0">
                  <c:v>12105</c:v>
                </c:pt>
                <c:pt idx="1">
                  <c:v>0</c:v>
                </c:pt>
                <c:pt idx="2">
                  <c:v>10367.299999999999</c:v>
                </c:pt>
                <c:pt idx="3">
                  <c:v>12805.4</c:v>
                </c:pt>
                <c:pt idx="4">
                  <c:v>12923.65</c:v>
                </c:pt>
                <c:pt idx="5">
                  <c:v>12467</c:v>
                </c:pt>
                <c:pt idx="6">
                  <c:v>15361.75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5A-4182-BD37-01FC8B23E76F}"/>
            </c:ext>
          </c:extLst>
        </c:ser>
        <c:ser>
          <c:idx val="2"/>
          <c:order val="2"/>
          <c:tx>
            <c:strRef>
              <c:f>'[SDC Comps.xlsx]Sheet2'!$M$13</c:f>
              <c:strCache>
                <c:ptCount val="1"/>
                <c:pt idx="0">
                  <c:v>Storm</c:v>
                </c:pt>
              </c:strCache>
            </c:strRef>
          </c:tx>
          <c:spPr>
            <a:solidFill>
              <a:srgbClr val="CE723A"/>
            </a:solidFill>
            <a:ln>
              <a:noFill/>
            </a:ln>
            <a:effectLst/>
          </c:spPr>
          <c:invertIfNegative val="0"/>
          <c:cat>
            <c:strRef>
              <c:f>'[SDC Comps.xlsx]Sheet2'!$J$14:$J$20</c:f>
              <c:strCache>
                <c:ptCount val="7"/>
                <c:pt idx="0">
                  <c:v>Washougal 2018</c:v>
                </c:pt>
                <c:pt idx="1">
                  <c:v>Battle Ground 2018</c:v>
                </c:pt>
                <c:pt idx="2">
                  <c:v>Washougal ACM</c:v>
                </c:pt>
                <c:pt idx="3">
                  <c:v>Washougal ACM - DF</c:v>
                </c:pt>
                <c:pt idx="4">
                  <c:v>Washougal ICM</c:v>
                </c:pt>
                <c:pt idx="5">
                  <c:v>Camas 2018</c:v>
                </c:pt>
                <c:pt idx="6">
                  <c:v>Washougal ICM - DF</c:v>
                </c:pt>
              </c:strCache>
            </c:strRef>
          </c:cat>
          <c:val>
            <c:numRef>
              <c:f>'[SDC Comps.xlsx]Sheet2'!$M$14:$M$20</c:f>
              <c:numCache>
                <c:formatCode>_("$"* #,##0.00_);_("$"* \(#,##0.00\);_("$"* "-"??_);_(@_)</c:formatCode>
                <c:ptCount val="7"/>
                <c:pt idx="0">
                  <c:v>900</c:v>
                </c:pt>
                <c:pt idx="1">
                  <c:v>1034.8</c:v>
                </c:pt>
                <c:pt idx="2">
                  <c:v>938</c:v>
                </c:pt>
                <c:pt idx="3">
                  <c:v>938</c:v>
                </c:pt>
                <c:pt idx="4">
                  <c:v>956</c:v>
                </c:pt>
                <c:pt idx="5">
                  <c:v>0</c:v>
                </c:pt>
                <c:pt idx="6">
                  <c:v>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5A-4182-BD37-01FC8B23E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2316144"/>
        <c:axId val="542311832"/>
      </c:barChart>
      <c:lineChart>
        <c:grouping val="standard"/>
        <c:varyColors val="0"/>
        <c:ser>
          <c:idx val="3"/>
          <c:order val="3"/>
          <c:tx>
            <c:strRef>
              <c:f>'[SDC Comps.xlsx]Sheet2'!$N$13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'[SDC Comps.xlsx]Sheet2'!$J$14:$J$20</c:f>
              <c:strCache>
                <c:ptCount val="7"/>
                <c:pt idx="0">
                  <c:v>Washougal 2018</c:v>
                </c:pt>
                <c:pt idx="1">
                  <c:v>Battle Ground 2018</c:v>
                </c:pt>
                <c:pt idx="2">
                  <c:v>Washougal ACM</c:v>
                </c:pt>
                <c:pt idx="3">
                  <c:v>Washougal ACM - DF</c:v>
                </c:pt>
                <c:pt idx="4">
                  <c:v>Washougal ICM</c:v>
                </c:pt>
                <c:pt idx="5">
                  <c:v>Camas 2018</c:v>
                </c:pt>
                <c:pt idx="6">
                  <c:v>Washougal ICM - DF</c:v>
                </c:pt>
              </c:strCache>
            </c:strRef>
          </c:cat>
          <c:val>
            <c:numRef>
              <c:f>'[SDC Comps.xlsx]Sheet2'!$N$14:$N$20</c:f>
              <c:numCache>
                <c:formatCode>_("$"* #,##0_);_("$"* \(#,##0\);_("$"* "-"??_);_(@_)</c:formatCode>
                <c:ptCount val="7"/>
                <c:pt idx="0">
                  <c:v>19355</c:v>
                </c:pt>
                <c:pt idx="1">
                  <c:v>20998.16</c:v>
                </c:pt>
                <c:pt idx="2">
                  <c:v>24085.84</c:v>
                </c:pt>
                <c:pt idx="3">
                  <c:v>27120.010000000002</c:v>
                </c:pt>
                <c:pt idx="4">
                  <c:v>27998.85</c:v>
                </c:pt>
                <c:pt idx="5">
                  <c:v>28392</c:v>
                </c:pt>
                <c:pt idx="6">
                  <c:v>31029.690000000002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75A-4182-BD37-01FC8B23E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316144"/>
        <c:axId val="542311832"/>
      </c:lineChart>
      <c:catAx>
        <c:axId val="54231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1832"/>
        <c:crosses val="autoZero"/>
        <c:auto val="1"/>
        <c:lblAlgn val="ctr"/>
        <c:lblOffset val="100"/>
        <c:noMultiLvlLbl val="0"/>
      </c:catAx>
      <c:valAx>
        <c:axId val="54231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'[SDC Comps.xlsx]Sheet2'!$Q$21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3770B7"/>
            </a:solidFill>
            <a:ln>
              <a:noFill/>
            </a:ln>
            <a:effectLst/>
          </c:spPr>
          <c:invertIfNegative val="0"/>
          <c:cat>
            <c:strRef>
              <c:f>'[SDC Comps.xlsx]Sheet2'!$P$22:$P$28</c:f>
              <c:strCache>
                <c:ptCount val="7"/>
                <c:pt idx="0">
                  <c:v>Camas 2018</c:v>
                </c:pt>
                <c:pt idx="1">
                  <c:v>Washougal ACM</c:v>
                </c:pt>
                <c:pt idx="2">
                  <c:v>Washougal ACM - DF</c:v>
                </c:pt>
                <c:pt idx="3">
                  <c:v>Washougal ICM</c:v>
                </c:pt>
                <c:pt idx="4">
                  <c:v>Washougal 2018</c:v>
                </c:pt>
                <c:pt idx="5">
                  <c:v>Washougal ICM - DF</c:v>
                </c:pt>
                <c:pt idx="6">
                  <c:v>Battle Ground 2018</c:v>
                </c:pt>
              </c:strCache>
            </c:strRef>
          </c:cat>
          <c:val>
            <c:numRef>
              <c:f>'[SDC Comps.xlsx]Sheet2'!$Q$22:$Q$28</c:f>
              <c:numCache>
                <c:formatCode>_("$"* #,##0.00_);_("$"* \(#,##0.00\);_("$"* "-"??_);_(@_)</c:formatCode>
                <c:ptCount val="7"/>
                <c:pt idx="0">
                  <c:v>159253</c:v>
                </c:pt>
                <c:pt idx="1">
                  <c:v>127920.54000000001</c:v>
                </c:pt>
                <c:pt idx="2">
                  <c:v>133886.60999999999</c:v>
                </c:pt>
                <c:pt idx="3">
                  <c:v>141319.20000000001</c:v>
                </c:pt>
                <c:pt idx="4">
                  <c:v>197686</c:v>
                </c:pt>
                <c:pt idx="5">
                  <c:v>147251.94</c:v>
                </c:pt>
                <c:pt idx="6">
                  <c:v>189657.04000000004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DA-4375-AD6C-767DDAB8A4C2}"/>
            </c:ext>
          </c:extLst>
        </c:ser>
        <c:ser>
          <c:idx val="1"/>
          <c:order val="1"/>
          <c:tx>
            <c:strRef>
              <c:f>'[SDC Comps.xlsx]Sheet2'!$R$21</c:f>
              <c:strCache>
                <c:ptCount val="1"/>
                <c:pt idx="0">
                  <c:v>Sewer</c:v>
                </c:pt>
              </c:strCache>
            </c:strRef>
          </c:tx>
          <c:spPr>
            <a:solidFill>
              <a:srgbClr val="77933C"/>
            </a:solidFill>
            <a:ln>
              <a:noFill/>
            </a:ln>
            <a:effectLst/>
          </c:spPr>
          <c:invertIfNegative val="0"/>
          <c:cat>
            <c:strRef>
              <c:f>'[SDC Comps.xlsx]Sheet2'!$P$22:$P$28</c:f>
              <c:strCache>
                <c:ptCount val="7"/>
                <c:pt idx="0">
                  <c:v>Camas 2018</c:v>
                </c:pt>
                <c:pt idx="1">
                  <c:v>Washougal ACM</c:v>
                </c:pt>
                <c:pt idx="2">
                  <c:v>Washougal ACM - DF</c:v>
                </c:pt>
                <c:pt idx="3">
                  <c:v>Washougal ICM</c:v>
                </c:pt>
                <c:pt idx="4">
                  <c:v>Washougal 2018</c:v>
                </c:pt>
                <c:pt idx="5">
                  <c:v>Washougal ICM - DF</c:v>
                </c:pt>
                <c:pt idx="6">
                  <c:v>Battle Ground 2018</c:v>
                </c:pt>
              </c:strCache>
            </c:strRef>
          </c:cat>
          <c:val>
            <c:numRef>
              <c:f>'[SDC Comps.xlsx]Sheet2'!$R$22:$R$28</c:f>
              <c:numCache>
                <c:formatCode>_("$"* #,##0.00_);_("$"* \(#,##0.00\);_("$"* "-"??_);_(@_)</c:formatCode>
                <c:ptCount val="7"/>
                <c:pt idx="0">
                  <c:v>124673</c:v>
                </c:pt>
                <c:pt idx="1">
                  <c:v>313381.78000000003</c:v>
                </c:pt>
                <c:pt idx="2">
                  <c:v>387080.44000000006</c:v>
                </c:pt>
                <c:pt idx="3">
                  <c:v>390654.89</c:v>
                </c:pt>
                <c:pt idx="4">
                  <c:v>367146</c:v>
                </c:pt>
                <c:pt idx="5">
                  <c:v>464353.55000000005</c:v>
                </c:pt>
                <c:pt idx="6">
                  <c:v>701116.00000000012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DA-4375-AD6C-767DDAB8A4C2}"/>
            </c:ext>
          </c:extLst>
        </c:ser>
        <c:ser>
          <c:idx val="2"/>
          <c:order val="2"/>
          <c:tx>
            <c:strRef>
              <c:f>'[SDC Comps.xlsx]Sheet2'!$S$21</c:f>
              <c:strCache>
                <c:ptCount val="1"/>
                <c:pt idx="0">
                  <c:v>Storm</c:v>
                </c:pt>
              </c:strCache>
            </c:strRef>
          </c:tx>
          <c:spPr>
            <a:solidFill>
              <a:srgbClr val="CE723A"/>
            </a:solidFill>
            <a:ln>
              <a:noFill/>
            </a:ln>
            <a:effectLst/>
          </c:spPr>
          <c:invertIfNegative val="0"/>
          <c:cat>
            <c:strRef>
              <c:f>'[SDC Comps.xlsx]Sheet2'!$P$22:$P$28</c:f>
              <c:strCache>
                <c:ptCount val="7"/>
                <c:pt idx="0">
                  <c:v>Camas 2018</c:v>
                </c:pt>
                <c:pt idx="1">
                  <c:v>Washougal ACM</c:v>
                </c:pt>
                <c:pt idx="2">
                  <c:v>Washougal ACM - DF</c:v>
                </c:pt>
                <c:pt idx="3">
                  <c:v>Washougal ICM</c:v>
                </c:pt>
                <c:pt idx="4">
                  <c:v>Washougal 2018</c:v>
                </c:pt>
                <c:pt idx="5">
                  <c:v>Washougal ICM - DF</c:v>
                </c:pt>
                <c:pt idx="6">
                  <c:v>Battle Ground 2018</c:v>
                </c:pt>
              </c:strCache>
            </c:strRef>
          </c:cat>
          <c:val>
            <c:numRef>
              <c:f>'[SDC Comps.xlsx]Sheet2'!$S$22:$S$28</c:f>
              <c:numCache>
                <c:formatCode>_("$"* #,##0.00_);_("$"* \(#,##0.00\);_("$"* "-"??_);_(@_)</c:formatCode>
                <c:ptCount val="7"/>
                <c:pt idx="0">
                  <c:v>0</c:v>
                </c:pt>
                <c:pt idx="1">
                  <c:v>15594.25</c:v>
                </c:pt>
                <c:pt idx="2">
                  <c:v>15594.25</c:v>
                </c:pt>
                <c:pt idx="3">
                  <c:v>15893.5</c:v>
                </c:pt>
                <c:pt idx="4">
                  <c:v>14963</c:v>
                </c:pt>
                <c:pt idx="5">
                  <c:v>15893.5</c:v>
                </c:pt>
                <c:pt idx="6">
                  <c:v>17203.55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DA-4375-AD6C-767DDAB8A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2312224"/>
        <c:axId val="542316536"/>
      </c:barChart>
      <c:lineChart>
        <c:grouping val="standard"/>
        <c:varyColors val="0"/>
        <c:ser>
          <c:idx val="3"/>
          <c:order val="3"/>
          <c:tx>
            <c:strRef>
              <c:f>'[SDC Comps.xlsx]Sheet2'!$T$21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'[SDC Comps.xlsx]Sheet2'!$P$22:$P$28</c:f>
              <c:strCache>
                <c:ptCount val="7"/>
                <c:pt idx="0">
                  <c:v>Camas 2018</c:v>
                </c:pt>
                <c:pt idx="1">
                  <c:v>Washougal ACM</c:v>
                </c:pt>
                <c:pt idx="2">
                  <c:v>Washougal ACM - DF</c:v>
                </c:pt>
                <c:pt idx="3">
                  <c:v>Washougal ICM</c:v>
                </c:pt>
                <c:pt idx="4">
                  <c:v>Washougal 2018</c:v>
                </c:pt>
                <c:pt idx="5">
                  <c:v>Washougal ICM - DF</c:v>
                </c:pt>
                <c:pt idx="6">
                  <c:v>Battle Ground 2018</c:v>
                </c:pt>
              </c:strCache>
            </c:strRef>
          </c:cat>
          <c:val>
            <c:numRef>
              <c:f>'[SDC Comps.xlsx]Sheet2'!$T$22:$T$28</c:f>
              <c:numCache>
                <c:formatCode>_("$"* #,##0_);_("$"* \(#,##0\);_("$"* "-"??_);_(@_)</c:formatCode>
                <c:ptCount val="7"/>
                <c:pt idx="0">
                  <c:v>283926</c:v>
                </c:pt>
                <c:pt idx="1">
                  <c:v>456896.57000000007</c:v>
                </c:pt>
                <c:pt idx="2">
                  <c:v>536561.30000000005</c:v>
                </c:pt>
                <c:pt idx="3">
                  <c:v>547867.59000000008</c:v>
                </c:pt>
                <c:pt idx="4">
                  <c:v>579795</c:v>
                </c:pt>
                <c:pt idx="5">
                  <c:v>627498.99</c:v>
                </c:pt>
                <c:pt idx="6">
                  <c:v>907976.5900000002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DDA-4375-AD6C-767DDAB8A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312224"/>
        <c:axId val="542316536"/>
      </c:lineChart>
      <c:catAx>
        <c:axId val="54231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6536"/>
        <c:crosses val="autoZero"/>
        <c:auto val="1"/>
        <c:lblAlgn val="ctr"/>
        <c:lblOffset val="100"/>
        <c:noMultiLvlLbl val="0"/>
      </c:catAx>
      <c:valAx>
        <c:axId val="54231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'[SDC Comps.xlsx]Sheet2'!$E$5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3770B7"/>
            </a:solidFill>
            <a:ln>
              <a:noFill/>
            </a:ln>
            <a:effectLst/>
          </c:spPr>
          <c:invertIfNegative val="0"/>
          <c:cat>
            <c:strRef>
              <c:f>'[SDC Comps.xlsx]Sheet2'!$D$6:$D$12</c:f>
              <c:strCache>
                <c:ptCount val="7"/>
                <c:pt idx="0">
                  <c:v>Washougal 2018</c:v>
                </c:pt>
                <c:pt idx="1">
                  <c:v>Washougal ACM</c:v>
                </c:pt>
                <c:pt idx="2">
                  <c:v>Washougal ACM - DF</c:v>
                </c:pt>
                <c:pt idx="3">
                  <c:v>Washougal ICM</c:v>
                </c:pt>
                <c:pt idx="4">
                  <c:v>Washougal ICM - DF</c:v>
                </c:pt>
                <c:pt idx="5">
                  <c:v>Battle Ground 2018</c:v>
                </c:pt>
                <c:pt idx="6">
                  <c:v>Camas 2018</c:v>
                </c:pt>
              </c:strCache>
            </c:strRef>
          </c:cat>
          <c:val>
            <c:numRef>
              <c:f>'[SDC Comps.xlsx]Sheet2'!$E$6:$E$12</c:f>
              <c:numCache>
                <c:formatCode>_("$"* #,##0.00_);_("$"* \(#,##0.00\);_("$"* "-"??_);_(@_)</c:formatCode>
                <c:ptCount val="7"/>
                <c:pt idx="0">
                  <c:v>12700</c:v>
                </c:pt>
                <c:pt idx="1">
                  <c:v>76913.52</c:v>
                </c:pt>
                <c:pt idx="2">
                  <c:v>80500.679999999993</c:v>
                </c:pt>
                <c:pt idx="3">
                  <c:v>84969.599999999991</c:v>
                </c:pt>
                <c:pt idx="4">
                  <c:v>88536.72</c:v>
                </c:pt>
                <c:pt idx="5">
                  <c:v>239560.32000000001</c:v>
                </c:pt>
                <c:pt idx="6">
                  <c:v>1063584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FB-4DC8-8DE0-989910E6A508}"/>
            </c:ext>
          </c:extLst>
        </c:ser>
        <c:ser>
          <c:idx val="1"/>
          <c:order val="1"/>
          <c:tx>
            <c:strRef>
              <c:f>'[SDC Comps.xlsx]Sheet2'!$F$5</c:f>
              <c:strCache>
                <c:ptCount val="1"/>
                <c:pt idx="0">
                  <c:v>Sewer</c:v>
                </c:pt>
              </c:strCache>
            </c:strRef>
          </c:tx>
          <c:spPr>
            <a:solidFill>
              <a:srgbClr val="77933C"/>
            </a:solidFill>
            <a:ln>
              <a:noFill/>
            </a:ln>
            <a:effectLst/>
          </c:spPr>
          <c:invertIfNegative val="0"/>
          <c:cat>
            <c:strRef>
              <c:f>'[SDC Comps.xlsx]Sheet2'!$D$6:$D$12</c:f>
              <c:strCache>
                <c:ptCount val="7"/>
                <c:pt idx="0">
                  <c:v>Washougal 2018</c:v>
                </c:pt>
                <c:pt idx="1">
                  <c:v>Washougal ACM</c:v>
                </c:pt>
                <c:pt idx="2">
                  <c:v>Washougal ACM - DF</c:v>
                </c:pt>
                <c:pt idx="3">
                  <c:v>Washougal ICM</c:v>
                </c:pt>
                <c:pt idx="4">
                  <c:v>Washougal ICM - DF</c:v>
                </c:pt>
                <c:pt idx="5">
                  <c:v>Battle Ground 2018</c:v>
                </c:pt>
                <c:pt idx="6">
                  <c:v>Camas 2018</c:v>
                </c:pt>
              </c:strCache>
            </c:strRef>
          </c:cat>
          <c:val>
            <c:numRef>
              <c:f>'[SDC Comps.xlsx]Sheet2'!$F$6:$F$12</c:f>
              <c:numCache>
                <c:formatCode>_("$"* #,##0.00_);_("$"* \(#,##0.00\);_("$"* "-"??_);_(@_)</c:formatCode>
                <c:ptCount val="7"/>
                <c:pt idx="0">
                  <c:v>17840</c:v>
                </c:pt>
                <c:pt idx="1">
                  <c:v>15285.74</c:v>
                </c:pt>
                <c:pt idx="2">
                  <c:v>18880.52</c:v>
                </c:pt>
                <c:pt idx="3">
                  <c:v>19054.87</c:v>
                </c:pt>
                <c:pt idx="4">
                  <c:v>22649.649999999998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FB-4DC8-8DE0-989910E6A508}"/>
            </c:ext>
          </c:extLst>
        </c:ser>
        <c:ser>
          <c:idx val="2"/>
          <c:order val="2"/>
          <c:tx>
            <c:strRef>
              <c:f>'[SDC Comps.xlsx]Sheet2'!$G$5</c:f>
              <c:strCache>
                <c:ptCount val="1"/>
                <c:pt idx="0">
                  <c:v>Storm</c:v>
                </c:pt>
              </c:strCache>
            </c:strRef>
          </c:tx>
          <c:spPr>
            <a:solidFill>
              <a:srgbClr val="CE723A"/>
            </a:solidFill>
            <a:ln>
              <a:noFill/>
            </a:ln>
            <a:effectLst/>
          </c:spPr>
          <c:invertIfNegative val="0"/>
          <c:cat>
            <c:strRef>
              <c:f>'[SDC Comps.xlsx]Sheet2'!$D$6:$D$12</c:f>
              <c:strCache>
                <c:ptCount val="7"/>
                <c:pt idx="0">
                  <c:v>Washougal 2018</c:v>
                </c:pt>
                <c:pt idx="1">
                  <c:v>Washougal ACM</c:v>
                </c:pt>
                <c:pt idx="2">
                  <c:v>Washougal ACM - DF</c:v>
                </c:pt>
                <c:pt idx="3">
                  <c:v>Washougal ICM</c:v>
                </c:pt>
                <c:pt idx="4">
                  <c:v>Washougal ICM - DF</c:v>
                </c:pt>
                <c:pt idx="5">
                  <c:v>Battle Ground 2018</c:v>
                </c:pt>
                <c:pt idx="6">
                  <c:v>Camas 2018</c:v>
                </c:pt>
              </c:strCache>
            </c:strRef>
          </c:cat>
          <c:val>
            <c:numRef>
              <c:f>'[SDC Comps.xlsx]Sheet2'!$G$6:$G$12</c:f>
              <c:numCache>
                <c:formatCode>_("$"* #,##0.00_);_("$"* \(#,##0.00\);_("$"* "-"??_);_(@_)</c:formatCode>
                <c:ptCount val="7"/>
                <c:pt idx="0">
                  <c:v>18000</c:v>
                </c:pt>
                <c:pt idx="1">
                  <c:v>18760</c:v>
                </c:pt>
                <c:pt idx="2">
                  <c:v>18760</c:v>
                </c:pt>
                <c:pt idx="3">
                  <c:v>19120</c:v>
                </c:pt>
                <c:pt idx="4">
                  <c:v>19120</c:v>
                </c:pt>
                <c:pt idx="5">
                  <c:v>20696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FB-4DC8-8DE0-989910E6A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2312616"/>
        <c:axId val="542316928"/>
      </c:barChart>
      <c:lineChart>
        <c:grouping val="standard"/>
        <c:varyColors val="0"/>
        <c:ser>
          <c:idx val="3"/>
          <c:order val="3"/>
          <c:tx>
            <c:strRef>
              <c:f>'[SDC Comps.xlsx]Sheet2'!$H$5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'[SDC Comps.xlsx]Sheet2'!$D$6:$D$12</c:f>
              <c:strCache>
                <c:ptCount val="7"/>
                <c:pt idx="0">
                  <c:v>Washougal 2018</c:v>
                </c:pt>
                <c:pt idx="1">
                  <c:v>Washougal ACM</c:v>
                </c:pt>
                <c:pt idx="2">
                  <c:v>Washougal ACM - DF</c:v>
                </c:pt>
                <c:pt idx="3">
                  <c:v>Washougal ICM</c:v>
                </c:pt>
                <c:pt idx="4">
                  <c:v>Washougal ICM - DF</c:v>
                </c:pt>
                <c:pt idx="5">
                  <c:v>Battle Ground 2018</c:v>
                </c:pt>
                <c:pt idx="6">
                  <c:v>Camas 2018</c:v>
                </c:pt>
              </c:strCache>
            </c:strRef>
          </c:cat>
          <c:val>
            <c:numRef>
              <c:f>'[SDC Comps.xlsx]Sheet2'!$H$6:$H$12</c:f>
              <c:numCache>
                <c:formatCode>_("$"* #,##0_);_("$"* \(#,##0\);_("$"* "-"??_);_(@_)</c:formatCode>
                <c:ptCount val="7"/>
                <c:pt idx="0">
                  <c:v>48540</c:v>
                </c:pt>
                <c:pt idx="1">
                  <c:v>110959.26000000001</c:v>
                </c:pt>
                <c:pt idx="2">
                  <c:v>118141.2</c:v>
                </c:pt>
                <c:pt idx="3">
                  <c:v>123144.46999999999</c:v>
                </c:pt>
                <c:pt idx="4">
                  <c:v>130306.37</c:v>
                </c:pt>
                <c:pt idx="5">
                  <c:v>260256.32</c:v>
                </c:pt>
                <c:pt idx="6">
                  <c:v>1063584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4FB-4DC8-8DE0-989910E6A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312616"/>
        <c:axId val="542316928"/>
      </c:lineChart>
      <c:catAx>
        <c:axId val="54231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6928"/>
        <c:crosses val="autoZero"/>
        <c:auto val="1"/>
        <c:lblAlgn val="ctr"/>
        <c:lblOffset val="100"/>
        <c:noMultiLvlLbl val="0"/>
      </c:catAx>
      <c:valAx>
        <c:axId val="54231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1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143-47E5-B8D8-B18F03160925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43-47E5-B8D8-B18F0316092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43-47E5-B8D8-B18F03160925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143-47E5-B8D8-B18F0316092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143-47E5-B8D8-B18F0316092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'Cost Allocation'!$G$100:$G$104</c:f>
              <c:strCache>
                <c:ptCount val="3"/>
                <c:pt idx="0">
                  <c:v>Base</c:v>
                </c:pt>
                <c:pt idx="1">
                  <c:v>Use Direct</c:v>
                </c:pt>
                <c:pt idx="2">
                  <c:v>Use Indirect</c:v>
                </c:pt>
              </c:strCache>
            </c:strRef>
          </c:cat>
          <c:val>
            <c:numRef>
              <c:f>'Cost Allocation'!$H$100:$H$104</c:f>
              <c:numCache>
                <c:formatCode>0.0%</c:formatCode>
                <c:ptCount val="5"/>
                <c:pt idx="0">
                  <c:v>0.19908871315299539</c:v>
                </c:pt>
                <c:pt idx="1">
                  <c:v>0.23930272334895222</c:v>
                </c:pt>
                <c:pt idx="2">
                  <c:v>0.56160856349805244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143-47E5-B8D8-B18F03160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88-44ED-81BE-90769B6C44D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88-44ED-81BE-90769B6C44D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88-44ED-81BE-90769B6C44D5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88-44ED-81BE-90769B6C44D5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88-44ED-81BE-90769B6C44D5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88-44ED-81BE-90769B6C44D5}"/>
              </c:ext>
            </c:extLst>
          </c:dPt>
          <c:dPt>
            <c:idx val="9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F88-44ED-81BE-90769B6C4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Graphs!$K$35:$K$44</c:f>
              <c:strCache>
                <c:ptCount val="10"/>
                <c:pt idx="0">
                  <c:v>All Respondents 75th Percentile</c:v>
                </c:pt>
                <c:pt idx="1">
                  <c:v>All Respondents Median</c:v>
                </c:pt>
                <c:pt idx="2">
                  <c:v>All Respondents 25th Percentile</c:v>
                </c:pt>
                <c:pt idx="3">
                  <c:v>West Region 75th Percentile</c:v>
                </c:pt>
                <c:pt idx="4">
                  <c:v>West Region Median</c:v>
                </c:pt>
                <c:pt idx="5">
                  <c:v>West Region 25th Percentile</c:v>
                </c:pt>
                <c:pt idx="6">
                  <c:v>Communities &lt;50k 75th Percentile</c:v>
                </c:pt>
                <c:pt idx="7">
                  <c:v>Communities &lt;50k Median</c:v>
                </c:pt>
                <c:pt idx="8">
                  <c:v>Communities &lt;50k 25th Percentile</c:v>
                </c:pt>
                <c:pt idx="9">
                  <c:v>Washougal</c:v>
                </c:pt>
              </c:strCache>
            </c:strRef>
          </c:cat>
          <c:val>
            <c:numRef>
              <c:f>Graphs!$L$35:$L$44</c:f>
              <c:numCache>
                <c:formatCode>_("$"* #,##0_);_("$"* \(#,##0\);_("$"* "-"??_);_(@_)</c:formatCode>
                <c:ptCount val="10"/>
                <c:pt idx="0">
                  <c:v>339</c:v>
                </c:pt>
                <c:pt idx="1">
                  <c:v>415</c:v>
                </c:pt>
                <c:pt idx="2">
                  <c:v>630</c:v>
                </c:pt>
                <c:pt idx="3">
                  <c:v>411</c:v>
                </c:pt>
                <c:pt idx="4">
                  <c:v>520</c:v>
                </c:pt>
                <c:pt idx="5">
                  <c:v>875</c:v>
                </c:pt>
                <c:pt idx="6">
                  <c:v>331</c:v>
                </c:pt>
                <c:pt idx="7">
                  <c:v>402</c:v>
                </c:pt>
                <c:pt idx="8">
                  <c:v>719</c:v>
                </c:pt>
                <c:pt idx="9">
                  <c:v>468.1001282234904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F88-44ED-81BE-90769B6C4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3309152"/>
        <c:axId val="543303272"/>
      </c:barChart>
      <c:catAx>
        <c:axId val="5433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3272"/>
        <c:crosses val="autoZero"/>
        <c:auto val="1"/>
        <c:lblAlgn val="ctr"/>
        <c:lblOffset val="100"/>
        <c:noMultiLvlLbl val="0"/>
      </c:catAx>
      <c:valAx>
        <c:axId val="54330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84-4A0B-B3FF-C73A54427C2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84-4A0B-B3FF-C73A54427C2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84-4A0B-B3FF-C73A54427C2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84-4A0B-B3FF-C73A54427C2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84-4A0B-B3FF-C73A54427C2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84-4A0B-B3FF-C73A54427C20}"/>
              </c:ext>
            </c:extLst>
          </c:dPt>
          <c:dPt>
            <c:idx val="9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84-4A0B-B3FF-C73A54427C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Graphs!$O$35:$O$44</c:f>
              <c:strCache>
                <c:ptCount val="10"/>
                <c:pt idx="0">
                  <c:v>All Respondents 75th Percentile</c:v>
                </c:pt>
                <c:pt idx="1">
                  <c:v>All Respondents Median</c:v>
                </c:pt>
                <c:pt idx="2">
                  <c:v>All Respondents 25th Percentile</c:v>
                </c:pt>
                <c:pt idx="3">
                  <c:v>West Region 75th Percentile</c:v>
                </c:pt>
                <c:pt idx="4">
                  <c:v>West Region Median</c:v>
                </c:pt>
                <c:pt idx="5">
                  <c:v>West Region 25th Percentile</c:v>
                </c:pt>
                <c:pt idx="6">
                  <c:v>Communities &lt;50k 75th Percentile</c:v>
                </c:pt>
                <c:pt idx="7">
                  <c:v>Communities &lt;50k Median</c:v>
                </c:pt>
                <c:pt idx="8">
                  <c:v>Communities &lt;50k 25th Percentile</c:v>
                </c:pt>
                <c:pt idx="9">
                  <c:v>Washougal</c:v>
                </c:pt>
              </c:strCache>
            </c:strRef>
          </c:cat>
          <c:val>
            <c:numRef>
              <c:f>Graphs!$P$35:$P$44</c:f>
              <c:numCache>
                <c:formatCode>_("$"* #,##0_);_("$"* \(#,##0\);_("$"* "-"??_);_(@_)</c:formatCode>
                <c:ptCount val="10"/>
                <c:pt idx="0">
                  <c:v>311</c:v>
                </c:pt>
                <c:pt idx="1">
                  <c:v>327</c:v>
                </c:pt>
                <c:pt idx="2">
                  <c:v>353</c:v>
                </c:pt>
                <c:pt idx="3">
                  <c:v>331</c:v>
                </c:pt>
                <c:pt idx="4">
                  <c:v>380</c:v>
                </c:pt>
                <c:pt idx="5">
                  <c:v>655</c:v>
                </c:pt>
                <c:pt idx="6">
                  <c:v>155</c:v>
                </c:pt>
                <c:pt idx="7">
                  <c:v>247</c:v>
                </c:pt>
                <c:pt idx="8">
                  <c:v>566</c:v>
                </c:pt>
                <c:pt idx="9">
                  <c:v>368.67702006294252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484-4A0B-B3FF-C73A54427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3306016"/>
        <c:axId val="543304448"/>
      </c:barChart>
      <c:catAx>
        <c:axId val="5433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4448"/>
        <c:crosses val="autoZero"/>
        <c:auto val="1"/>
        <c:lblAlgn val="ctr"/>
        <c:lblOffset val="100"/>
        <c:noMultiLvlLbl val="0"/>
      </c:catAx>
      <c:valAx>
        <c:axId val="54330444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 Bill Impacts'!$D$4</c:f>
              <c:strCache>
                <c:ptCount val="1"/>
                <c:pt idx="0">
                  <c:v>2019 ATB Rates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'2019 Bill Impacts'!$C$5:$C$55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'2019 Bill Impacts'!$D$5:$D$55</c:f>
              <c:numCache>
                <c:formatCode>_("$"* #,##0.00_);_("$"* \(#,##0.00\);_("$"* "-"??_);_(@_)</c:formatCode>
                <c:ptCount val="51"/>
                <c:pt idx="0">
                  <c:v>41.360800000000005</c:v>
                </c:pt>
                <c:pt idx="1">
                  <c:v>41.360800000000005</c:v>
                </c:pt>
                <c:pt idx="2">
                  <c:v>41.360800000000005</c:v>
                </c:pt>
                <c:pt idx="3">
                  <c:v>41.360800000000005</c:v>
                </c:pt>
                <c:pt idx="4">
                  <c:v>41.360800000000005</c:v>
                </c:pt>
                <c:pt idx="5">
                  <c:v>41.360800000000005</c:v>
                </c:pt>
                <c:pt idx="6">
                  <c:v>46.415200000000006</c:v>
                </c:pt>
                <c:pt idx="7">
                  <c:v>51.469600000000007</c:v>
                </c:pt>
                <c:pt idx="8">
                  <c:v>56.524000000000001</c:v>
                </c:pt>
                <c:pt idx="9">
                  <c:v>61.578400000000002</c:v>
                </c:pt>
                <c:pt idx="10">
                  <c:v>66.632800000000003</c:v>
                </c:pt>
                <c:pt idx="11">
                  <c:v>71.687200000000004</c:v>
                </c:pt>
                <c:pt idx="12">
                  <c:v>76.741600000000005</c:v>
                </c:pt>
                <c:pt idx="13">
                  <c:v>81.796000000000006</c:v>
                </c:pt>
                <c:pt idx="14">
                  <c:v>86.850400000000008</c:v>
                </c:pt>
                <c:pt idx="15">
                  <c:v>92.175200000000018</c:v>
                </c:pt>
                <c:pt idx="16">
                  <c:v>97.500000000000014</c:v>
                </c:pt>
                <c:pt idx="17">
                  <c:v>102.82480000000002</c:v>
                </c:pt>
                <c:pt idx="18">
                  <c:v>108.14960000000002</c:v>
                </c:pt>
                <c:pt idx="19">
                  <c:v>113.47440000000003</c:v>
                </c:pt>
                <c:pt idx="20">
                  <c:v>118.79920000000004</c:v>
                </c:pt>
                <c:pt idx="21">
                  <c:v>124.12400000000004</c:v>
                </c:pt>
                <c:pt idx="22">
                  <c:v>129.44880000000003</c:v>
                </c:pt>
                <c:pt idx="23">
                  <c:v>134.77360000000004</c:v>
                </c:pt>
                <c:pt idx="24">
                  <c:v>140.09840000000005</c:v>
                </c:pt>
                <c:pt idx="25">
                  <c:v>145.42320000000004</c:v>
                </c:pt>
                <c:pt idx="26">
                  <c:v>150.74800000000005</c:v>
                </c:pt>
                <c:pt idx="27">
                  <c:v>156.07280000000006</c:v>
                </c:pt>
                <c:pt idx="28">
                  <c:v>161.39760000000007</c:v>
                </c:pt>
                <c:pt idx="29">
                  <c:v>166.72240000000008</c:v>
                </c:pt>
                <c:pt idx="30">
                  <c:v>172.04720000000006</c:v>
                </c:pt>
                <c:pt idx="31">
                  <c:v>177.37200000000007</c:v>
                </c:pt>
                <c:pt idx="32">
                  <c:v>182.69680000000008</c:v>
                </c:pt>
                <c:pt idx="33">
                  <c:v>188.02160000000009</c:v>
                </c:pt>
                <c:pt idx="34">
                  <c:v>193.3464000000001</c:v>
                </c:pt>
                <c:pt idx="35">
                  <c:v>198.67120000000008</c:v>
                </c:pt>
                <c:pt idx="36">
                  <c:v>203.99600000000009</c:v>
                </c:pt>
                <c:pt idx="37">
                  <c:v>209.32080000000011</c:v>
                </c:pt>
                <c:pt idx="38">
                  <c:v>214.64560000000012</c:v>
                </c:pt>
                <c:pt idx="39">
                  <c:v>219.97040000000013</c:v>
                </c:pt>
                <c:pt idx="40">
                  <c:v>225.29520000000011</c:v>
                </c:pt>
                <c:pt idx="41">
                  <c:v>231.67040000000011</c:v>
                </c:pt>
                <c:pt idx="42">
                  <c:v>238.04560000000012</c:v>
                </c:pt>
                <c:pt idx="43">
                  <c:v>244.4208000000001</c:v>
                </c:pt>
                <c:pt idx="44">
                  <c:v>250.79600000000011</c:v>
                </c:pt>
                <c:pt idx="45">
                  <c:v>257.17120000000011</c:v>
                </c:pt>
                <c:pt idx="46">
                  <c:v>263.54640000000012</c:v>
                </c:pt>
                <c:pt idx="47">
                  <c:v>269.92160000000007</c:v>
                </c:pt>
                <c:pt idx="48">
                  <c:v>276.29680000000008</c:v>
                </c:pt>
                <c:pt idx="49">
                  <c:v>282.67200000000008</c:v>
                </c:pt>
                <c:pt idx="50">
                  <c:v>289.04720000000009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66-44FE-8ED4-F0F7024CA198}"/>
            </c:ext>
          </c:extLst>
        </c:ser>
        <c:ser>
          <c:idx val="1"/>
          <c:order val="1"/>
          <c:tx>
            <c:strRef>
              <c:f>'2019 Bill Impacts'!$E$4</c:f>
              <c:strCache>
                <c:ptCount val="1"/>
                <c:pt idx="0">
                  <c:v>2019 New Rates</c:v>
                </c:pt>
              </c:strCache>
            </c:strRef>
          </c:tx>
          <c:spPr>
            <a:ln w="28575" cap="rnd">
              <a:solidFill>
                <a:srgbClr val="558ED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'2019 Bill Impacts'!$C$5:$C$55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'2019 Bill Impacts'!$E$5:$E$55</c:f>
              <c:numCache>
                <c:formatCode>_("$"* #,##0.00_);_("$"* \(#,##0.00\);_("$"* "-"??_);_(@_)</c:formatCode>
                <c:ptCount val="51"/>
                <c:pt idx="0">
                  <c:v>39.57080750600749</c:v>
                </c:pt>
                <c:pt idx="1">
                  <c:v>39.57080750600749</c:v>
                </c:pt>
                <c:pt idx="2">
                  <c:v>39.57080750600749</c:v>
                </c:pt>
                <c:pt idx="3">
                  <c:v>39.57080750600749</c:v>
                </c:pt>
                <c:pt idx="4">
                  <c:v>39.57080750600749</c:v>
                </c:pt>
                <c:pt idx="5">
                  <c:v>43.272788184983021</c:v>
                </c:pt>
                <c:pt idx="6">
                  <c:v>46.974768863958552</c:v>
                </c:pt>
                <c:pt idx="7">
                  <c:v>50.676749542934083</c:v>
                </c:pt>
                <c:pt idx="8">
                  <c:v>54.378730221909613</c:v>
                </c:pt>
                <c:pt idx="9">
                  <c:v>58.080710900885144</c:v>
                </c:pt>
                <c:pt idx="10">
                  <c:v>61.782691579860675</c:v>
                </c:pt>
                <c:pt idx="11">
                  <c:v>65.484672258836198</c:v>
                </c:pt>
                <c:pt idx="12">
                  <c:v>69.186652937811729</c:v>
                </c:pt>
                <c:pt idx="13">
                  <c:v>75.13863361678726</c:v>
                </c:pt>
                <c:pt idx="14">
                  <c:v>81.090614295762791</c:v>
                </c:pt>
                <c:pt idx="15">
                  <c:v>87.042594974738321</c:v>
                </c:pt>
                <c:pt idx="16">
                  <c:v>92.994575653713852</c:v>
                </c:pt>
                <c:pt idx="17">
                  <c:v>98.946556332689383</c:v>
                </c:pt>
                <c:pt idx="18">
                  <c:v>104.89853701166491</c:v>
                </c:pt>
                <c:pt idx="19">
                  <c:v>110.85051769064044</c:v>
                </c:pt>
                <c:pt idx="20">
                  <c:v>116.80249836961598</c:v>
                </c:pt>
                <c:pt idx="21">
                  <c:v>122.75447904859151</c:v>
                </c:pt>
                <c:pt idx="22">
                  <c:v>128.70645972756702</c:v>
                </c:pt>
                <c:pt idx="23">
                  <c:v>134.65844040654255</c:v>
                </c:pt>
                <c:pt idx="24">
                  <c:v>140.61042108551808</c:v>
                </c:pt>
                <c:pt idx="25">
                  <c:v>146.56240176449361</c:v>
                </c:pt>
                <c:pt idx="26">
                  <c:v>152.51438244346915</c:v>
                </c:pt>
                <c:pt idx="27">
                  <c:v>158.46636312244468</c:v>
                </c:pt>
                <c:pt idx="28">
                  <c:v>164.41834380142021</c:v>
                </c:pt>
                <c:pt idx="29">
                  <c:v>170.37032448039574</c:v>
                </c:pt>
                <c:pt idx="30">
                  <c:v>176.32230515937127</c:v>
                </c:pt>
                <c:pt idx="31">
                  <c:v>182.2742858383468</c:v>
                </c:pt>
                <c:pt idx="32">
                  <c:v>188.22626651732233</c:v>
                </c:pt>
                <c:pt idx="33">
                  <c:v>194.17824719629786</c:v>
                </c:pt>
                <c:pt idx="34">
                  <c:v>200.13022787527339</c:v>
                </c:pt>
                <c:pt idx="35">
                  <c:v>206.08220855424892</c:v>
                </c:pt>
                <c:pt idx="36">
                  <c:v>212.03418923322445</c:v>
                </c:pt>
                <c:pt idx="37">
                  <c:v>217.98616991219998</c:v>
                </c:pt>
                <c:pt idx="38">
                  <c:v>223.93815059117551</c:v>
                </c:pt>
                <c:pt idx="39">
                  <c:v>229.89013127015104</c:v>
                </c:pt>
                <c:pt idx="40">
                  <c:v>235.84211194912658</c:v>
                </c:pt>
                <c:pt idx="41">
                  <c:v>241.79409262810211</c:v>
                </c:pt>
                <c:pt idx="42">
                  <c:v>247.74607330707764</c:v>
                </c:pt>
                <c:pt idx="43">
                  <c:v>253.69805398605317</c:v>
                </c:pt>
                <c:pt idx="44">
                  <c:v>259.65003466502867</c:v>
                </c:pt>
                <c:pt idx="45">
                  <c:v>265.6020153440042</c:v>
                </c:pt>
                <c:pt idx="46">
                  <c:v>273.05399602297973</c:v>
                </c:pt>
                <c:pt idx="47">
                  <c:v>280.50597670195526</c:v>
                </c:pt>
                <c:pt idx="48">
                  <c:v>287.95795738093079</c:v>
                </c:pt>
                <c:pt idx="49">
                  <c:v>295.40993805990632</c:v>
                </c:pt>
                <c:pt idx="50">
                  <c:v>302.86191873888185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66-44FE-8ED4-F0F7024CA198}"/>
            </c:ext>
          </c:extLst>
        </c:ser>
        <c:ser>
          <c:idx val="3"/>
          <c:order val="2"/>
          <c:tx>
            <c:strRef>
              <c:f>'2019 Bill Impacts'!$G$4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 Bill Impacts'!$C$5:$C$55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'2019 Bill Impacts'!$G$5:$G$40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66-44FE-8ED4-F0F7024CA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404088"/>
        <c:axId val="327398600"/>
      </c:lineChart>
      <c:catAx>
        <c:axId val="32740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398600"/>
        <c:crosses val="autoZero"/>
        <c:auto val="1"/>
        <c:lblAlgn val="ctr"/>
        <c:lblOffset val="100"/>
        <c:noMultiLvlLbl val="0"/>
      </c:catAx>
      <c:valAx>
        <c:axId val="32739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0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44-4DCC-B008-6E8F560AE10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44-4DCC-B008-6E8F560AE1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44-4DCC-B008-6E8F560AE10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44-4DCC-B008-6E8F560AE10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44-4DCC-B008-6E8F560AE10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44-4DCC-B008-6E8F560AE10C}"/>
              </c:ext>
            </c:extLst>
          </c:dPt>
          <c:dPt>
            <c:idx val="9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44-4DCC-B008-6E8F560AE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Graphs!$C$3:$C$12</c:f>
              <c:strCache>
                <c:ptCount val="10"/>
                <c:pt idx="0">
                  <c:v>All Respondents 75th Percentile</c:v>
                </c:pt>
                <c:pt idx="1">
                  <c:v>All Respondents Median</c:v>
                </c:pt>
                <c:pt idx="2">
                  <c:v>All Respondents 25th Percentile</c:v>
                </c:pt>
                <c:pt idx="3">
                  <c:v>West Region 75th Percentile</c:v>
                </c:pt>
                <c:pt idx="4">
                  <c:v>West Region Median</c:v>
                </c:pt>
                <c:pt idx="5">
                  <c:v>West Region 25th Percentile</c:v>
                </c:pt>
                <c:pt idx="6">
                  <c:v>Communities &lt;50k 75th Percentile</c:v>
                </c:pt>
                <c:pt idx="7">
                  <c:v>Communities &lt;50k Median</c:v>
                </c:pt>
                <c:pt idx="8">
                  <c:v>Communities &lt;50k 25th Percentile</c:v>
                </c:pt>
                <c:pt idx="9">
                  <c:v>Washougal</c:v>
                </c:pt>
              </c:strCache>
            </c:strRef>
          </c:cat>
          <c:val>
            <c:numRef>
              <c:f>Graphs!$D$3:$D$12</c:f>
              <c:numCache>
                <c:formatCode>0%</c:formatCode>
                <c:ptCount val="10"/>
                <c:pt idx="0">
                  <c:v>0.27</c:v>
                </c:pt>
                <c:pt idx="1">
                  <c:v>0.39</c:v>
                </c:pt>
                <c:pt idx="2">
                  <c:v>0.57999999999999996</c:v>
                </c:pt>
                <c:pt idx="3">
                  <c:v>0.23</c:v>
                </c:pt>
                <c:pt idx="4">
                  <c:v>0.32</c:v>
                </c:pt>
                <c:pt idx="5">
                  <c:v>0.48</c:v>
                </c:pt>
                <c:pt idx="6">
                  <c:v>0.15</c:v>
                </c:pt>
                <c:pt idx="7">
                  <c:v>0.31</c:v>
                </c:pt>
                <c:pt idx="8">
                  <c:v>0.43</c:v>
                </c:pt>
                <c:pt idx="9">
                  <c:v>0.19214594190448156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644-4DCC-B008-6E8F560AE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3305232"/>
        <c:axId val="543304056"/>
      </c:barChart>
      <c:catAx>
        <c:axId val="54330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4056"/>
        <c:crosses val="autoZero"/>
        <c:auto val="1"/>
        <c:lblAlgn val="ctr"/>
        <c:lblOffset val="100"/>
        <c:noMultiLvlLbl val="0"/>
      </c:catAx>
      <c:valAx>
        <c:axId val="54330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A1-4334-9B48-4077342C32A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A1-4334-9B48-4077342C32A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A1-4334-9B48-4077342C32A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A1-4334-9B48-4077342C32A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A1-4334-9B48-4077342C32A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A1-4334-9B48-4077342C32AD}"/>
              </c:ext>
            </c:extLst>
          </c:dPt>
          <c:dPt>
            <c:idx val="9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BA1-4334-9B48-4077342C32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Graphs!$G$3:$G$12</c:f>
              <c:strCache>
                <c:ptCount val="10"/>
                <c:pt idx="0">
                  <c:v>All Respondents 75th Percentile</c:v>
                </c:pt>
                <c:pt idx="1">
                  <c:v>All Respondents Median</c:v>
                </c:pt>
                <c:pt idx="2">
                  <c:v>All Respondents 25th Percentile</c:v>
                </c:pt>
                <c:pt idx="3">
                  <c:v>West Region 75th Percentile</c:v>
                </c:pt>
                <c:pt idx="4">
                  <c:v>West Region Median</c:v>
                </c:pt>
                <c:pt idx="5">
                  <c:v>West Region 25th Percentile</c:v>
                </c:pt>
                <c:pt idx="6">
                  <c:v>Communities &lt;50k 75th Percentile</c:v>
                </c:pt>
                <c:pt idx="7">
                  <c:v>Communities &lt;50k Median</c:v>
                </c:pt>
                <c:pt idx="8">
                  <c:v>Communities &lt;50k 25th Percentile</c:v>
                </c:pt>
                <c:pt idx="9">
                  <c:v>Washougal</c:v>
                </c:pt>
              </c:strCache>
            </c:strRef>
          </c:cat>
          <c:val>
            <c:numRef>
              <c:f>Graphs!$H$3:$H$12</c:f>
              <c:numCache>
                <c:formatCode>0%</c:formatCode>
                <c:ptCount val="10"/>
                <c:pt idx="0">
                  <c:v>0.38</c:v>
                </c:pt>
                <c:pt idx="1">
                  <c:v>0.56000000000000005</c:v>
                </c:pt>
                <c:pt idx="2">
                  <c:v>0.63</c:v>
                </c:pt>
                <c:pt idx="3">
                  <c:v>0.21</c:v>
                </c:pt>
                <c:pt idx="4">
                  <c:v>0.22</c:v>
                </c:pt>
                <c:pt idx="5">
                  <c:v>0.27</c:v>
                </c:pt>
                <c:pt idx="6">
                  <c:v>0.09</c:v>
                </c:pt>
                <c:pt idx="7">
                  <c:v>0.14000000000000001</c:v>
                </c:pt>
                <c:pt idx="8">
                  <c:v>0.18</c:v>
                </c:pt>
                <c:pt idx="9">
                  <c:v>0.41701239516846678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BA1-4334-9B48-4077342C3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3302880"/>
        <c:axId val="543304840"/>
      </c:barChart>
      <c:catAx>
        <c:axId val="5433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4840"/>
        <c:crosses val="autoZero"/>
        <c:auto val="1"/>
        <c:lblAlgn val="ctr"/>
        <c:lblOffset val="100"/>
        <c:noMultiLvlLbl val="0"/>
      </c:catAx>
      <c:valAx>
        <c:axId val="54330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E72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80-4BF5-8432-934BD8AE26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Graphs!$K$3:$K$6</c:f>
              <c:strCache>
                <c:ptCount val="4"/>
                <c:pt idx="0">
                  <c:v>All Respondents 75th Percentile</c:v>
                </c:pt>
                <c:pt idx="1">
                  <c:v>All Respondents Median</c:v>
                </c:pt>
                <c:pt idx="2">
                  <c:v>All Respondents 25th Percentile</c:v>
                </c:pt>
                <c:pt idx="3">
                  <c:v>Washougal</c:v>
                </c:pt>
              </c:strCache>
            </c:strRef>
          </c:cat>
          <c:val>
            <c:numRef>
              <c:f>Graphs!$L$3:$L$6</c:f>
              <c:numCache>
                <c:formatCode>0%</c:formatCode>
                <c:ptCount val="4"/>
                <c:pt idx="0">
                  <c:v>0.04</c:v>
                </c:pt>
                <c:pt idx="1">
                  <c:v>0.11</c:v>
                </c:pt>
                <c:pt idx="2">
                  <c:v>0.17</c:v>
                </c:pt>
                <c:pt idx="3">
                  <c:v>0.16328061441464481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80-4BF5-8432-934BD8AE2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3302096"/>
        <c:axId val="543305624"/>
      </c:barChart>
      <c:catAx>
        <c:axId val="54330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5624"/>
        <c:crosses val="autoZero"/>
        <c:auto val="1"/>
        <c:lblAlgn val="ctr"/>
        <c:lblOffset val="100"/>
        <c:noMultiLvlLbl val="0"/>
      </c:catAx>
      <c:valAx>
        <c:axId val="54330562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9C-4A0B-B352-F3688E926B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9C-4A0B-B352-F3688E926BE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9C-4A0B-B352-F3688E926BE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9C-4A0B-B352-F3688E926BE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9C-4A0B-B352-F3688E926BE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9C-4A0B-B352-F3688E926BE7}"/>
              </c:ext>
            </c:extLst>
          </c:dPt>
          <c:dPt>
            <c:idx val="9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39C-4A0B-B352-F3688E926B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Graphs!$O$3:$O$12</c:f>
              <c:strCache>
                <c:ptCount val="10"/>
                <c:pt idx="0">
                  <c:v>All Respondents 75th Percentile</c:v>
                </c:pt>
                <c:pt idx="1">
                  <c:v>All Respondents Median</c:v>
                </c:pt>
                <c:pt idx="2">
                  <c:v>All Respondents 25th Percentile</c:v>
                </c:pt>
                <c:pt idx="3">
                  <c:v>West Region 75th Percentile</c:v>
                </c:pt>
                <c:pt idx="4">
                  <c:v>West Region Median</c:v>
                </c:pt>
                <c:pt idx="5">
                  <c:v>West Region 25th Percentile</c:v>
                </c:pt>
                <c:pt idx="6">
                  <c:v>Communities &lt;50k 75th Percentile</c:v>
                </c:pt>
                <c:pt idx="7">
                  <c:v>Communities &lt;50k Median</c:v>
                </c:pt>
                <c:pt idx="8">
                  <c:v>Communities &lt;50k 25th Percentile</c:v>
                </c:pt>
                <c:pt idx="9">
                  <c:v>Washougal</c:v>
                </c:pt>
              </c:strCache>
            </c:strRef>
          </c:cat>
          <c:val>
            <c:numRef>
              <c:f>Graphs!$P$3:$P$12</c:f>
              <c:numCache>
                <c:formatCode>0.0%</c:formatCode>
                <c:ptCount val="10"/>
                <c:pt idx="0">
                  <c:v>3.4000000000000002E-2</c:v>
                </c:pt>
                <c:pt idx="1">
                  <c:v>2.5999999999999999E-2</c:v>
                </c:pt>
                <c:pt idx="2">
                  <c:v>1.6E-2</c:v>
                </c:pt>
                <c:pt idx="3">
                  <c:v>3.5000000000000003E-2</c:v>
                </c:pt>
                <c:pt idx="4">
                  <c:v>2.3E-2</c:v>
                </c:pt>
                <c:pt idx="5">
                  <c:v>6.0000000000000001E-3</c:v>
                </c:pt>
                <c:pt idx="6">
                  <c:v>4.8000000000000001E-2</c:v>
                </c:pt>
                <c:pt idx="7">
                  <c:v>3.1E-2</c:v>
                </c:pt>
                <c:pt idx="8">
                  <c:v>1.9E-2</c:v>
                </c:pt>
                <c:pt idx="9">
                  <c:v>-1.7837044256380292E-2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39C-4A0B-B352-F3688E926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3308760"/>
        <c:axId val="543306800"/>
      </c:barChart>
      <c:catAx>
        <c:axId val="54330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6800"/>
        <c:crosses val="autoZero"/>
        <c:auto val="1"/>
        <c:lblAlgn val="ctr"/>
        <c:lblOffset val="100"/>
        <c:noMultiLvlLbl val="0"/>
      </c:catAx>
      <c:valAx>
        <c:axId val="543306800"/>
        <c:scaling>
          <c:orientation val="minMax"/>
          <c:min val="-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55-46EE-8EE6-0541A140BEC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55-46EE-8EE6-0541A140BEC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55-46EE-8EE6-0541A140BEC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55-46EE-8EE6-0541A140BEC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55-46EE-8EE6-0541A140BEC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55-46EE-8EE6-0541A140BEC9}"/>
              </c:ext>
            </c:extLst>
          </c:dPt>
          <c:dPt>
            <c:idx val="9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055-46EE-8EE6-0541A140BE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Graphs!$C$35:$C$44</c:f>
              <c:strCache>
                <c:ptCount val="10"/>
                <c:pt idx="0">
                  <c:v>All Respondents 75th Percentile</c:v>
                </c:pt>
                <c:pt idx="1">
                  <c:v>All Respondents Median</c:v>
                </c:pt>
                <c:pt idx="2">
                  <c:v>All Respondents 25th Percentile</c:v>
                </c:pt>
                <c:pt idx="3">
                  <c:v>West Region 75th Percentile</c:v>
                </c:pt>
                <c:pt idx="4">
                  <c:v>West Region Median</c:v>
                </c:pt>
                <c:pt idx="5">
                  <c:v>West Region 25th Percentile</c:v>
                </c:pt>
                <c:pt idx="6">
                  <c:v>Communities &lt;50k 75th Percentile</c:v>
                </c:pt>
                <c:pt idx="7">
                  <c:v>Communities &lt;50k Median</c:v>
                </c:pt>
                <c:pt idx="8">
                  <c:v>Communities &lt;50k 25th Percentile</c:v>
                </c:pt>
                <c:pt idx="9">
                  <c:v>Washougal</c:v>
                </c:pt>
              </c:strCache>
            </c:strRef>
          </c:cat>
          <c:val>
            <c:numRef>
              <c:f>Graphs!$D$35:$D$44</c:f>
              <c:numCache>
                <c:formatCode>0.0%</c:formatCode>
                <c:ptCount val="10"/>
                <c:pt idx="0">
                  <c:v>3.7999999999999999E-2</c:v>
                </c:pt>
                <c:pt idx="1">
                  <c:v>0.02</c:v>
                </c:pt>
                <c:pt idx="2">
                  <c:v>0.01</c:v>
                </c:pt>
                <c:pt idx="3">
                  <c:v>2.5000000000000001E-2</c:v>
                </c:pt>
                <c:pt idx="4">
                  <c:v>1.7999999999999999E-2</c:v>
                </c:pt>
                <c:pt idx="5">
                  <c:v>4.0000000000000001E-3</c:v>
                </c:pt>
                <c:pt idx="6">
                  <c:v>2.8000000000000001E-2</c:v>
                </c:pt>
                <c:pt idx="7">
                  <c:v>2.4E-2</c:v>
                </c:pt>
                <c:pt idx="8">
                  <c:v>4.0000000000000001E-3</c:v>
                </c:pt>
                <c:pt idx="9">
                  <c:v>-3.3882891018452495E-2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055-46EE-8EE6-0541A140B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3307192"/>
        <c:axId val="543308368"/>
      </c:barChart>
      <c:catAx>
        <c:axId val="54330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8368"/>
        <c:crosses val="autoZero"/>
        <c:auto val="1"/>
        <c:lblAlgn val="ctr"/>
        <c:lblOffset val="100"/>
        <c:noMultiLvlLbl val="0"/>
      </c:catAx>
      <c:valAx>
        <c:axId val="543308368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17-4CA5-8501-7DF8C789471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17-4CA5-8501-7DF8C7894714}"/>
              </c:ext>
            </c:extLst>
          </c:dPt>
          <c:dPt>
            <c:idx val="6"/>
            <c:invertIfNegative val="0"/>
            <c:bubble3D val="0"/>
            <c:spPr>
              <a:solidFill>
                <a:srgbClr val="CE723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17-4CA5-8501-7DF8C78947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Graphs!$G$35:$G$41</c:f>
              <c:strCache>
                <c:ptCount val="7"/>
                <c:pt idx="0">
                  <c:v>All Respondents 75th Percentile</c:v>
                </c:pt>
                <c:pt idx="1">
                  <c:v>All Respondents Median</c:v>
                </c:pt>
                <c:pt idx="2">
                  <c:v>All Respondents 25th Percentile</c:v>
                </c:pt>
                <c:pt idx="3">
                  <c:v>West Region 75th Percentile</c:v>
                </c:pt>
                <c:pt idx="4">
                  <c:v>West Region Median</c:v>
                </c:pt>
                <c:pt idx="5">
                  <c:v>West Region 25th Percentile</c:v>
                </c:pt>
                <c:pt idx="6">
                  <c:v>Washougal</c:v>
                </c:pt>
              </c:strCache>
            </c:strRef>
          </c:cat>
          <c:val>
            <c:numRef>
              <c:f>Graphs!$H$35:$H$41</c:f>
              <c:numCache>
                <c:formatCode>0.0%</c:formatCode>
                <c:ptCount val="7"/>
                <c:pt idx="0">
                  <c:v>4.9000000000000002E-2</c:v>
                </c:pt>
                <c:pt idx="1">
                  <c:v>2.5999999999999999E-2</c:v>
                </c:pt>
                <c:pt idx="2">
                  <c:v>8.0000000000000002E-3</c:v>
                </c:pt>
                <c:pt idx="3">
                  <c:v>3.9E-2</c:v>
                </c:pt>
                <c:pt idx="4">
                  <c:v>2.5000000000000001E-2</c:v>
                </c:pt>
                <c:pt idx="5">
                  <c:v>0</c:v>
                </c:pt>
                <c:pt idx="6">
                  <c:v>-2.5750337950399854E-2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F17-4CA5-8501-7DF8C7894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3886472"/>
        <c:axId val="543889216"/>
      </c:barChart>
      <c:catAx>
        <c:axId val="54388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89216"/>
        <c:crosses val="autoZero"/>
        <c:auto val="1"/>
        <c:lblAlgn val="ctr"/>
        <c:lblOffset val="100"/>
        <c:noMultiLvlLbl val="0"/>
      </c:catAx>
      <c:valAx>
        <c:axId val="543889216"/>
        <c:scaling>
          <c:orientation val="minMax"/>
          <c:min val="-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8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'2023 Bill Impacts'!$D$4</c:f>
              <c:strCache>
                <c:ptCount val="1"/>
                <c:pt idx="0">
                  <c:v>2023 ATB Rates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'2023 Bill Impacts'!$C$5:$C$55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'2023 Bill Impacts'!$D$5:$D$55</c:f>
              <c:numCache>
                <c:formatCode>_("$"* #,##0.00_);_("$"* \(#,##0.00\);_("$"* "-"??_);_(@_)</c:formatCode>
                <c:ptCount val="51"/>
                <c:pt idx="0">
                  <c:v>48.386285928448018</c:v>
                </c:pt>
                <c:pt idx="1">
                  <c:v>48.386285928448018</c:v>
                </c:pt>
                <c:pt idx="2">
                  <c:v>48.386285928448018</c:v>
                </c:pt>
                <c:pt idx="3">
                  <c:v>48.386285928448018</c:v>
                </c:pt>
                <c:pt idx="4">
                  <c:v>48.386285928448018</c:v>
                </c:pt>
                <c:pt idx="5">
                  <c:v>48.386285928448018</c:v>
                </c:pt>
                <c:pt idx="6">
                  <c:v>54.299219034112021</c:v>
                </c:pt>
                <c:pt idx="7">
                  <c:v>60.212152139776016</c:v>
                </c:pt>
                <c:pt idx="8">
                  <c:v>66.125085245440019</c:v>
                </c:pt>
                <c:pt idx="9">
                  <c:v>72.038018351104029</c:v>
                </c:pt>
                <c:pt idx="10">
                  <c:v>77.950951456768024</c:v>
                </c:pt>
                <c:pt idx="11">
                  <c:v>83.863884562432034</c:v>
                </c:pt>
                <c:pt idx="12">
                  <c:v>89.776817668096029</c:v>
                </c:pt>
                <c:pt idx="13">
                  <c:v>95.689750773760039</c:v>
                </c:pt>
                <c:pt idx="14">
                  <c:v>101.60268387942403</c:v>
                </c:pt>
                <c:pt idx="15">
                  <c:v>107.83194673971204</c:v>
                </c:pt>
                <c:pt idx="16">
                  <c:v>114.06120960000005</c:v>
                </c:pt>
                <c:pt idx="17">
                  <c:v>120.29047246028806</c:v>
                </c:pt>
                <c:pt idx="18">
                  <c:v>126.51973532057606</c:v>
                </c:pt>
                <c:pt idx="19">
                  <c:v>132.74899818086408</c:v>
                </c:pt>
                <c:pt idx="20">
                  <c:v>138.97826104115208</c:v>
                </c:pt>
                <c:pt idx="21">
                  <c:v>145.20752390144008</c:v>
                </c:pt>
                <c:pt idx="22">
                  <c:v>151.43678676172809</c:v>
                </c:pt>
                <c:pt idx="23">
                  <c:v>157.66604962201609</c:v>
                </c:pt>
                <c:pt idx="24">
                  <c:v>163.89531248230409</c:v>
                </c:pt>
                <c:pt idx="25">
                  <c:v>170.1245753425921</c:v>
                </c:pt>
                <c:pt idx="26">
                  <c:v>176.3538382028801</c:v>
                </c:pt>
                <c:pt idx="27">
                  <c:v>182.5831010631681</c:v>
                </c:pt>
                <c:pt idx="28">
                  <c:v>188.81236392345613</c:v>
                </c:pt>
                <c:pt idx="29">
                  <c:v>195.04162678374414</c:v>
                </c:pt>
                <c:pt idx="30">
                  <c:v>201.27088964403214</c:v>
                </c:pt>
                <c:pt idx="31">
                  <c:v>207.50015250432014</c:v>
                </c:pt>
                <c:pt idx="32">
                  <c:v>213.72941536460814</c:v>
                </c:pt>
                <c:pt idx="33">
                  <c:v>219.95867822489615</c:v>
                </c:pt>
                <c:pt idx="34">
                  <c:v>226.18794108518415</c:v>
                </c:pt>
                <c:pt idx="35">
                  <c:v>232.41720394547218</c:v>
                </c:pt>
                <c:pt idx="36">
                  <c:v>238.64646680576018</c:v>
                </c:pt>
                <c:pt idx="37">
                  <c:v>244.87572966604819</c:v>
                </c:pt>
                <c:pt idx="38">
                  <c:v>251.10499252633619</c:v>
                </c:pt>
                <c:pt idx="39">
                  <c:v>257.33425538662419</c:v>
                </c:pt>
                <c:pt idx="40">
                  <c:v>263.56351824691222</c:v>
                </c:pt>
                <c:pt idx="41">
                  <c:v>271.02160053862423</c:v>
                </c:pt>
                <c:pt idx="42">
                  <c:v>278.47968283033617</c:v>
                </c:pt>
                <c:pt idx="43">
                  <c:v>285.93776512204818</c:v>
                </c:pt>
                <c:pt idx="44">
                  <c:v>293.39584741376018</c:v>
                </c:pt>
                <c:pt idx="45">
                  <c:v>300.85392970547218</c:v>
                </c:pt>
                <c:pt idx="46">
                  <c:v>308.31201199718419</c:v>
                </c:pt>
                <c:pt idx="47">
                  <c:v>315.77009428889619</c:v>
                </c:pt>
                <c:pt idx="48">
                  <c:v>323.22817658060819</c:v>
                </c:pt>
                <c:pt idx="49">
                  <c:v>330.6862588723202</c:v>
                </c:pt>
                <c:pt idx="50">
                  <c:v>338.1443411640322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45-4BA3-AD80-74EFCD80F305}"/>
            </c:ext>
          </c:extLst>
        </c:ser>
        <c:ser>
          <c:idx val="1"/>
          <c:order val="1"/>
          <c:tx>
            <c:strRef>
              <c:f>'2023 Bill Impacts'!$E$4</c:f>
              <c:strCache>
                <c:ptCount val="1"/>
                <c:pt idx="0">
                  <c:v>2023 New Rates</c:v>
                </c:pt>
              </c:strCache>
            </c:strRef>
          </c:tx>
          <c:spPr>
            <a:ln w="28575" cap="rnd">
              <a:solidFill>
                <a:srgbClr val="558ED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'2023 Bill Impacts'!$C$5:$C$55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'2023 Bill Impacts'!$E$5:$E$55</c:f>
              <c:numCache>
                <c:formatCode>_("$"* #,##0.00_);_("$"* \(#,##0.00\);_("$"* "-"??_);_(@_)</c:formatCode>
                <c:ptCount val="51"/>
                <c:pt idx="0">
                  <c:v>44.537292466825527</c:v>
                </c:pt>
                <c:pt idx="1">
                  <c:v>47.011456777913352</c:v>
                </c:pt>
                <c:pt idx="2">
                  <c:v>49.485621089001178</c:v>
                </c:pt>
                <c:pt idx="3">
                  <c:v>51.959785400089004</c:v>
                </c:pt>
                <c:pt idx="4">
                  <c:v>54.43394971117683</c:v>
                </c:pt>
                <c:pt idx="5">
                  <c:v>56.908114022264655</c:v>
                </c:pt>
                <c:pt idx="6">
                  <c:v>59.382278333352481</c:v>
                </c:pt>
                <c:pt idx="7">
                  <c:v>61.856442644440307</c:v>
                </c:pt>
                <c:pt idx="8">
                  <c:v>64.330606955528125</c:v>
                </c:pt>
                <c:pt idx="9">
                  <c:v>66.804771266615944</c:v>
                </c:pt>
                <c:pt idx="10">
                  <c:v>69.278935577703763</c:v>
                </c:pt>
                <c:pt idx="11">
                  <c:v>71.753099888791581</c:v>
                </c:pt>
                <c:pt idx="12">
                  <c:v>74.2272641998794</c:v>
                </c:pt>
                <c:pt idx="13">
                  <c:v>80.926270891016145</c:v>
                </c:pt>
                <c:pt idx="14">
                  <c:v>87.62527758215289</c:v>
                </c:pt>
                <c:pt idx="15">
                  <c:v>94.324284273289635</c:v>
                </c:pt>
                <c:pt idx="16">
                  <c:v>101.02329096442638</c:v>
                </c:pt>
                <c:pt idx="17">
                  <c:v>107.72229765556312</c:v>
                </c:pt>
                <c:pt idx="18">
                  <c:v>114.42130434669987</c:v>
                </c:pt>
                <c:pt idx="19">
                  <c:v>121.12031103783661</c:v>
                </c:pt>
                <c:pt idx="20">
                  <c:v>127.81931772897336</c:v>
                </c:pt>
                <c:pt idx="21">
                  <c:v>134.5183244201101</c:v>
                </c:pt>
                <c:pt idx="22">
                  <c:v>141.21733111124684</c:v>
                </c:pt>
                <c:pt idx="23">
                  <c:v>147.91633780238357</c:v>
                </c:pt>
                <c:pt idx="24">
                  <c:v>154.6153444935203</c:v>
                </c:pt>
                <c:pt idx="25">
                  <c:v>161.31435118465703</c:v>
                </c:pt>
                <c:pt idx="26">
                  <c:v>168.01335787579376</c:v>
                </c:pt>
                <c:pt idx="27">
                  <c:v>174.71236456693049</c:v>
                </c:pt>
                <c:pt idx="28">
                  <c:v>181.41137125806722</c:v>
                </c:pt>
                <c:pt idx="29">
                  <c:v>188.11037794920395</c:v>
                </c:pt>
                <c:pt idx="30">
                  <c:v>194.80938464034068</c:v>
                </c:pt>
                <c:pt idx="31">
                  <c:v>201.50839133147741</c:v>
                </c:pt>
                <c:pt idx="32">
                  <c:v>208.20739802261414</c:v>
                </c:pt>
                <c:pt idx="33">
                  <c:v>214.90640471375087</c:v>
                </c:pt>
                <c:pt idx="34">
                  <c:v>221.6054114048876</c:v>
                </c:pt>
                <c:pt idx="35">
                  <c:v>228.30441809602434</c:v>
                </c:pt>
                <c:pt idx="36">
                  <c:v>235.00342478716107</c:v>
                </c:pt>
                <c:pt idx="37">
                  <c:v>241.7024314782978</c:v>
                </c:pt>
                <c:pt idx="38">
                  <c:v>248.40143816943453</c:v>
                </c:pt>
                <c:pt idx="39">
                  <c:v>255.10044486057126</c:v>
                </c:pt>
                <c:pt idx="40">
                  <c:v>261.79945155170799</c:v>
                </c:pt>
                <c:pt idx="41">
                  <c:v>268.49845824284472</c:v>
                </c:pt>
                <c:pt idx="42">
                  <c:v>275.19746493398145</c:v>
                </c:pt>
                <c:pt idx="43">
                  <c:v>281.89647162511818</c:v>
                </c:pt>
                <c:pt idx="44">
                  <c:v>288.59547831625491</c:v>
                </c:pt>
                <c:pt idx="45">
                  <c:v>295.29448500739164</c:v>
                </c:pt>
                <c:pt idx="46">
                  <c:v>303.68175491352838</c:v>
                </c:pt>
                <c:pt idx="47">
                  <c:v>312.06902481966512</c:v>
                </c:pt>
                <c:pt idx="48">
                  <c:v>320.45629472580185</c:v>
                </c:pt>
                <c:pt idx="49">
                  <c:v>328.84356463193859</c:v>
                </c:pt>
                <c:pt idx="50">
                  <c:v>337.23083453807533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45-4BA3-AD80-74EFCD80F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399384"/>
        <c:axId val="541434992"/>
      </c:lineChart>
      <c:catAx>
        <c:axId val="32739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4992"/>
        <c:crosses val="autoZero"/>
        <c:auto val="1"/>
        <c:lblAlgn val="ctr"/>
        <c:lblOffset val="100"/>
        <c:noMultiLvlLbl val="0"/>
      </c:catAx>
      <c:valAx>
        <c:axId val="54143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399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Sheet1!$I$12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558ED5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BE4-420C-8E7D-96D2EF46D06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BE4-420C-8E7D-96D2EF46D06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BE4-420C-8E7D-96D2EF46D06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BE4-420C-8E7D-96D2EF46D06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BE4-420C-8E7D-96D2EF46D06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BE4-420C-8E7D-96D2EF46D06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BE4-420C-8E7D-96D2EF46D068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BE4-420C-8E7D-96D2EF46D0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Sheet1!$H$13:$H$18</c:f>
              <c:strCache>
                <c:ptCount val="6"/>
                <c:pt idx="0">
                  <c:v>Washougal 2018</c:v>
                </c:pt>
                <c:pt idx="1">
                  <c:v>Washougal 2019</c:v>
                </c:pt>
                <c:pt idx="2">
                  <c:v>Washougal 2020</c:v>
                </c:pt>
                <c:pt idx="3">
                  <c:v>Washougal 2021</c:v>
                </c:pt>
                <c:pt idx="4">
                  <c:v>Washougal 2022</c:v>
                </c:pt>
                <c:pt idx="5">
                  <c:v>Washougal 2023</c:v>
                </c:pt>
              </c:strCache>
            </c:strRef>
          </c:cat>
          <c:val>
            <c:numRef>
              <c:f>Sheet1!$I$13:$I$18</c:f>
              <c:numCache>
                <c:formatCode>_("$"* #,##0.00_);_("$"* \(#,##0.00\);_("$"* "-"??_);_(@_)</c:formatCode>
                <c:ptCount val="6"/>
                <c:pt idx="0">
                  <c:v>83.51</c:v>
                </c:pt>
                <c:pt idx="1">
                  <c:v>81.090614295762776</c:v>
                </c:pt>
                <c:pt idx="2">
                  <c:v>82.460289091980556</c:v>
                </c:pt>
                <c:pt idx="3">
                  <c:v>84.009864485524133</c:v>
                </c:pt>
                <c:pt idx="4">
                  <c:v>85.738245135600977</c:v>
                </c:pt>
                <c:pt idx="5">
                  <c:v>87.625277582152904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E4-420C-8E7D-96D2EF46D068}"/>
            </c:ext>
          </c:extLst>
        </c:ser>
        <c:ser>
          <c:idx val="1"/>
          <c:order val="1"/>
          <c:tx>
            <c:strRef>
              <c:f>Sheet1!$J$12</c:f>
              <c:strCache>
                <c:ptCount val="1"/>
                <c:pt idx="0">
                  <c:v>Sewer</c:v>
                </c:pt>
              </c:strCache>
            </c:strRef>
          </c:tx>
          <c:spPr>
            <a:solidFill>
              <a:srgbClr val="77933C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BE4-420C-8E7D-96D2EF46D06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EBE4-420C-8E7D-96D2EF46D06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BE4-420C-8E7D-96D2EF46D06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EBE4-420C-8E7D-96D2EF46D06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EBE4-420C-8E7D-96D2EF46D06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EBE4-420C-8E7D-96D2EF46D06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EBE4-420C-8E7D-96D2EF46D068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EBE4-420C-8E7D-96D2EF46D068}"/>
              </c:ext>
            </c:extLst>
          </c:dPt>
          <c:cat>
            <c:strRef>
              <c:f>Sheet1!$H$13:$H$18</c:f>
              <c:strCache>
                <c:ptCount val="6"/>
                <c:pt idx="0">
                  <c:v>Washougal 2018</c:v>
                </c:pt>
                <c:pt idx="1">
                  <c:v>Washougal 2019</c:v>
                </c:pt>
                <c:pt idx="2">
                  <c:v>Washougal 2020</c:v>
                </c:pt>
                <c:pt idx="3">
                  <c:v>Washougal 2021</c:v>
                </c:pt>
                <c:pt idx="4">
                  <c:v>Washougal 2022</c:v>
                </c:pt>
                <c:pt idx="5">
                  <c:v>Washougal 2023</c:v>
                </c:pt>
              </c:strCache>
            </c:strRef>
          </c:cat>
          <c:val>
            <c:numRef>
              <c:f>Sheet1!$J$13:$J$18</c:f>
              <c:numCache>
                <c:formatCode>_("$"* #,##0.00_);_("$"* \(#,##0.00\);_("$"* "-"??_);_(@_)</c:formatCode>
                <c:ptCount val="6"/>
                <c:pt idx="0">
                  <c:v>106.22</c:v>
                </c:pt>
                <c:pt idx="1">
                  <c:v>116.31089999999999</c:v>
                </c:pt>
                <c:pt idx="2">
                  <c:v>127.36043549999998</c:v>
                </c:pt>
                <c:pt idx="3">
                  <c:v>139.45967687249998</c:v>
                </c:pt>
                <c:pt idx="4">
                  <c:v>146.08401152394376</c:v>
                </c:pt>
                <c:pt idx="5">
                  <c:v>153.02300207133109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E4-420C-8E7D-96D2EF46D068}"/>
            </c:ext>
          </c:extLst>
        </c:ser>
        <c:ser>
          <c:idx val="2"/>
          <c:order val="2"/>
          <c:tx>
            <c:strRef>
              <c:f>Sheet1!$K$12</c:f>
              <c:strCache>
                <c:ptCount val="1"/>
                <c:pt idx="0">
                  <c:v>Storm</c:v>
                </c:pt>
              </c:strCache>
            </c:strRef>
          </c:tx>
          <c:spPr>
            <a:solidFill>
              <a:srgbClr val="CE723A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EBE4-420C-8E7D-96D2EF46D06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EBE4-420C-8E7D-96D2EF46D06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EBE4-420C-8E7D-96D2EF46D06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EBE4-420C-8E7D-96D2EF46D06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EBE4-420C-8E7D-96D2EF46D06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EBE4-420C-8E7D-96D2EF46D06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EBE4-420C-8E7D-96D2EF46D068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EBE4-420C-8E7D-96D2EF46D068}"/>
              </c:ext>
            </c:extLst>
          </c:dPt>
          <c:cat>
            <c:strRef>
              <c:f>Sheet1!$H$13:$H$18</c:f>
              <c:strCache>
                <c:ptCount val="6"/>
                <c:pt idx="0">
                  <c:v>Washougal 2018</c:v>
                </c:pt>
                <c:pt idx="1">
                  <c:v>Washougal 2019</c:v>
                </c:pt>
                <c:pt idx="2">
                  <c:v>Washougal 2020</c:v>
                </c:pt>
                <c:pt idx="3">
                  <c:v>Washougal 2021</c:v>
                </c:pt>
                <c:pt idx="4">
                  <c:v>Washougal 2022</c:v>
                </c:pt>
                <c:pt idx="5">
                  <c:v>Washougal 2023</c:v>
                </c:pt>
              </c:strCache>
            </c:strRef>
          </c:cat>
          <c:val>
            <c:numRef>
              <c:f>Sheet1!$K$13:$K$18</c:f>
              <c:numCache>
                <c:formatCode>_("$"* #,##0.00_);_("$"* \(#,##0.00\);_("$"* "-"??_);_(@_)</c:formatCode>
                <c:ptCount val="6"/>
                <c:pt idx="0">
                  <c:v>31.48</c:v>
                </c:pt>
                <c:pt idx="1">
                  <c:v>32.200000000000003</c:v>
                </c:pt>
                <c:pt idx="2">
                  <c:v>32.950000000000003</c:v>
                </c:pt>
                <c:pt idx="3">
                  <c:v>33.74</c:v>
                </c:pt>
                <c:pt idx="4">
                  <c:v>34.07</c:v>
                </c:pt>
                <c:pt idx="5">
                  <c:v>34.42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BE4-420C-8E7D-96D2EF46D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1440480"/>
        <c:axId val="541440872"/>
      </c:barChart>
      <c:lineChart>
        <c:grouping val="standard"/>
        <c:varyColors val="0"/>
        <c:ser>
          <c:idx val="3"/>
          <c:order val="3"/>
          <c:tx>
            <c:strRef>
              <c:f>Sheet1!$L$12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Sheet1!$L$13:$L$18</c:f>
              <c:numCache>
                <c:formatCode>_("$"* #,##0.00_);_("$"* \(#,##0.00\);_("$"* "-"??_);_(@_)</c:formatCode>
                <c:ptCount val="6"/>
                <c:pt idx="0">
                  <c:v>221.21</c:v>
                </c:pt>
                <c:pt idx="1">
                  <c:v>229.60000000000002</c:v>
                </c:pt>
                <c:pt idx="2">
                  <c:v>242.76999999999998</c:v>
                </c:pt>
                <c:pt idx="3">
                  <c:v>257.21000000000004</c:v>
                </c:pt>
                <c:pt idx="4">
                  <c:v>265.89</c:v>
                </c:pt>
                <c:pt idx="5">
                  <c:v>275.07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EBE4-420C-8E7D-96D2EF46D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440480"/>
        <c:axId val="541440872"/>
      </c:lineChart>
      <c:catAx>
        <c:axId val="54144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41440872"/>
        <c:crosses val="autoZero"/>
        <c:auto val="1"/>
        <c:lblAlgn val="ctr"/>
        <c:lblOffset val="100"/>
        <c:noMultiLvlLbl val="0"/>
      </c:catAx>
      <c:valAx>
        <c:axId val="54144087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541440480"/>
        <c:crosses val="autoZero"/>
        <c:crossBetween val="between"/>
      </c:valAx>
    </c:plotArea>
    <c:legend>
      <c:legendPos val="b"/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D0-43BB-849C-8F049791AC92}"/>
              </c:ext>
            </c:extLst>
          </c:dPt>
          <c:dPt>
            <c:idx val="9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D0-43BB-849C-8F049791AC92}"/>
              </c:ext>
            </c:extLst>
          </c:dPt>
          <c:dPt>
            <c:idx val="10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D0-43BB-849C-8F049791AC92}"/>
              </c:ext>
            </c:extLst>
          </c:dPt>
          <c:dPt>
            <c:idx val="11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D0-43BB-849C-8F049791AC92}"/>
              </c:ext>
            </c:extLst>
          </c:dPt>
          <c:dPt>
            <c:idx val="12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D0-43BB-849C-8F049791AC92}"/>
              </c:ext>
            </c:extLst>
          </c:dPt>
          <c:dPt>
            <c:idx val="13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5D0-43BB-849C-8F049791AC92}"/>
              </c:ext>
            </c:extLst>
          </c:dPt>
          <c:dPt>
            <c:idx val="14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5D0-43BB-849C-8F049791AC92}"/>
              </c:ext>
            </c:extLst>
          </c:dPt>
          <c:cat>
            <c:strRef>
              <c:f>'2019 MF REMOVE BLANKS'!$DH$12:$DH$26</c:f>
              <c:strCache>
                <c:ptCount val="15"/>
                <c:pt idx="0">
                  <c:v>&gt; -35%</c:v>
                </c:pt>
                <c:pt idx="1">
                  <c:v>-30% to -35%</c:v>
                </c:pt>
                <c:pt idx="2">
                  <c:v>-25% to -30%</c:v>
                </c:pt>
                <c:pt idx="3">
                  <c:v>-20% to -25%</c:v>
                </c:pt>
                <c:pt idx="4">
                  <c:v>-15% to -20%</c:v>
                </c:pt>
                <c:pt idx="5">
                  <c:v>-10% to -15%</c:v>
                </c:pt>
                <c:pt idx="6">
                  <c:v>-5% to -10%</c:v>
                </c:pt>
                <c:pt idx="7">
                  <c:v>0% to -5%</c:v>
                </c:pt>
                <c:pt idx="8">
                  <c:v>0% to 5%</c:v>
                </c:pt>
                <c:pt idx="9">
                  <c:v>5% to 10%</c:v>
                </c:pt>
                <c:pt idx="10">
                  <c:v>10% to 15%</c:v>
                </c:pt>
                <c:pt idx="11">
                  <c:v>15% to 20%</c:v>
                </c:pt>
                <c:pt idx="12">
                  <c:v>20% to 25%</c:v>
                </c:pt>
                <c:pt idx="13">
                  <c:v>25% to 30%</c:v>
                </c:pt>
                <c:pt idx="14">
                  <c:v>&gt; 30%</c:v>
                </c:pt>
              </c:strCache>
            </c:strRef>
          </c:cat>
          <c:val>
            <c:numRef>
              <c:f>'2019 MF REMOVE BLANKS'!$DI$12:$DI$26</c:f>
              <c:numCache>
                <c:formatCode>General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21</c:v>
                </c:pt>
                <c:pt idx="9">
                  <c:v>24</c:v>
                </c:pt>
                <c:pt idx="10">
                  <c:v>31</c:v>
                </c:pt>
                <c:pt idx="11">
                  <c:v>33</c:v>
                </c:pt>
                <c:pt idx="12">
                  <c:v>20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5D0-43BB-849C-8F049791A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1435384"/>
        <c:axId val="541436168"/>
      </c:barChart>
      <c:catAx>
        <c:axId val="54143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6168"/>
        <c:crosses val="autoZero"/>
        <c:auto val="1"/>
        <c:lblAlgn val="ctr"/>
        <c:lblOffset val="100"/>
        <c:noMultiLvlLbl val="0"/>
      </c:catAx>
      <c:valAx>
        <c:axId val="54143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2">
                  <a:lumMod val="90000"/>
                </a:schemeClr>
              </a:solidFill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12-4197-85A1-34FBA7A50D90}"/>
              </c:ext>
            </c:extLst>
          </c:dPt>
          <c:dPt>
            <c:idx val="1"/>
            <c:bubble3D val="0"/>
            <c:spPr>
              <a:solidFill>
                <a:srgbClr val="558ED5"/>
              </a:solidFill>
              <a:ln w="19050">
                <a:solidFill>
                  <a:schemeClr val="bg2">
                    <a:lumMod val="9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12-4197-85A1-34FBA7A50D90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12-4197-85A1-34FBA7A50D90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12-4197-85A1-34FBA7A50D90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12-4197-85A1-34FBA7A50D9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12-4197-85A1-34FBA7A50D9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012-4197-85A1-34FBA7A50D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'Rate Design - Base'!$B$12:$B$15</c:f>
              <c:strCache>
                <c:ptCount val="4"/>
                <c:pt idx="0">
                  <c:v>Single Family Residential</c:v>
                </c:pt>
                <c:pt idx="1">
                  <c:v>Multi-Family Residential</c:v>
                </c:pt>
                <c:pt idx="2">
                  <c:v>Commercial</c:v>
                </c:pt>
                <c:pt idx="3">
                  <c:v>Large Commercial</c:v>
                </c:pt>
              </c:strCache>
            </c:strRef>
          </c:cat>
          <c:val>
            <c:numRef>
              <c:f>'Rate Design - Base'!$G$12:$G$15</c:f>
              <c:numCache>
                <c:formatCode>0%</c:formatCode>
                <c:ptCount val="4"/>
                <c:pt idx="0">
                  <c:v>0.73332185265374883</c:v>
                </c:pt>
                <c:pt idx="1">
                  <c:v>9.6222103551600463E-2</c:v>
                </c:pt>
                <c:pt idx="2">
                  <c:v>0.1342908243871086</c:v>
                </c:pt>
                <c:pt idx="3">
                  <c:v>3.6165219407542006E-2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12-4197-85A1-34FBA7A50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FA-4FB4-8C0D-4C6824F5C37C}"/>
              </c:ext>
            </c:extLst>
          </c:dPt>
          <c:dPt>
            <c:idx val="16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FA-4FB4-8C0D-4C6824F5C37C}"/>
              </c:ext>
            </c:extLst>
          </c:dPt>
          <c:dPt>
            <c:idx val="17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FA-4FB4-8C0D-4C6824F5C37C}"/>
              </c:ext>
            </c:extLst>
          </c:dPt>
          <c:dPt>
            <c:idx val="18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FA-4FB4-8C0D-4C6824F5C37C}"/>
              </c:ext>
            </c:extLst>
          </c:dPt>
          <c:dPt>
            <c:idx val="19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FA-4FB4-8C0D-4C6824F5C37C}"/>
              </c:ext>
            </c:extLst>
          </c:dPt>
          <c:cat>
            <c:strRef>
              <c:f>'2019 MF REMOVE BLANKS'!$DY$18:$DY$37</c:f>
              <c:strCache>
                <c:ptCount val="20"/>
                <c:pt idx="0">
                  <c:v>&gt;-$350</c:v>
                </c:pt>
                <c:pt idx="1">
                  <c:v>-$325 to -$350</c:v>
                </c:pt>
                <c:pt idx="2">
                  <c:v>-$300 to -$325</c:v>
                </c:pt>
                <c:pt idx="3">
                  <c:v>-$275 to -$300</c:v>
                </c:pt>
                <c:pt idx="4">
                  <c:v>-$250 to -$275</c:v>
                </c:pt>
                <c:pt idx="5">
                  <c:v>-$225 to -$250</c:v>
                </c:pt>
                <c:pt idx="6">
                  <c:v>-$200 to -$225</c:v>
                </c:pt>
                <c:pt idx="7">
                  <c:v>-$175 to -$200</c:v>
                </c:pt>
                <c:pt idx="8">
                  <c:v>-$150 to -$175</c:v>
                </c:pt>
                <c:pt idx="9">
                  <c:v>-$125 to -$150</c:v>
                </c:pt>
                <c:pt idx="10">
                  <c:v>-$100 to -$125</c:v>
                </c:pt>
                <c:pt idx="11">
                  <c:v>-$75 to -$100</c:v>
                </c:pt>
                <c:pt idx="12">
                  <c:v>-$50 to -$75</c:v>
                </c:pt>
                <c:pt idx="13">
                  <c:v>-$25 to -$50</c:v>
                </c:pt>
                <c:pt idx="14">
                  <c:v>$0 to -$25</c:v>
                </c:pt>
                <c:pt idx="15">
                  <c:v>$0 to $25</c:v>
                </c:pt>
                <c:pt idx="16">
                  <c:v>$25 to $50</c:v>
                </c:pt>
                <c:pt idx="17">
                  <c:v>$50 to $75</c:v>
                </c:pt>
                <c:pt idx="18">
                  <c:v>$75 to $100</c:v>
                </c:pt>
                <c:pt idx="19">
                  <c:v>&gt; $100</c:v>
                </c:pt>
              </c:strCache>
            </c:strRef>
          </c:cat>
          <c:val>
            <c:numRef>
              <c:f>'2019 MF REMOVE BLANKS'!$DZ$18:$DZ$37</c:f>
              <c:numCache>
                <c:formatCode>General</c:formatCode>
                <c:ptCount val="20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7</c:v>
                </c:pt>
                <c:pt idx="11">
                  <c:v>3</c:v>
                </c:pt>
                <c:pt idx="12">
                  <c:v>3</c:v>
                </c:pt>
                <c:pt idx="13">
                  <c:v>6</c:v>
                </c:pt>
                <c:pt idx="14">
                  <c:v>21</c:v>
                </c:pt>
                <c:pt idx="15">
                  <c:v>87</c:v>
                </c:pt>
                <c:pt idx="16">
                  <c:v>30</c:v>
                </c:pt>
                <c:pt idx="17">
                  <c:v>13</c:v>
                </c:pt>
                <c:pt idx="18">
                  <c:v>5</c:v>
                </c:pt>
                <c:pt idx="1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6FA-4FB4-8C0D-4C6824F5C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1437736"/>
        <c:axId val="541436952"/>
      </c:barChart>
      <c:catAx>
        <c:axId val="54143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6952"/>
        <c:crosses val="autoZero"/>
        <c:auto val="1"/>
        <c:lblAlgn val="ctr"/>
        <c:lblOffset val="100"/>
        <c:noMultiLvlLbl val="0"/>
      </c:catAx>
      <c:valAx>
        <c:axId val="54143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7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560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77-4074-81AF-15EEEA199BF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77-4074-81AF-15EEEA199BF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77-4074-81AF-15EEEA199BF0}"/>
              </c:ext>
            </c:extLst>
          </c:dPt>
          <c:dPt>
            <c:idx val="8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77-4074-81AF-15EEEA199BF0}"/>
              </c:ext>
            </c:extLst>
          </c:dPt>
          <c:dPt>
            <c:idx val="9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77-4074-81AF-15EEEA199BF0}"/>
              </c:ext>
            </c:extLst>
          </c:dPt>
          <c:dPt>
            <c:idx val="10"/>
            <c:invertIfNegative val="0"/>
            <c:bubble3D val="0"/>
            <c:spPr>
              <a:solidFill>
                <a:srgbClr val="55606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77-4074-81AF-15EEEA199BF0}"/>
              </c:ext>
            </c:extLst>
          </c:dPt>
          <c:cat>
            <c:strRef>
              <c:f>'2019 COMM'!$DG$38:$DG$51</c:f>
              <c:strCache>
                <c:ptCount val="14"/>
                <c:pt idx="0">
                  <c:v>-10% to -15%</c:v>
                </c:pt>
                <c:pt idx="1">
                  <c:v>-5% to -10%</c:v>
                </c:pt>
                <c:pt idx="2">
                  <c:v>0% to -5%</c:v>
                </c:pt>
                <c:pt idx="3">
                  <c:v>0% to 5%</c:v>
                </c:pt>
                <c:pt idx="4">
                  <c:v>5% to 10%</c:v>
                </c:pt>
                <c:pt idx="5">
                  <c:v>10% to 15%</c:v>
                </c:pt>
                <c:pt idx="6">
                  <c:v>15% to 20%</c:v>
                </c:pt>
                <c:pt idx="7">
                  <c:v>20% to 25%</c:v>
                </c:pt>
                <c:pt idx="8">
                  <c:v>25% to 30%</c:v>
                </c:pt>
                <c:pt idx="9">
                  <c:v>30% to 35%</c:v>
                </c:pt>
                <c:pt idx="10">
                  <c:v>35% to 40%</c:v>
                </c:pt>
                <c:pt idx="11">
                  <c:v>40% to 45%</c:v>
                </c:pt>
                <c:pt idx="12">
                  <c:v>45% to 50%</c:v>
                </c:pt>
                <c:pt idx="13">
                  <c:v>&gt; 50%</c:v>
                </c:pt>
              </c:strCache>
            </c:strRef>
          </c:cat>
          <c:val>
            <c:numRef>
              <c:f>'2019 COMM'!$DH$38:$DH$51</c:f>
              <c:numCache>
                <c:formatCode>General</c:formatCode>
                <c:ptCount val="14"/>
                <c:pt idx="0">
                  <c:v>15</c:v>
                </c:pt>
                <c:pt idx="1">
                  <c:v>32</c:v>
                </c:pt>
                <c:pt idx="2">
                  <c:v>20</c:v>
                </c:pt>
                <c:pt idx="3">
                  <c:v>29</c:v>
                </c:pt>
                <c:pt idx="4">
                  <c:v>34</c:v>
                </c:pt>
                <c:pt idx="5">
                  <c:v>17</c:v>
                </c:pt>
                <c:pt idx="6">
                  <c:v>30</c:v>
                </c:pt>
                <c:pt idx="7">
                  <c:v>21</c:v>
                </c:pt>
                <c:pt idx="8">
                  <c:v>15</c:v>
                </c:pt>
                <c:pt idx="9">
                  <c:v>18</c:v>
                </c:pt>
                <c:pt idx="10">
                  <c:v>15</c:v>
                </c:pt>
                <c:pt idx="11">
                  <c:v>5</c:v>
                </c:pt>
                <c:pt idx="12">
                  <c:v>7</c:v>
                </c:pt>
                <c:pt idx="1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77-4074-81AF-15EEEA199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1435776"/>
        <c:axId val="541437344"/>
      </c:barChart>
      <c:catAx>
        <c:axId val="5414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7344"/>
        <c:crosses val="autoZero"/>
        <c:auto val="1"/>
        <c:lblAlgn val="ctr"/>
        <c:lblOffset val="100"/>
        <c:noMultiLvlLbl val="0"/>
      </c:catAx>
      <c:valAx>
        <c:axId val="54143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3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0F-4AEA-8D9D-2DD2D523DC6C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0F-4AEA-8D9D-2DD2D523DC6C}"/>
              </c:ext>
            </c:extLst>
          </c:dPt>
          <c:dPt>
            <c:idx val="2"/>
            <c:bubble3D val="0"/>
            <c:spPr>
              <a:solidFill>
                <a:srgbClr val="77933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0F-4AEA-8D9D-2DD2D523DC6C}"/>
              </c:ext>
            </c:extLst>
          </c:dPt>
          <c:dPt>
            <c:idx val="3"/>
            <c:bubble3D val="0"/>
            <c:spPr>
              <a:solidFill>
                <a:srgbClr val="CE723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0F-4AEA-8D9D-2DD2D523DC6C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0F-4AEA-8D9D-2DD2D523DC6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0F-4AEA-8D9D-2DD2D523DC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'Rate Design - Base'!$B$12:$B$15</c:f>
              <c:strCache>
                <c:ptCount val="4"/>
                <c:pt idx="0">
                  <c:v>Single Family Residential</c:v>
                </c:pt>
                <c:pt idx="1">
                  <c:v>Multi-Family Residential</c:v>
                </c:pt>
                <c:pt idx="2">
                  <c:v>Commercial</c:v>
                </c:pt>
                <c:pt idx="3">
                  <c:v>Large Commercial</c:v>
                </c:pt>
              </c:strCache>
            </c:strRef>
          </c:cat>
          <c:val>
            <c:numRef>
              <c:f>'Rate Design - Base'!$G$12:$G$15</c:f>
              <c:numCache>
                <c:formatCode>0%</c:formatCode>
                <c:ptCount val="4"/>
                <c:pt idx="0">
                  <c:v>0.73332185265374883</c:v>
                </c:pt>
                <c:pt idx="1">
                  <c:v>9.6222103551600463E-2</c:v>
                </c:pt>
                <c:pt idx="2">
                  <c:v>0.1342908243871086</c:v>
                </c:pt>
                <c:pt idx="3">
                  <c:v>3.6165219407542006E-2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10F-4AEA-8D9D-2DD2D523D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0.78579</cdr:x>
      <cdr:y>0.66388</cdr:y>
    </cdr:from>
    <cdr:to>
      <cdr:x>0.86899</cdr:x>
      <cdr:y>0.74575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xmlns="" id="{C8480B9A-89CE-4069-B7C2-016573F5A86B}"/>
            </a:ext>
          </a:extLst>
        </cdr:cNvPr>
        <cdr:cNvCxnSpPr/>
      </cdr:nvCxnSpPr>
      <cdr:spPr bwMode="auto">
        <a:xfrm xmlns:a="http://schemas.openxmlformats.org/drawingml/2006/main">
          <a:off x="3577671" y="2466132"/>
          <a:ext cx="378804" cy="30412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57150" cap="flat" cmpd="sng" algn="ctr">
          <a:solidFill>
            <a:srgbClr val="00000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0.82739</cdr:x>
      <cdr:y>0.74593</cdr:y>
    </cdr:from>
    <cdr:to>
      <cdr:x>1</cdr:x>
      <cdr:y>0.88952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67065" y="2770931"/>
          <a:ext cx="785885" cy="533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Credit eligible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57DB7E-ECD6-463A-AEF5-FA083C76AE1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3E4236-91BB-4ED6-9712-D701031D2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4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ED4E1C-1784-4465-9C30-4063BA077A5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9A62F2-1EFA-4F17-A286-A860A8576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question of subsidization, note sewer complete 2015-2018 both cost of service and rate design to volume based commercial sewer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phase-in to 25% - Have not introduced updated phase in </a:t>
            </a:r>
          </a:p>
          <a:p>
            <a:r>
              <a:rPr lang="en-US" dirty="0"/>
              <a:t>Phase I showed 2023 at $279.55 May initial revenue requirement findings</a:t>
            </a:r>
          </a:p>
          <a:p>
            <a:r>
              <a:rPr lang="en-US" dirty="0"/>
              <a:t>Phase</a:t>
            </a:r>
            <a:r>
              <a:rPr lang="en-US" baseline="0" dirty="0"/>
              <a:t> II.a showed 2023 at $289.68 August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6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0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10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5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68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35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90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6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around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6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54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 basis varies by jurisdiction</a:t>
            </a:r>
          </a:p>
          <a:p>
            <a:endParaRPr lang="en-US" dirty="0"/>
          </a:p>
          <a:p>
            <a:r>
              <a:rPr lang="en-US" dirty="0"/>
              <a:t>If asked, BG has a very complicated sewer </a:t>
            </a:r>
            <a:r>
              <a:rPr lang="en-US" baseline="0" dirty="0"/>
              <a:t>SDC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33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4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Industrial</a:t>
            </a:r>
            <a:r>
              <a:rPr lang="en-US" baseline="0" dirty="0"/>
              <a:t> </a:t>
            </a:r>
            <a:r>
              <a:rPr lang="en-US" dirty="0"/>
              <a:t>basis varies by jurisdiction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BG and Camas sewer SDC not included because it is a more complicated fee determination and can verbalize they are based on a more complex calculation that is very specific to a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45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Key features of a sustainable rate credit policy</a:t>
            </a:r>
          </a:p>
          <a:p>
            <a:pPr lvl="1"/>
            <a:r>
              <a:rPr lang="en-US" altLang="en-US" dirty="0"/>
              <a:t>Should be cost-based and acknowledge that some if not most stormwater program costs are fixed and unaffected by those who mitigate their impacts</a:t>
            </a:r>
          </a:p>
          <a:p>
            <a:pPr lvl="1"/>
            <a:r>
              <a:rPr lang="en-US" altLang="en-US" dirty="0"/>
              <a:t>Should acknowledge that even those who fully mitigate their own impacts are served / protected by the public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28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regulatory requirements, managing run-off from streets, refined pie allocation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70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THIS % Credit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34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in 2019 would be 36 cents higher under phase-in to 50%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88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75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16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recent debt issuance for plant expansion ($17m?)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1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Correction of subsidies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57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reinvestment less than depreciation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77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asset basis in plant expansion – unused capacity for future growth does not have corresponding customer base generating revenue, system reinvestment less than depreciation, cash flow deficiency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8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8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1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87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1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>
          <a:xfrm>
            <a:off x="-177226" y="-67294"/>
            <a:ext cx="9448800" cy="69342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6536" y="76199"/>
            <a:ext cx="4363738" cy="6926983"/>
            <a:chOff x="-96536" y="76199"/>
            <a:chExt cx="4363738" cy="6926983"/>
          </a:xfrm>
        </p:grpSpPr>
        <p:sp>
          <p:nvSpPr>
            <p:cNvPr id="53" name="Rectangle 52"/>
            <p:cNvSpPr>
              <a:spLocks noChangeAspect="1"/>
            </p:cNvSpPr>
            <p:nvPr userDrawn="1"/>
          </p:nvSpPr>
          <p:spPr>
            <a:xfrm rot="2700000">
              <a:off x="2461945" y="2667691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4" name="Rectangle 53"/>
            <p:cNvSpPr>
              <a:spLocks noChangeAspect="1"/>
            </p:cNvSpPr>
            <p:nvPr userDrawn="1"/>
          </p:nvSpPr>
          <p:spPr>
            <a:xfrm rot="2700000">
              <a:off x="1176523" y="138097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 rot="2700000">
              <a:off x="-91074" y="265034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6" name="Rectangle 55"/>
            <p:cNvSpPr>
              <a:spLocks noChangeAspect="1"/>
            </p:cNvSpPr>
            <p:nvPr userDrawn="1"/>
          </p:nvSpPr>
          <p:spPr>
            <a:xfrm rot="2700000">
              <a:off x="1194651" y="3933998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7" name="Rectangle 56"/>
            <p:cNvSpPr>
              <a:spLocks noChangeAspect="1"/>
            </p:cNvSpPr>
            <p:nvPr userDrawn="1"/>
          </p:nvSpPr>
          <p:spPr>
            <a:xfrm rot="2700000">
              <a:off x="-112156" y="9181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8" name="Rectangle 57"/>
            <p:cNvSpPr>
              <a:spLocks noChangeAspect="1"/>
            </p:cNvSpPr>
            <p:nvPr userDrawn="1"/>
          </p:nvSpPr>
          <p:spPr>
            <a:xfrm rot="2700000">
              <a:off x="-70970" y="5197925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53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 b="1">
                <a:latin typeface="Arial Narrow" panose="020B0606020202030204" pitchFamily="34" charset="0"/>
              </a:defRPr>
            </a:lvl1pPr>
            <a:lvl2pPr>
              <a:buClr>
                <a:srgbClr val="644C3A"/>
              </a:buClr>
              <a:defRPr sz="2000">
                <a:latin typeface="Arial Narrow" panose="020B0606020202030204" pitchFamily="34" charset="0"/>
              </a:defRPr>
            </a:lvl2pPr>
            <a:lvl3pPr>
              <a:buClr>
                <a:srgbClr val="644C3A"/>
              </a:buClr>
              <a:defRPr sz="20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2400" y="6126204"/>
            <a:ext cx="9448800" cy="503196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77200" y="6239301"/>
            <a:ext cx="73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Page </a:t>
            </a:r>
            <a:fld id="{900C552A-2858-45BF-85E6-1D2C2024FD06}" type="slidenum">
              <a:rPr lang="en-US" sz="1200" kern="1200" baseline="0" smtClean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1200" baseline="0" dirty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304800" y="6239300"/>
            <a:ext cx="12954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FCS</a:t>
            </a:r>
            <a:r>
              <a:rPr lang="en-US" sz="1200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GROUP</a:t>
            </a:r>
            <a:endParaRPr lang="en-US" sz="12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4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3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623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407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755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6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2400" y="0"/>
            <a:ext cx="9448800" cy="68580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5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691C-7408-4B14-A6BC-35F8AB808F0D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marL="0" algn="l" defTabSz="914400" rtl="0" eaLnBrk="1" latinLnBrk="0" hangingPunct="1">
        <a:spcBef>
          <a:spcPct val="0"/>
        </a:spcBef>
        <a:buNone/>
        <a:defRPr lang="en-US" sz="3600" b="1" kern="1200" dirty="0">
          <a:solidFill>
            <a:srgbClr val="B8632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anose="020B060602020203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8632E"/>
        </a:buClr>
        <a:buFont typeface="Wingdings" panose="05000000000000000000" pitchFamily="2" charset="2"/>
        <a:buChar char="w"/>
        <a:defRPr lang="en-US" sz="2000" b="1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44C3A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44C3A"/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000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spect="1"/>
          </p:cNvSpPr>
          <p:nvPr/>
        </p:nvSpPr>
        <p:spPr>
          <a:xfrm rot="2700000">
            <a:off x="1204271" y="3924673"/>
            <a:ext cx="1820876" cy="1789636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t="-9321" r="-360" b="-559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 rot="2700000">
            <a:off x="2488944" y="2655944"/>
            <a:ext cx="1820876" cy="17896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 rot="2700000">
            <a:off x="1204271" y="1372291"/>
            <a:ext cx="1820876" cy="17896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>
            <a:spLocks noChangeAspect="1"/>
          </p:cNvSpPr>
          <p:nvPr userDrawn="1"/>
        </p:nvSpPr>
        <p:spPr>
          <a:xfrm rot="2700000">
            <a:off x="-91820" y="2650349"/>
            <a:ext cx="1820876" cy="17896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950964"/>
            <a:ext cx="320283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Water, Sewer, and Stormwater Rate Study: Phase II.b</a:t>
            </a:r>
          </a:p>
          <a:p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Courtney Black, Project Manager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October 22, 2018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205304" y="304800"/>
            <a:ext cx="8883192" cy="1496057"/>
            <a:chOff x="-196391" y="318771"/>
            <a:chExt cx="8883192" cy="1496057"/>
          </a:xfrm>
        </p:grpSpPr>
        <p:sp>
          <p:nvSpPr>
            <p:cNvPr id="23" name="Chevron 22"/>
            <p:cNvSpPr/>
            <p:nvPr userDrawn="1"/>
          </p:nvSpPr>
          <p:spPr>
            <a:xfrm>
              <a:off x="6069176" y="327126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 userDrawn="1"/>
          </p:nvSpPr>
          <p:spPr>
            <a:xfrm>
              <a:off x="7485103" y="32869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B8632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 userDrawn="1"/>
          </p:nvSpPr>
          <p:spPr>
            <a:xfrm>
              <a:off x="6776057" y="31877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Pentagon 25"/>
            <p:cNvSpPr/>
            <p:nvPr userDrawn="1"/>
          </p:nvSpPr>
          <p:spPr>
            <a:xfrm>
              <a:off x="-196391" y="327581"/>
              <a:ext cx="6749415" cy="146629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96391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82" y="5975118"/>
            <a:ext cx="2301583" cy="545804"/>
          </a:xfrm>
          <a:prstGeom prst="rect">
            <a:avLst/>
          </a:prstGeom>
        </p:spPr>
      </p:pic>
      <p:pic>
        <p:nvPicPr>
          <p:cNvPr id="18" name="Picture 2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3" y="304799"/>
            <a:ext cx="4098857" cy="14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9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MFR Sample Allowances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00283"/>
          </a:xfrm>
        </p:spPr>
        <p:txBody>
          <a:bodyPr/>
          <a:lstStyle/>
          <a:p>
            <a:r>
              <a:rPr lang="en-US" dirty="0"/>
              <a:t>Varies by meter size (allowance #1) </a:t>
            </a:r>
          </a:p>
          <a:p>
            <a:r>
              <a:rPr lang="en-US" dirty="0"/>
              <a:t>5 ccf per additional unit (allowance #2)</a:t>
            </a:r>
          </a:p>
          <a:p>
            <a:r>
              <a:rPr lang="en-US" dirty="0"/>
              <a:t>Each customer has an individual allowance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57580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Rate Structure Update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9293"/>
              </p:ext>
            </p:extLst>
          </p:nvPr>
        </p:nvGraphicFramePr>
        <p:xfrm>
          <a:off x="685800" y="1108788"/>
          <a:ext cx="7772400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Revise SFR block sizes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Block 1 threshold reduced from 14 ccf to 12 ccf winter average, lower revenue recovery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Block 3 threshold reduced from 40 ccf to 30 ccf to include customers using greater than 2 x the annual average bimonthly use, higher revenue recovery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15045"/>
              </p:ext>
            </p:extLst>
          </p:nvPr>
        </p:nvGraphicFramePr>
        <p:xfrm>
          <a:off x="685800" y="2438400"/>
          <a:ext cx="7772400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Phase out SFR allowance by 1 ccf annually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Currently 5 ccf bimonthly in 2018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Phase-out accomplished in 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26594"/>
              </p:ext>
            </p:extLst>
          </p:nvPr>
        </p:nvGraphicFramePr>
        <p:xfrm>
          <a:off x="685800" y="3576320"/>
          <a:ext cx="77724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Simplify</a:t>
                      </a:r>
                      <a:r>
                        <a:rPr lang="en-US" baseline="0" dirty="0"/>
                        <a:t> MFR and Commercial Rate Structures (phase-out complexities)</a:t>
                      </a:r>
                      <a:endParaRPr lang="en-US" dirty="0"/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Eliminate all usage allowances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Eliminate </a:t>
                      </a:r>
                      <a:r>
                        <a:rPr lang="en-US" sz="1400" baseline="0" dirty="0"/>
                        <a:t>MFR per unit charge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Single volume rate for all usage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32642"/>
              </p:ext>
            </p:extLst>
          </p:nvPr>
        </p:nvGraphicFramePr>
        <p:xfrm>
          <a:off x="685800" y="5029200"/>
          <a:ext cx="7772400" cy="98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r>
                        <a:rPr lang="en-US" sz="1800" dirty="0"/>
                        <a:t>Reduce fixed revenue</a:t>
                      </a:r>
                      <a:r>
                        <a:rPr lang="en-US" sz="1800" baseline="0" dirty="0"/>
                        <a:t> recovery</a:t>
                      </a:r>
                      <a:r>
                        <a:rPr lang="en-US" sz="1800" dirty="0"/>
                        <a:t> – target 35% versus current 46%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Minimizes</a:t>
                      </a:r>
                      <a:r>
                        <a:rPr lang="en-US" sz="1400" baseline="0" dirty="0"/>
                        <a:t> bill impact to low water users to offset reducing the allowance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Recognizes</a:t>
                      </a:r>
                      <a:r>
                        <a:rPr lang="en-US" sz="1400" baseline="0" dirty="0"/>
                        <a:t> cost of the allowance included in the fixed charge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58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5256931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Revised 2019 Water Rate Schedule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24400" y="1447800"/>
            <a:ext cx="4267200" cy="320040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Fixed Charge</a:t>
            </a:r>
          </a:p>
          <a:p>
            <a:pPr lvl="1"/>
            <a:r>
              <a:rPr lang="en-US" sz="2100" dirty="0"/>
              <a:t>Set for target revenue recovery (35%)</a:t>
            </a:r>
          </a:p>
          <a:p>
            <a:pPr lvl="1"/>
            <a:r>
              <a:rPr lang="en-US" sz="2100" dirty="0"/>
              <a:t>1 ccf phase-out of SFR usage allowance</a:t>
            </a:r>
          </a:p>
          <a:p>
            <a:pPr lvl="1"/>
            <a:r>
              <a:rPr lang="en-US" sz="2100" dirty="0"/>
              <a:t>Eliminate usage allowances and unit charges for MFR &amp; COM</a:t>
            </a:r>
          </a:p>
          <a:p>
            <a:r>
              <a:rPr lang="en-US" sz="2100" dirty="0"/>
              <a:t>Volume</a:t>
            </a:r>
          </a:p>
          <a:p>
            <a:pPr lvl="1"/>
            <a:r>
              <a:rPr lang="en-US" sz="2100" dirty="0"/>
              <a:t>Revise block sizes to reflect updated usage statistics</a:t>
            </a:r>
          </a:p>
          <a:p>
            <a:pPr lvl="1"/>
            <a:r>
              <a:rPr lang="en-US" sz="2100" dirty="0"/>
              <a:t>Rebalance usage block pricing</a:t>
            </a:r>
          </a:p>
          <a:p>
            <a:pPr lvl="1"/>
            <a:r>
              <a:rPr lang="en-US" sz="2100" dirty="0"/>
              <a:t>Single volume rate for MFR and COM</a:t>
            </a:r>
          </a:p>
        </p:txBody>
      </p:sp>
    </p:spTree>
    <p:extLst>
      <p:ext uri="{BB962C8B-B14F-4D97-AF65-F5344CB8AC3E}">
        <p14:creationId xmlns:p14="http://schemas.microsoft.com/office/powerpoint/2010/main" val="113712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5256931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2023 Water Rate Schedule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24400" y="1447800"/>
            <a:ext cx="4267200" cy="30480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800" dirty="0"/>
              <a:t>Fixed Charge</a:t>
            </a:r>
          </a:p>
          <a:p>
            <a:pPr lvl="1"/>
            <a:r>
              <a:rPr lang="en-US" sz="1800" dirty="0"/>
              <a:t>Completion of SFR usage allowance phase-out</a:t>
            </a:r>
          </a:p>
          <a:p>
            <a:pPr lvl="1"/>
            <a:r>
              <a:rPr lang="en-US" sz="1800" dirty="0"/>
              <a:t>ATB increases to MFR and COM</a:t>
            </a:r>
          </a:p>
          <a:p>
            <a:pPr lvl="1"/>
            <a:r>
              <a:rPr lang="en-US" sz="1800" dirty="0"/>
              <a:t>35% of total revenue</a:t>
            </a:r>
          </a:p>
          <a:p>
            <a:r>
              <a:rPr lang="en-US" sz="1800" dirty="0"/>
              <a:t>Volume</a:t>
            </a:r>
          </a:p>
          <a:p>
            <a:pPr lvl="1"/>
            <a:r>
              <a:rPr lang="en-US" sz="1800" dirty="0"/>
              <a:t>Block 1 rate goes down with additional usage from allowance phase-out</a:t>
            </a:r>
          </a:p>
        </p:txBody>
      </p:sp>
    </p:spTree>
    <p:extLst>
      <p:ext uri="{BB962C8B-B14F-4D97-AF65-F5344CB8AC3E}">
        <p14:creationId xmlns:p14="http://schemas.microsoft.com/office/powerpoint/2010/main" val="172199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0"/>
            <a:ext cx="7542007" cy="914400"/>
          </a:xfrm>
        </p:spPr>
        <p:txBody>
          <a:bodyPr/>
          <a:lstStyle/>
          <a:p>
            <a:r>
              <a:rPr lang="en-US" dirty="0"/>
              <a:t>Single Family Residential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8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74764"/>
              </p:ext>
            </p:extLst>
          </p:nvPr>
        </p:nvGraphicFramePr>
        <p:xfrm>
          <a:off x="-76200" y="163966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2019 SFR Bimonthly Bill Impacts </a:t>
            </a:r>
            <a:r>
              <a:rPr lang="en-US" sz="2400" b="0" dirty="0">
                <a:solidFill>
                  <a:schemeClr val="tx1"/>
                </a:solidFill>
              </a:rPr>
              <a:t>(4 ccf allowance)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38400" y="4800600"/>
            <a:ext cx="0" cy="8229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4663440"/>
            <a:ext cx="0" cy="102412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5039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Winter 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4658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Annual Average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257800"/>
            <a:ext cx="99059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12% of bills no 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925669"/>
            <a:ext cx="914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Average 3% higher than ATB at 5 and 6 ccf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199" y="3272135"/>
            <a:ext cx="14478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61% bills lower than ATB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2286000"/>
            <a:ext cx="152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Bills over 23 ccf are higher than ATB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(17% of total bills)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990600" y="4756666"/>
            <a:ext cx="228600" cy="2725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4338057">
            <a:off x="2340965" y="2566094"/>
            <a:ext cx="754743" cy="322633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857044"/>
              </p:ext>
            </p:extLst>
          </p:nvPr>
        </p:nvGraphicFramePr>
        <p:xfrm>
          <a:off x="-127842" y="167657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2023 SFR Bimonthly Bill Impacts </a:t>
            </a:r>
            <a:r>
              <a:rPr lang="en-US" sz="2400" b="0" dirty="0">
                <a:solidFill>
                  <a:schemeClr val="tx1"/>
                </a:solidFill>
              </a:rPr>
              <a:t>(no allowance)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38400" y="4800600"/>
            <a:ext cx="0" cy="8869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4648200"/>
            <a:ext cx="0" cy="108204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519055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Winter Average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472317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Annual 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99" y="5324871"/>
            <a:ext cx="8382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4% bills no 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175337"/>
            <a:ext cx="118389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Average 9% higher than ATB, phased over 5 years. 23% of bills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2362200"/>
            <a:ext cx="1295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70% of bills lower than ATB</a:t>
            </a:r>
          </a:p>
        </p:txBody>
      </p:sp>
      <p:sp>
        <p:nvSpPr>
          <p:cNvPr id="3" name="Left Brace 2"/>
          <p:cNvSpPr/>
          <p:nvPr/>
        </p:nvSpPr>
        <p:spPr>
          <a:xfrm rot="5138739">
            <a:off x="664825" y="4171091"/>
            <a:ext cx="754743" cy="1037295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4182713">
            <a:off x="4637630" y="-434909"/>
            <a:ext cx="779220" cy="7571864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53400" y="2895600"/>
            <a:ext cx="91736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Bills over 50 ccf are higher than ATB (3% of total bills)</a:t>
            </a:r>
          </a:p>
        </p:txBody>
      </p:sp>
    </p:spTree>
    <p:extLst>
      <p:ext uri="{BB962C8B-B14F-4D97-AF65-F5344CB8AC3E}">
        <p14:creationId xmlns:p14="http://schemas.microsoft.com/office/powerpoint/2010/main" val="255420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Design Combined Bill Impacts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6560025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Assumes ¾” Meter, 14 ccf bimonthly, Stormwater 5-year phase-in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0" y="222647"/>
            <a:ext cx="1371600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Ph I  $279.55</a:t>
            </a:r>
          </a:p>
          <a:p>
            <a:pPr algn="ctr"/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Ph II $289.68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Bimonthly $ Increase   	           $8.39                      $13.17                        $14.44                          $8.68                         $9.18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Annual % Increase                        3.79%                      5.74%                          5.95%                         3.37%                        3.45%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                                       Cumulative Rate Increase                    24.3%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II.a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water bill   	        $86.85                        $90.32                       $93.94                       $97.69                      $101.60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321446"/>
              </p:ext>
            </p:extLst>
          </p:nvPr>
        </p:nvGraphicFramePr>
        <p:xfrm>
          <a:off x="-114300" y="2078457"/>
          <a:ext cx="91440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289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0"/>
            <a:ext cx="7542007" cy="914400"/>
          </a:xfrm>
        </p:spPr>
        <p:txBody>
          <a:bodyPr/>
          <a:lstStyle/>
          <a:p>
            <a:r>
              <a:rPr lang="en-US" dirty="0"/>
              <a:t>Multi-Family Residential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787350"/>
              </p:ext>
            </p:extLst>
          </p:nvPr>
        </p:nvGraphicFramePr>
        <p:xfrm>
          <a:off x="10886" y="160418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MFR Percentage Change Distribution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53000" y="1295400"/>
            <a:ext cx="0" cy="478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0" y="12954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26% of accounts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2954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74% of accounts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863203"/>
              </p:ext>
            </p:extLst>
          </p:nvPr>
        </p:nvGraphicFramePr>
        <p:xfrm>
          <a:off x="763555" y="129229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447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Segments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68804"/>
              </p:ext>
            </p:extLst>
          </p:nvPr>
        </p:nvGraphicFramePr>
        <p:xfrm>
          <a:off x="838200" y="1447800"/>
          <a:ext cx="7505700" cy="447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Study Phase I </a:t>
                      </a:r>
                    </a:p>
                    <a:p>
                      <a:pPr algn="ctr"/>
                      <a:r>
                        <a:rPr lang="en-US" sz="2000" dirty="0"/>
                        <a:t>May 29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Study Phase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II.a</a:t>
                      </a:r>
                      <a:endParaRPr lang="en-US" sz="2000" baseline="0" dirty="0"/>
                    </a:p>
                    <a:p>
                      <a:pPr algn="ctr"/>
                      <a:r>
                        <a:rPr lang="en-US" sz="2000" baseline="0" dirty="0"/>
                        <a:t>August 13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Study Phase </a:t>
                      </a:r>
                      <a:r>
                        <a:rPr lang="en-US" sz="2000" dirty="0" err="1"/>
                        <a:t>II.b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October 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96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Capital Funding Analysis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Stormwater</a:t>
                      </a:r>
                      <a:r>
                        <a:rPr lang="en-US" sz="18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Credit Analysis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Water Rate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88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Policy Evaluation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Sewer Utility Tax Evaluation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System Development Charges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6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Operations Forecast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Water Revenue Reconciliation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Utility Benchmarking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Scenario Analysis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highlight>
                          <a:srgbClr val="778891"/>
                        </a:highligh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Review: Stormwater Credit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71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Rate Plan Alternatives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09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285758"/>
              </p:ext>
            </p:extLst>
          </p:nvPr>
        </p:nvGraphicFramePr>
        <p:xfrm>
          <a:off x="-76200" y="158086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MFR Dollar Change Distribution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1295400"/>
            <a:ext cx="0" cy="478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12954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26% of accounts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12954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74% of accounts </a:t>
            </a: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7162800" y="3203630"/>
            <a:ext cx="609600" cy="1491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72400" y="2734270"/>
            <a:ext cx="1295400" cy="938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$0-$5	11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$5-$10	20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$10-15	15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$15-$20	24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$20-$25	17</a:t>
            </a:r>
          </a:p>
        </p:txBody>
      </p:sp>
    </p:spTree>
    <p:extLst>
      <p:ext uri="{BB962C8B-B14F-4D97-AF65-F5344CB8AC3E}">
        <p14:creationId xmlns:p14="http://schemas.microsoft.com/office/powerpoint/2010/main" val="89789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MFR Sample Bimonthly Bills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646FF3-5F98-48BC-B96F-A0979AA68E52}"/>
              </a:ext>
            </a:extLst>
          </p:cNvPr>
          <p:cNvSpPr txBox="1"/>
          <p:nvPr/>
        </p:nvSpPr>
        <p:spPr>
          <a:xfrm>
            <a:off x="381000" y="4267200"/>
            <a:ext cx="8508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Subsidies due to complex rate structure features are corrected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Updated rate design reflects capacity commitment and actual usage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0" y="1600200"/>
            <a:ext cx="843092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0"/>
            <a:ext cx="7542007" cy="914400"/>
          </a:xfrm>
        </p:spPr>
        <p:txBody>
          <a:bodyPr/>
          <a:lstStyle/>
          <a:p>
            <a:r>
              <a:rPr lang="en-US" dirty="0"/>
              <a:t>Commercial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34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431864"/>
              </p:ext>
            </p:extLst>
          </p:nvPr>
        </p:nvGraphicFramePr>
        <p:xfrm>
          <a:off x="-6220" y="158086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 Percentage Change Distribution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1295400"/>
            <a:ext cx="0" cy="478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10668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25% of accounts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10668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75% of accounts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215869"/>
              </p:ext>
            </p:extLst>
          </p:nvPr>
        </p:nvGraphicFramePr>
        <p:xfrm>
          <a:off x="6318380" y="917845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804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170414"/>
              </p:ext>
            </p:extLst>
          </p:nvPr>
        </p:nvGraphicFramePr>
        <p:xfrm>
          <a:off x="0" y="158086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Dollar Change Distribution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38800" y="1295400"/>
            <a:ext cx="0" cy="4787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10668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25% of accounts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10668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75% of accounts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67400" y="3200400"/>
            <a:ext cx="838200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2734270"/>
            <a:ext cx="1295400" cy="938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$0-$5	48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$5-$10	44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$10-15	33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$15-$20	29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$20-$25	  8</a:t>
            </a:r>
          </a:p>
        </p:txBody>
      </p:sp>
    </p:spTree>
    <p:extLst>
      <p:ext uri="{BB962C8B-B14F-4D97-AF65-F5344CB8AC3E}">
        <p14:creationId xmlns:p14="http://schemas.microsoft.com/office/powerpoint/2010/main" val="24789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Commercial Sample Bills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B83152-C726-4DFE-B26B-502A3251838C}"/>
              </a:ext>
            </a:extLst>
          </p:cNvPr>
          <p:cNvSpPr txBox="1"/>
          <p:nvPr/>
        </p:nvSpPr>
        <p:spPr>
          <a:xfrm>
            <a:off x="457200" y="3787170"/>
            <a:ext cx="8508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Subsidies due to usage allowances are corrected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Updated rate design reflects capacity commitment and actual usage demand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183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8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Design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dirty="0"/>
              <a:t>Full implementation of comprehensive rate structure design changes (including phased elements)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dirty="0"/>
              <a:t>Partial rate design implementation: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200" b="0" dirty="0"/>
              <a:t>Do not phase-out the SFR usage allowance – remains at 5 ccf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200" dirty="0"/>
              <a:t>Revise SFR block sizes for usage statistics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200" dirty="0"/>
              <a:t>S</a:t>
            </a:r>
            <a:r>
              <a:rPr lang="en-US" sz="2200" b="0" dirty="0"/>
              <a:t>implify MFR and COM rate structures – no usage allowances or unit charges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dirty="0"/>
              <a:t>Do not change rate structure – apply rate increases uniformly Across-the-Board (ATB)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b="0" dirty="0"/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7620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6564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*Administrative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52099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1901603" y="2676273"/>
            <a:ext cx="6404197" cy="164495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System Development Charge (SDC)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41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SDC Concepts and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Authorized by RCW 35.92.025 to charge properties seeking to connect to the system </a:t>
            </a:r>
            <a:r>
              <a:rPr lang="en-US" dirty="0"/>
              <a:t>“in order that such property owners shall bear their equitable share of the cost of such system.”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A one-time charge to a new customer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</a:t>
            </a:r>
            <a:r>
              <a:rPr lang="en-US" b="0" dirty="0"/>
              <a:t>ot based on target revenue generation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Based on an equitable share of the cost of the system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Utility infrastructure cannot feasibly be constructed incrementally for growth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</a:t>
            </a:r>
            <a:r>
              <a:rPr lang="en-US" b="0" dirty="0"/>
              <a:t>ystems are oversized to serve future connections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</a:t>
            </a:r>
            <a:r>
              <a:rPr lang="en-US" b="0" dirty="0"/>
              <a:t>xisting customers must carry the cost of available capacity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 general, the purpose of a connection charge is to mitigate the impact of growth on the utility systems, or to compensate for investments already made to provide available capacity to serve future growth. </a:t>
            </a:r>
          </a:p>
        </p:txBody>
      </p:sp>
    </p:spTree>
    <p:extLst>
      <p:ext uri="{BB962C8B-B14F-4D97-AF65-F5344CB8AC3E}">
        <p14:creationId xmlns:p14="http://schemas.microsoft.com/office/powerpoint/2010/main" val="1713103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SDCs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0"/>
            <a:ext cx="9144000" cy="1981200"/>
          </a:xfrm>
        </p:spPr>
        <p:txBody>
          <a:bodyPr>
            <a:normAutofit/>
          </a:bodyPr>
          <a:lstStyle/>
          <a:p>
            <a:r>
              <a:rPr lang="en-US" altLang="en-US" sz="1600" dirty="0"/>
              <a:t>Current methodology - complex structure</a:t>
            </a:r>
          </a:p>
          <a:p>
            <a:pPr lvl="1"/>
            <a:r>
              <a:rPr lang="en-US" sz="1600" dirty="0"/>
              <a:t>Recommendation: single fee for simplification and available cost basis</a:t>
            </a:r>
          </a:p>
          <a:p>
            <a:pPr lvl="2"/>
            <a:r>
              <a:rPr lang="en-US" sz="1600" dirty="0"/>
              <a:t>Water: Meter Capacity Equivalent (MCE) basis </a:t>
            </a:r>
          </a:p>
          <a:p>
            <a:pPr lvl="2"/>
            <a:r>
              <a:rPr lang="en-US" sz="1600" dirty="0"/>
              <a:t>Sewer: flow-based Equivalent Residential Unit (ERU) 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r>
              <a:rPr lang="en-US" sz="1600" dirty="0"/>
              <a:t>Stormwater ESU basis maintained</a:t>
            </a:r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49" y="1005840"/>
            <a:ext cx="7298451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err="1"/>
              <a:t>II.a</a:t>
            </a:r>
            <a:r>
              <a:rPr lang="en-US" dirty="0"/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Rate Plan</a:t>
            </a:r>
          </a:p>
          <a:p>
            <a:pPr lvl="1"/>
            <a:r>
              <a:rPr lang="en-US" sz="2400" dirty="0"/>
              <a:t>Water: Phased CIP, conservative revenue basis</a:t>
            </a:r>
          </a:p>
          <a:p>
            <a:pPr lvl="1"/>
            <a:r>
              <a:rPr lang="en-US" sz="2400" dirty="0"/>
              <a:t>Sewer: Programmed CIP, decrease utility tax</a:t>
            </a:r>
          </a:p>
          <a:p>
            <a:pPr lvl="1"/>
            <a:r>
              <a:rPr lang="en-US" sz="2400" dirty="0"/>
              <a:t>Stormwater: Delay programmed staffing, adjust for cost-based credit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Stormwater Rate Credit</a:t>
            </a:r>
          </a:p>
          <a:p>
            <a:pPr lvl="1"/>
            <a:r>
              <a:rPr lang="en-US" sz="2400" dirty="0"/>
              <a:t>2019 Implementation</a:t>
            </a:r>
          </a:p>
          <a:p>
            <a:pPr lvl="1"/>
            <a:r>
              <a:rPr lang="en-US" sz="2400" dirty="0"/>
              <a:t>Phase-in Alternative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82790"/>
              </p:ext>
            </p:extLst>
          </p:nvPr>
        </p:nvGraphicFramePr>
        <p:xfrm>
          <a:off x="1219200" y="2758440"/>
          <a:ext cx="6908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Utility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Water (Previous)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Water (Updated)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Sewer (Previous)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Sewer (Updated)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4.75%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4.75%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Stormwater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SDC Policy Considerations and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383148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Based on the </a:t>
            </a:r>
            <a:r>
              <a:rPr lang="en-US" b="0" dirty="0"/>
              <a:t>City’s policy direction on how growth supports growth-related costs: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Average Cost Method (ACM) seeks to arrive at the average cost of one unit of capacity.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Incremental Cost Method (ICM) separates the cost of capacity expansion, and recovers the cost from future customers served by that capacity.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CBB312E-4E50-405F-9BAE-8D26AA6D8D08}"/>
              </a:ext>
            </a:extLst>
          </p:cNvPr>
          <p:cNvGrpSpPr/>
          <p:nvPr/>
        </p:nvGrpSpPr>
        <p:grpSpPr>
          <a:xfrm>
            <a:off x="4422669" y="3521984"/>
            <a:ext cx="4643998" cy="2408012"/>
            <a:chOff x="457199" y="3319046"/>
            <a:chExt cx="4012417" cy="22435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7DA0F79-7632-4360-AD2C-AF567B811E75}"/>
                </a:ext>
              </a:extLst>
            </p:cNvPr>
            <p:cNvGrpSpPr/>
            <p:nvPr/>
          </p:nvGrpSpPr>
          <p:grpSpPr>
            <a:xfrm>
              <a:off x="457200" y="3727063"/>
              <a:ext cx="4012416" cy="1696825"/>
              <a:chOff x="685800" y="3955663"/>
              <a:chExt cx="4012416" cy="169682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C50FFFBA-D216-4254-B75F-EBB254BA949B}"/>
                  </a:ext>
                </a:extLst>
              </p:cNvPr>
              <p:cNvGrpSpPr/>
              <p:nvPr/>
            </p:nvGrpSpPr>
            <p:grpSpPr>
              <a:xfrm>
                <a:off x="685800" y="3955663"/>
                <a:ext cx="3844382" cy="1696825"/>
                <a:chOff x="685800" y="3789575"/>
                <a:chExt cx="3844382" cy="1696825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0AF53634-D4EC-4C00-90AC-320F1DAA48EE}"/>
                    </a:ext>
                  </a:extLst>
                </p:cNvPr>
                <p:cNvSpPr txBox="1"/>
                <p:nvPr/>
              </p:nvSpPr>
              <p:spPr>
                <a:xfrm>
                  <a:off x="685800" y="4402945"/>
                  <a:ext cx="8691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cs typeface="Times New Roman" pitchFamily="18" charset="0"/>
                    </a:rPr>
                    <a:t>SDC = </a:t>
                  </a:r>
                </a:p>
              </p:txBody>
            </p:sp>
            <p:sp>
              <p:nvSpPr>
                <p:cNvPr id="30" name="Rounded Rectangle 22">
                  <a:extLst>
                    <a:ext uri="{FF2B5EF4-FFF2-40B4-BE49-F238E27FC236}">
                      <a16:creationId xmlns:a16="http://schemas.microsoft.com/office/drawing/2014/main" xmlns="" id="{18737DC2-ED60-471B-95DD-1D1CF5AD28E4}"/>
                    </a:ext>
                  </a:extLst>
                </p:cNvPr>
                <p:cNvSpPr/>
                <p:nvPr/>
              </p:nvSpPr>
              <p:spPr>
                <a:xfrm>
                  <a:off x="1274826" y="3789575"/>
                  <a:ext cx="818020" cy="694062"/>
                </a:xfrm>
                <a:prstGeom prst="roundRect">
                  <a:avLst/>
                </a:prstGeom>
                <a:solidFill>
                  <a:srgbClr val="48746A"/>
                </a:solidFill>
                <a:ln>
                  <a:solidFill>
                    <a:srgbClr val="2D494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cs typeface="Times New Roman" pitchFamily="18" charset="0"/>
                    </a:rPr>
                    <a:t>Existing System Cost</a:t>
                  </a:r>
                </a:p>
              </p:txBody>
            </p:sp>
            <p:sp>
              <p:nvSpPr>
                <p:cNvPr id="31" name="Rounded Rectangle 23">
                  <a:extLst>
                    <a:ext uri="{FF2B5EF4-FFF2-40B4-BE49-F238E27FC236}">
                      <a16:creationId xmlns:a16="http://schemas.microsoft.com/office/drawing/2014/main" xmlns="" id="{1E930179-E6B3-41CF-9F38-3FC0D60A5B2D}"/>
                    </a:ext>
                  </a:extLst>
                </p:cNvPr>
                <p:cNvSpPr/>
                <p:nvPr/>
              </p:nvSpPr>
              <p:spPr>
                <a:xfrm>
                  <a:off x="1523999" y="4792338"/>
                  <a:ext cx="1611091" cy="694062"/>
                </a:xfrm>
                <a:prstGeom prst="roundRect">
                  <a:avLst/>
                </a:prstGeom>
                <a:solidFill>
                  <a:srgbClr val="48746A"/>
                </a:solidFill>
                <a:ln>
                  <a:solidFill>
                    <a:srgbClr val="2D494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cs typeface="Times New Roman" pitchFamily="18" charset="0"/>
                    </a:rPr>
                    <a:t>Total System Capacity</a:t>
                  </a:r>
                </a:p>
              </p:txBody>
            </p:sp>
            <p:sp>
              <p:nvSpPr>
                <p:cNvPr id="32" name="Rounded Rectangle 24">
                  <a:extLst>
                    <a:ext uri="{FF2B5EF4-FFF2-40B4-BE49-F238E27FC236}">
                      <a16:creationId xmlns:a16="http://schemas.microsoft.com/office/drawing/2014/main" xmlns="" id="{04139E21-5CC3-4047-B22A-9D9F1A8F28C6}"/>
                    </a:ext>
                  </a:extLst>
                </p:cNvPr>
                <p:cNvSpPr/>
                <p:nvPr/>
              </p:nvSpPr>
              <p:spPr>
                <a:xfrm>
                  <a:off x="3548362" y="3796312"/>
                  <a:ext cx="981820" cy="694062"/>
                </a:xfrm>
                <a:prstGeom prst="roundRect">
                  <a:avLst/>
                </a:prstGeom>
                <a:solidFill>
                  <a:srgbClr val="48746A"/>
                </a:solidFill>
                <a:ln>
                  <a:solidFill>
                    <a:srgbClr val="2D494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cs typeface="Times New Roman" pitchFamily="18" charset="0"/>
                    </a:rPr>
                    <a:t>Future Expansion Cost</a:t>
                  </a:r>
                </a:p>
              </p:txBody>
            </p:sp>
            <p:sp>
              <p:nvSpPr>
                <p:cNvPr id="33" name="Rounded Rectangle 25">
                  <a:extLst>
                    <a:ext uri="{FF2B5EF4-FFF2-40B4-BE49-F238E27FC236}">
                      <a16:creationId xmlns:a16="http://schemas.microsoft.com/office/drawing/2014/main" xmlns="" id="{1B6D69C6-5981-4301-8412-CDC24E313861}"/>
                    </a:ext>
                  </a:extLst>
                </p:cNvPr>
                <p:cNvSpPr/>
                <p:nvPr/>
              </p:nvSpPr>
              <p:spPr>
                <a:xfrm>
                  <a:off x="3497678" y="4792338"/>
                  <a:ext cx="966666" cy="694062"/>
                </a:xfrm>
                <a:prstGeom prst="roundRect">
                  <a:avLst/>
                </a:prstGeom>
                <a:solidFill>
                  <a:srgbClr val="48746A"/>
                </a:solidFill>
                <a:ln>
                  <a:solidFill>
                    <a:srgbClr val="2D494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cs typeface="Times New Roman" pitchFamily="18" charset="0"/>
                    </a:rPr>
                    <a:t>Capacity Expansion</a:t>
                  </a:r>
                </a:p>
              </p:txBody>
            </p:sp>
            <p:sp>
              <p:nvSpPr>
                <p:cNvPr id="34" name="Plus 26">
                  <a:extLst>
                    <a:ext uri="{FF2B5EF4-FFF2-40B4-BE49-F238E27FC236}">
                      <a16:creationId xmlns:a16="http://schemas.microsoft.com/office/drawing/2014/main" xmlns="" id="{842A99F2-129D-4B02-8FFF-72641AD0CB54}"/>
                    </a:ext>
                  </a:extLst>
                </p:cNvPr>
                <p:cNvSpPr/>
                <p:nvPr/>
              </p:nvSpPr>
              <p:spPr>
                <a:xfrm>
                  <a:off x="3126458" y="4489657"/>
                  <a:ext cx="304800" cy="313398"/>
                </a:xfrm>
                <a:prstGeom prst="mathPlus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5" name="Minus 27">
                  <a:extLst>
                    <a:ext uri="{FF2B5EF4-FFF2-40B4-BE49-F238E27FC236}">
                      <a16:creationId xmlns:a16="http://schemas.microsoft.com/office/drawing/2014/main" xmlns="" id="{30BEBD40-A895-4AE2-B47D-04F64F7695A8}"/>
                    </a:ext>
                  </a:extLst>
                </p:cNvPr>
                <p:cNvSpPr/>
                <p:nvPr/>
              </p:nvSpPr>
              <p:spPr>
                <a:xfrm>
                  <a:off x="1052575" y="4564328"/>
                  <a:ext cx="2370812" cy="177171"/>
                </a:xfrm>
                <a:prstGeom prst="mathMinus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28" name="Minus 20">
                <a:extLst>
                  <a:ext uri="{FF2B5EF4-FFF2-40B4-BE49-F238E27FC236}">
                    <a16:creationId xmlns:a16="http://schemas.microsoft.com/office/drawing/2014/main" xmlns="" id="{954204EF-4F75-4D0C-AF3F-2F307305C78D}"/>
                  </a:ext>
                </a:extLst>
              </p:cNvPr>
              <p:cNvSpPr/>
              <p:nvPr/>
            </p:nvSpPr>
            <p:spPr>
              <a:xfrm>
                <a:off x="3250784" y="4715933"/>
                <a:ext cx="1447432" cy="169129"/>
              </a:xfrm>
              <a:prstGeom prst="mathMinus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1E30C1E-9616-4BB9-B97F-D9C1EA7F8A85}"/>
                </a:ext>
              </a:extLst>
            </p:cNvPr>
            <p:cNvSpPr txBox="1"/>
            <p:nvPr/>
          </p:nvSpPr>
          <p:spPr>
            <a:xfrm>
              <a:off x="1707706" y="3319046"/>
              <a:ext cx="1890796" cy="315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Incremental Cost Method</a:t>
              </a:r>
              <a:endPara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946881E-BD40-4C1B-9151-6F415A6C3B9F}"/>
                </a:ext>
              </a:extLst>
            </p:cNvPr>
            <p:cNvSpPr/>
            <p:nvPr/>
          </p:nvSpPr>
          <p:spPr>
            <a:xfrm>
              <a:off x="457199" y="3319046"/>
              <a:ext cx="3960693" cy="2243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BA8F29E-ECAB-45AB-B0EF-1662ED99627E}"/>
              </a:ext>
            </a:extLst>
          </p:cNvPr>
          <p:cNvGrpSpPr/>
          <p:nvPr/>
        </p:nvGrpSpPr>
        <p:grpSpPr>
          <a:xfrm>
            <a:off x="4739603" y="1151692"/>
            <a:ext cx="4267200" cy="2243554"/>
            <a:chOff x="457200" y="3319046"/>
            <a:chExt cx="4267200" cy="22435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9071B2E4-993D-4077-B03C-8CCD275BA2D6}"/>
                </a:ext>
              </a:extLst>
            </p:cNvPr>
            <p:cNvGrpSpPr/>
            <p:nvPr/>
          </p:nvGrpSpPr>
          <p:grpSpPr>
            <a:xfrm>
              <a:off x="457200" y="3725538"/>
              <a:ext cx="4267200" cy="1698350"/>
              <a:chOff x="685800" y="3788050"/>
              <a:chExt cx="4267200" cy="169835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E4FB5CAE-6D68-4283-8183-E0EB644DF5F3}"/>
                  </a:ext>
                </a:extLst>
              </p:cNvPr>
              <p:cNvSpPr txBox="1"/>
              <p:nvPr/>
            </p:nvSpPr>
            <p:spPr>
              <a:xfrm>
                <a:off x="685800" y="4402945"/>
                <a:ext cx="8691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Times New Roman" pitchFamily="18" charset="0"/>
                  </a:rPr>
                  <a:t>SDC = </a:t>
                </a:r>
              </a:p>
            </p:txBody>
          </p:sp>
          <p:sp>
            <p:nvSpPr>
              <p:cNvPr id="41" name="Rounded Rectangle 68">
                <a:extLst>
                  <a:ext uri="{FF2B5EF4-FFF2-40B4-BE49-F238E27FC236}">
                    <a16:creationId xmlns:a16="http://schemas.microsoft.com/office/drawing/2014/main" xmlns="" id="{B1BFE490-1779-438C-8E38-4287038871CF}"/>
                  </a:ext>
                </a:extLst>
              </p:cNvPr>
              <p:cNvSpPr/>
              <p:nvPr/>
            </p:nvSpPr>
            <p:spPr>
              <a:xfrm>
                <a:off x="1524000" y="3788050"/>
                <a:ext cx="1266054" cy="694062"/>
              </a:xfrm>
              <a:prstGeom prst="roundRect">
                <a:avLst/>
              </a:prstGeom>
              <a:solidFill>
                <a:srgbClr val="48746A"/>
              </a:solidFill>
              <a:ln>
                <a:solidFill>
                  <a:srgbClr val="2D494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Times New Roman" pitchFamily="18" charset="0"/>
                  </a:rPr>
                  <a:t>Existing System Cost</a:t>
                </a:r>
              </a:p>
            </p:txBody>
          </p:sp>
          <p:sp>
            <p:nvSpPr>
              <p:cNvPr id="42" name="Rounded Rectangle 69">
                <a:extLst>
                  <a:ext uri="{FF2B5EF4-FFF2-40B4-BE49-F238E27FC236}">
                    <a16:creationId xmlns:a16="http://schemas.microsoft.com/office/drawing/2014/main" xmlns="" id="{D534A980-08DA-4E07-922C-32C4B53D65D7}"/>
                  </a:ext>
                </a:extLst>
              </p:cNvPr>
              <p:cNvSpPr/>
              <p:nvPr/>
            </p:nvSpPr>
            <p:spPr>
              <a:xfrm>
                <a:off x="1524000" y="4792338"/>
                <a:ext cx="2895600" cy="694062"/>
              </a:xfrm>
              <a:prstGeom prst="roundRect">
                <a:avLst/>
              </a:prstGeom>
              <a:solidFill>
                <a:srgbClr val="48746A"/>
              </a:solidFill>
              <a:ln>
                <a:solidFill>
                  <a:srgbClr val="2D494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Times New Roman" pitchFamily="18" charset="0"/>
                  </a:rPr>
                  <a:t>Total System Capacity</a:t>
                </a:r>
              </a:p>
            </p:txBody>
          </p:sp>
          <p:sp>
            <p:nvSpPr>
              <p:cNvPr id="43" name="Rounded Rectangle 70">
                <a:extLst>
                  <a:ext uri="{FF2B5EF4-FFF2-40B4-BE49-F238E27FC236}">
                    <a16:creationId xmlns:a16="http://schemas.microsoft.com/office/drawing/2014/main" xmlns="" id="{393A302E-3846-4F22-8D01-24C95871B037}"/>
                  </a:ext>
                </a:extLst>
              </p:cNvPr>
              <p:cNvSpPr/>
              <p:nvPr/>
            </p:nvSpPr>
            <p:spPr>
              <a:xfrm>
                <a:off x="3153546" y="3796312"/>
                <a:ext cx="1266054" cy="694062"/>
              </a:xfrm>
              <a:prstGeom prst="roundRect">
                <a:avLst/>
              </a:prstGeom>
              <a:solidFill>
                <a:srgbClr val="48746A"/>
              </a:solidFill>
              <a:ln>
                <a:solidFill>
                  <a:srgbClr val="2D494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Times New Roman" pitchFamily="18" charset="0"/>
                  </a:rPr>
                  <a:t>Future Upgrade &amp; Expansion</a:t>
                </a:r>
              </a:p>
            </p:txBody>
          </p:sp>
          <p:sp>
            <p:nvSpPr>
              <p:cNvPr id="44" name="Plus 72">
                <a:extLst>
                  <a:ext uri="{FF2B5EF4-FFF2-40B4-BE49-F238E27FC236}">
                    <a16:creationId xmlns:a16="http://schemas.microsoft.com/office/drawing/2014/main" xmlns="" id="{58379588-FA6B-423C-ABDB-6FCD4D732D44}"/>
                  </a:ext>
                </a:extLst>
              </p:cNvPr>
              <p:cNvSpPr/>
              <p:nvPr/>
            </p:nvSpPr>
            <p:spPr>
              <a:xfrm>
                <a:off x="2819400" y="3948712"/>
                <a:ext cx="304800" cy="313398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Minus 73">
                <a:extLst>
                  <a:ext uri="{FF2B5EF4-FFF2-40B4-BE49-F238E27FC236}">
                    <a16:creationId xmlns:a16="http://schemas.microsoft.com/office/drawing/2014/main" xmlns="" id="{F71BF685-7D16-4996-BE6D-0769396C8255}"/>
                  </a:ext>
                </a:extLst>
              </p:cNvPr>
              <p:cNvSpPr/>
              <p:nvPr/>
            </p:nvSpPr>
            <p:spPr>
              <a:xfrm>
                <a:off x="990600" y="4529683"/>
                <a:ext cx="3962400" cy="189291"/>
              </a:xfrm>
              <a:prstGeom prst="mathMinus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C43E7ED-E8BE-4575-BC83-336C530521BF}"/>
                </a:ext>
              </a:extLst>
            </p:cNvPr>
            <p:cNvSpPr txBox="1"/>
            <p:nvPr/>
          </p:nvSpPr>
          <p:spPr>
            <a:xfrm>
              <a:off x="1700767" y="3332490"/>
              <a:ext cx="1903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Average Cost Method</a:t>
              </a:r>
              <a:endPara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1592665-E10E-43D7-BE00-DA859EF7F2F8}"/>
                </a:ext>
              </a:extLst>
            </p:cNvPr>
            <p:cNvSpPr/>
            <p:nvPr/>
          </p:nvSpPr>
          <p:spPr>
            <a:xfrm>
              <a:off x="457200" y="3319046"/>
              <a:ext cx="3886200" cy="2243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46" name="Plus 72">
            <a:extLst>
              <a:ext uri="{FF2B5EF4-FFF2-40B4-BE49-F238E27FC236}">
                <a16:creationId xmlns:a16="http://schemas.microsoft.com/office/drawing/2014/main" xmlns="" id="{CB0D9781-FF18-4ED4-A4ED-47EE23A9B035}"/>
              </a:ext>
            </a:extLst>
          </p:cNvPr>
          <p:cNvSpPr/>
          <p:nvPr/>
        </p:nvSpPr>
        <p:spPr>
          <a:xfrm>
            <a:off x="6043619" y="4191373"/>
            <a:ext cx="304800" cy="31339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7" name="Rounded Rectangle 22">
            <a:extLst>
              <a:ext uri="{FF2B5EF4-FFF2-40B4-BE49-F238E27FC236}">
                <a16:creationId xmlns:a16="http://schemas.microsoft.com/office/drawing/2014/main" xmlns="" id="{27B59D18-B362-428C-A8CA-D0986831B014}"/>
              </a:ext>
            </a:extLst>
          </p:cNvPr>
          <p:cNvSpPr/>
          <p:nvPr/>
        </p:nvSpPr>
        <p:spPr>
          <a:xfrm>
            <a:off x="6371448" y="3977875"/>
            <a:ext cx="1003510" cy="728280"/>
          </a:xfrm>
          <a:prstGeom prst="roundRect">
            <a:avLst/>
          </a:prstGeom>
          <a:solidFill>
            <a:srgbClr val="48746A"/>
          </a:solidFill>
          <a:ln>
            <a:solidFill>
              <a:srgbClr val="2D49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System Upgrade Cost</a:t>
            </a:r>
          </a:p>
        </p:txBody>
      </p:sp>
    </p:spTree>
    <p:extLst>
      <p:ext uri="{BB962C8B-B14F-4D97-AF65-F5344CB8AC3E}">
        <p14:creationId xmlns:p14="http://schemas.microsoft.com/office/powerpoint/2010/main" val="3560334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System Development Charge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8" y="1676400"/>
            <a:ext cx="4391581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7" y="2103120"/>
            <a:ext cx="4395578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21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System Cost Basis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connections will support outstanding debt repayment through rates once connected</a:t>
            </a:r>
          </a:p>
          <a:p>
            <a:pPr lvl="1"/>
            <a:r>
              <a:rPr lang="en-US" dirty="0"/>
              <a:t>Outstanding principal is deducted from the cost basis</a:t>
            </a:r>
          </a:p>
          <a:p>
            <a:r>
              <a:rPr lang="en-US" dirty="0"/>
              <a:t>Alternatively SDC revenue can be dedicated to debt repayment</a:t>
            </a:r>
          </a:p>
          <a:p>
            <a:pPr lvl="1"/>
            <a:r>
              <a:rPr lang="en-US" dirty="0"/>
              <a:t>No deduction is made for outstanding principal</a:t>
            </a:r>
          </a:p>
          <a:p>
            <a:pPr lvl="1"/>
            <a:r>
              <a:rPr lang="en-US" dirty="0"/>
              <a:t>Updated financial policy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81400"/>
            <a:ext cx="491145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0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SDC Alternatives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70644"/>
              </p:ext>
            </p:extLst>
          </p:nvPr>
        </p:nvGraphicFramePr>
        <p:xfrm>
          <a:off x="228600" y="15240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Approach</a:t>
                      </a:r>
                    </a:p>
                  </a:txBody>
                  <a:tcPr anchor="ctr"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SDC per MCE</a:t>
                      </a:r>
                    </a:p>
                  </a:txBody>
                  <a:tcPr anchor="ctr"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Existing SDC (Low Level)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$2,930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Existing SDC (Intermediate)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$3,370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Average Cost Method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$3,838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ACM - SDC-funded Debt Service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$4,017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Incremental Cost Method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$4,240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ICM - SDC-funded Debt Service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$4,418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379720"/>
            <a:ext cx="8686800" cy="64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69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99" y="2002507"/>
            <a:ext cx="4389120" cy="3483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System Development Charge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14600"/>
            <a:ext cx="4479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01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SDC Alternatives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8969"/>
              </p:ext>
            </p:extLst>
          </p:nvPr>
        </p:nvGraphicFramePr>
        <p:xfrm>
          <a:off x="228600" y="1524000"/>
          <a:ext cx="8686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Approach</a:t>
                      </a:r>
                    </a:p>
                  </a:txBody>
                  <a:tcPr anchor="ctr"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SDC per ERU</a:t>
                      </a:r>
                    </a:p>
                  </a:txBody>
                  <a:tcPr anchor="ctr"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Existing SDC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$5,620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Average Cost Method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$4,822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ACM - SDC-funded Debt Service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$5,956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Incremental Cost Method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$6,011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ICM - SDC-funded Debt Service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$7,145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724400"/>
            <a:ext cx="8686800" cy="64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0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System Development Charge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2286000"/>
            <a:ext cx="4206240" cy="2754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24" y="2057400"/>
            <a:ext cx="4297680" cy="33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6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SDC Alternatives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15429"/>
              </p:ext>
            </p:extLst>
          </p:nvPr>
        </p:nvGraphicFramePr>
        <p:xfrm>
          <a:off x="228600" y="1676401"/>
          <a:ext cx="8686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Approach</a:t>
                      </a:r>
                    </a:p>
                  </a:txBody>
                  <a:tcPr anchor="ctr"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SDC per ESU</a:t>
                      </a:r>
                    </a:p>
                  </a:txBody>
                  <a:tcPr anchor="ctr"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Existing SDC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Average Cost Method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$469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Incremental Cost Method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$478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3581400"/>
            <a:ext cx="8686800" cy="64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SDC Survey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90093"/>
              </p:ext>
            </p:extLst>
          </p:nvPr>
        </p:nvGraphicFramePr>
        <p:xfrm>
          <a:off x="-21771" y="158166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172200" y="3048000"/>
            <a:ext cx="685800" cy="3029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4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SDC Survey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029556"/>
              </p:ext>
            </p:extLst>
          </p:nvPr>
        </p:nvGraphicFramePr>
        <p:xfrm>
          <a:off x="0" y="155510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400800" y="2362200"/>
            <a:ext cx="685800" cy="3733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928A40C-182F-4035-9E50-71DC991927BE}"/>
              </a:ext>
            </a:extLst>
          </p:cNvPr>
          <p:cNvSpPr/>
          <p:nvPr/>
        </p:nvSpPr>
        <p:spPr>
          <a:xfrm>
            <a:off x="1409716" y="2709254"/>
            <a:ext cx="6972285" cy="2279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0D699CE-05A3-4C55-B2D3-B3AB80494942}"/>
              </a:ext>
            </a:extLst>
          </p:cNvPr>
          <p:cNvSpPr/>
          <p:nvPr/>
        </p:nvSpPr>
        <p:spPr>
          <a:xfrm>
            <a:off x="762000" y="1393862"/>
            <a:ext cx="8096233" cy="870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20B2C4-DBF8-46ED-8A50-A9A0033754E7}"/>
              </a:ext>
            </a:extLst>
          </p:cNvPr>
          <p:cNvSpPr/>
          <p:nvPr/>
        </p:nvSpPr>
        <p:spPr>
          <a:xfrm>
            <a:off x="1409716" y="5287236"/>
            <a:ext cx="6972284" cy="742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162304" y="5483230"/>
            <a:ext cx="3505199" cy="381000"/>
          </a:xfrm>
          <a:prstGeom prst="rect">
            <a:avLst/>
          </a:prstGeom>
          <a:solidFill>
            <a:srgbClr val="CE723A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RATE DESIGN</a:t>
            </a: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4762503" y="3590937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4762503" y="4505337"/>
            <a:ext cx="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90866" y="2846400"/>
            <a:ext cx="3581400" cy="457200"/>
          </a:xfrm>
          <a:prstGeom prst="rect">
            <a:avLst/>
          </a:prstGeom>
          <a:solidFill>
            <a:srgbClr val="556063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COST OF SERVICE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84471" y="3481249"/>
            <a:ext cx="919636" cy="2667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4C7D9E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CUSTOMER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404559" y="3489188"/>
            <a:ext cx="913843" cy="2667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4C7D9E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BASE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48000" y="4352937"/>
            <a:ext cx="3657600" cy="533400"/>
          </a:xfrm>
          <a:prstGeom prst="rect">
            <a:avLst/>
          </a:prstGeom>
          <a:solidFill>
            <a:srgbClr val="556063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ALLOCATE COSTS TO CUSTOMER CLASSES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856038" y="3826372"/>
            <a:ext cx="944562" cy="2667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4C7D9E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PEAK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388487" y="3489188"/>
            <a:ext cx="944562" cy="2667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4C7D9E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M &amp; 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953000" y="3829865"/>
            <a:ext cx="944562" cy="2667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4C7D9E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FIRE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5013" y="3380596"/>
            <a:ext cx="3125787" cy="819941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676400" y="5480856"/>
            <a:ext cx="919636" cy="33734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4C7D9E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FIXED CHARGES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132638" y="5480856"/>
            <a:ext cx="944562" cy="33734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4C7D9E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VARIABLE CHARGES</a:t>
            </a: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H="1">
            <a:off x="2640943" y="5660953"/>
            <a:ext cx="50855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6643332" y="5658816"/>
            <a:ext cx="4585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1066804" y="1481638"/>
            <a:ext cx="7729780" cy="728162"/>
            <a:chOff x="952504" y="1183176"/>
            <a:chExt cx="7729780" cy="728162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2933696" y="1311275"/>
              <a:ext cx="3581400" cy="457200"/>
            </a:xfrm>
            <a:prstGeom prst="rect">
              <a:avLst/>
            </a:prstGeom>
            <a:solidFill>
              <a:srgbClr val="558E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rPr>
                <a:t>RATE REVENUE REQUIREMENT</a:t>
              </a: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952504" y="1183176"/>
              <a:ext cx="1600196" cy="728162"/>
            </a:xfrm>
            <a:prstGeom prst="rect">
              <a:avLst/>
            </a:prstGeom>
            <a:solidFill>
              <a:srgbClr val="558E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5575" tIns="37788" rIns="75575" bIns="37788" anchor="ctr"/>
            <a:lstStyle/>
            <a:p>
              <a:pPr algn="ctr" defTabSz="755650" eaLnBrk="0" hangingPunct="0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rPr>
                <a:t>CAPITAL FUNDING ANALYSIS</a:t>
              </a:r>
            </a:p>
            <a:p>
              <a:pPr algn="ctr" defTabSz="755650" eaLnBrk="0" hangingPunct="0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rPr>
                <a:t>Reserves</a:t>
              </a:r>
            </a:p>
            <a:p>
              <a:pPr algn="ctr" defTabSz="755650" eaLnBrk="0" hangingPunct="0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rPr>
                <a:t>Rate Funding</a:t>
              </a:r>
            </a:p>
            <a:p>
              <a:pPr algn="ctr" defTabSz="755650" eaLnBrk="0" hangingPunct="0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rPr>
                <a:t>Borrowing</a:t>
              </a: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6891597" y="1311275"/>
              <a:ext cx="1790687" cy="430213"/>
            </a:xfrm>
            <a:prstGeom prst="rect">
              <a:avLst/>
            </a:prstGeom>
            <a:solidFill>
              <a:srgbClr val="558E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5575" tIns="37788" rIns="75575" bIns="37788" anchor="ctr"/>
            <a:lstStyle/>
            <a:p>
              <a:pPr algn="ctr" defTabSz="755650" eaLnBrk="0" hangingPunct="0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rPr>
                <a:t>OPERATING COSTS FORECSAST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400046" y="2361851"/>
            <a:ext cx="2247898" cy="7281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How much revenue do we need? </a:t>
            </a:r>
            <a:endParaRPr lang="en-US" sz="1400" i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692685" y="3271056"/>
            <a:ext cx="2391290" cy="8707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Is there equity among customer classes?</a:t>
            </a:r>
          </a:p>
        </p:txBody>
      </p:sp>
      <p:sp>
        <p:nvSpPr>
          <p:cNvPr id="55" name="Oval 54"/>
          <p:cNvSpPr/>
          <p:nvPr/>
        </p:nvSpPr>
        <p:spPr>
          <a:xfrm>
            <a:off x="39806" y="4955897"/>
            <a:ext cx="1560394" cy="11401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Is there equity within customer classes?</a:t>
            </a:r>
            <a:endParaRPr 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/>
          <a:lstStyle/>
          <a:p>
            <a:r>
              <a:rPr lang="en-US" dirty="0"/>
              <a:t>Overview of Rate Setting Process</a:t>
            </a:r>
          </a:p>
        </p:txBody>
      </p:sp>
      <p:sp>
        <p:nvSpPr>
          <p:cNvPr id="16" name="TextBox 108"/>
          <p:cNvSpPr txBox="1">
            <a:spLocks noChangeArrowheads="1"/>
          </p:cNvSpPr>
          <p:nvPr/>
        </p:nvSpPr>
        <p:spPr bwMode="auto">
          <a:xfrm>
            <a:off x="4023456" y="1063823"/>
            <a:ext cx="170106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FISCAL POLICIES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C7574CC1-5071-4D47-B9F7-03C30D1A6170}"/>
              </a:ext>
            </a:extLst>
          </p:cNvPr>
          <p:cNvCxnSpPr>
            <a:cxnSpLocks/>
            <a:stCxn id="45" idx="1"/>
            <a:endCxn id="42" idx="3"/>
          </p:cNvCxnSpPr>
          <p:nvPr/>
        </p:nvCxnSpPr>
        <p:spPr>
          <a:xfrm flipH="1">
            <a:off x="6629396" y="1824844"/>
            <a:ext cx="376501" cy="13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Down 71">
            <a:extLst>
              <a:ext uri="{FF2B5EF4-FFF2-40B4-BE49-F238E27FC236}">
                <a16:creationId xmlns:a16="http://schemas.microsoft.com/office/drawing/2014/main" xmlns="" id="{813AA6C3-0BE8-473A-8ADD-4CCA367758B4}"/>
              </a:ext>
            </a:extLst>
          </p:cNvPr>
          <p:cNvSpPr/>
          <p:nvPr/>
        </p:nvSpPr>
        <p:spPr>
          <a:xfrm>
            <a:off x="4831081" y="4988614"/>
            <a:ext cx="45719" cy="261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xmlns="" id="{3325F9AE-A65B-43E4-BA71-F6006FF5D6A4}"/>
              </a:ext>
            </a:extLst>
          </p:cNvPr>
          <p:cNvSpPr/>
          <p:nvPr/>
        </p:nvSpPr>
        <p:spPr>
          <a:xfrm flipH="1">
            <a:off x="4876799" y="2318717"/>
            <a:ext cx="45719" cy="353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8AC9F97-8608-4CDD-A9AE-A988A6B03075}"/>
              </a:ext>
            </a:extLst>
          </p:cNvPr>
          <p:cNvCxnSpPr>
            <a:stCxn id="44" idx="3"/>
            <a:endCxn id="42" idx="1"/>
          </p:cNvCxnSpPr>
          <p:nvPr/>
        </p:nvCxnSpPr>
        <p:spPr>
          <a:xfrm flipV="1">
            <a:off x="2667000" y="1838337"/>
            <a:ext cx="380996" cy="7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7BC2CF-F300-425C-8ADC-47D62C24D87C}"/>
              </a:ext>
            </a:extLst>
          </p:cNvPr>
          <p:cNvSpPr txBox="1"/>
          <p:nvPr/>
        </p:nvSpPr>
        <p:spPr>
          <a:xfrm>
            <a:off x="1479148" y="3242413"/>
            <a:ext cx="171526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2013 Cost of Service findings phase-in complete in 2018</a:t>
            </a:r>
          </a:p>
        </p:txBody>
      </p:sp>
    </p:spTree>
    <p:extLst>
      <p:ext uri="{BB962C8B-B14F-4D97-AF65-F5344CB8AC3E}">
        <p14:creationId xmlns:p14="http://schemas.microsoft.com/office/powerpoint/2010/main" val="986751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SDC Survey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6274"/>
              </p:ext>
            </p:extLst>
          </p:nvPr>
        </p:nvGraphicFramePr>
        <p:xfrm>
          <a:off x="-25400" y="155626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257800" y="4191000"/>
            <a:ext cx="914400" cy="1886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6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Commercial SDC Comparison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37860"/>
              </p:ext>
            </p:extLst>
          </p:nvPr>
        </p:nvGraphicFramePr>
        <p:xfrm>
          <a:off x="-21771" y="16764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211943"/>
            <a:ext cx="23604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Small Commercial</a:t>
            </a:r>
          </a:p>
          <a:p>
            <a:r>
              <a:rPr lang="en-US" dirty="0"/>
              <a:t>Water: 1.5” Meter</a:t>
            </a:r>
          </a:p>
          <a:p>
            <a:r>
              <a:rPr lang="en-US" dirty="0"/>
              <a:t>Sewer: Commercial</a:t>
            </a:r>
          </a:p>
          <a:p>
            <a:r>
              <a:rPr lang="en-US" dirty="0"/>
              <a:t>Storm: 7,800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219200"/>
            <a:ext cx="1905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Camas does not charge a stormwater SDC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0" y="1905000"/>
            <a:ext cx="1066800" cy="402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17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Apartment SDC Comparison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795359"/>
              </p:ext>
            </p:extLst>
          </p:nvPr>
        </p:nvGraphicFramePr>
        <p:xfrm>
          <a:off x="-36286" y="16764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1219200"/>
            <a:ext cx="2895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Apartment</a:t>
            </a:r>
          </a:p>
          <a:p>
            <a:r>
              <a:rPr lang="en-US" dirty="0"/>
              <a:t>Water: 7 1.5”, 6 1” Meters</a:t>
            </a:r>
          </a:p>
          <a:p>
            <a:r>
              <a:rPr lang="en-US" dirty="0"/>
              <a:t>Sewer: 97 units</a:t>
            </a:r>
          </a:p>
          <a:p>
            <a:r>
              <a:rPr lang="en-US" dirty="0"/>
              <a:t>Storm: 129,675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124200"/>
            <a:ext cx="1143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Camas does not charge a stormwater SDC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2819400"/>
            <a:ext cx="1066800" cy="3105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5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SDC Comparison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155970"/>
              </p:ext>
            </p:extLst>
          </p:nvPr>
        </p:nvGraphicFramePr>
        <p:xfrm>
          <a:off x="-18143" y="16764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4793" y="1371600"/>
            <a:ext cx="25128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Industrial</a:t>
            </a:r>
          </a:p>
          <a:p>
            <a:r>
              <a:rPr lang="en-US" dirty="0"/>
              <a:t>Water: 12 1.5” Meters</a:t>
            </a:r>
          </a:p>
          <a:p>
            <a:r>
              <a:rPr lang="en-US" dirty="0"/>
              <a:t>Sewer: Industrial</a:t>
            </a:r>
          </a:p>
          <a:p>
            <a:r>
              <a:rPr lang="en-US" dirty="0"/>
              <a:t>Storm: 156,000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1090136"/>
            <a:ext cx="1447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Camas does not charge a stormwater SDC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4800600"/>
            <a:ext cx="1066800" cy="1124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2156936"/>
            <a:ext cx="1447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Sewer SDC not included for Battle Ground and Camas</a:t>
            </a:r>
          </a:p>
        </p:txBody>
      </p:sp>
    </p:spTree>
    <p:extLst>
      <p:ext uri="{BB962C8B-B14F-4D97-AF65-F5344CB8AC3E}">
        <p14:creationId xmlns:p14="http://schemas.microsoft.com/office/powerpoint/2010/main" val="1672219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1901603" y="2676273"/>
            <a:ext cx="6404197" cy="164495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Stormwater Credit Review (</a:t>
            </a:r>
            <a:r>
              <a:rPr lang="en-US" sz="4800" b="1" dirty="0" err="1">
                <a:solidFill>
                  <a:schemeClr val="tx1"/>
                </a:solidFill>
              </a:rPr>
              <a:t>II.a</a:t>
            </a:r>
            <a:r>
              <a:rPr lang="en-US" sz="4800" b="1" dirty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10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Stormwater Rate Credit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0292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Washougal’s existing available rate credit value of 75% is provided to the following customer groups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Any property with qualifying onsite mitigation facilities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Individual NPDES permit-holders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Rate equity / rate credits are emerging as a concern as program costs and resulting rates go up to meet regulatory pressures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Key features of a sustainable rate credit policy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Should be cost-based and acknowledge that most stormwater program costs are fixed and unaffected by those who mitigate their impacts </a:t>
            </a:r>
            <a:r>
              <a:rPr lang="en-US" altLang="en-US" i="1" dirty="0"/>
              <a:t>(cost)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Should acknowledge that even those who fully mitigate their own impacts are served / protected by the public system </a:t>
            </a:r>
            <a:r>
              <a:rPr lang="en-US" altLang="en-US" i="1" dirty="0"/>
              <a:t>(benefit)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“cost of service” analysis evaluates savings to the utility from on-site mitigation to determine the cost-based maximum credit level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91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Cost Allocation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33170"/>
            <a:ext cx="2743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Cost Allocation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Methodology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1" y="2905293"/>
            <a:ext cx="91440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1" y="2905294"/>
            <a:ext cx="914400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n-US" sz="1600" dirty="0"/>
              <a:t>Use</a:t>
            </a:r>
          </a:p>
        </p:txBody>
      </p:sp>
      <p:cxnSp>
        <p:nvCxnSpPr>
          <p:cNvPr id="15" name="Elbow Connector 14"/>
          <p:cNvCxnSpPr>
            <a:endCxn id="6" idx="0"/>
          </p:cNvCxnSpPr>
          <p:nvPr/>
        </p:nvCxnSpPr>
        <p:spPr>
          <a:xfrm rot="5400000">
            <a:off x="1179638" y="2027530"/>
            <a:ext cx="841126" cy="91440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0"/>
          </p:cNvCxnSpPr>
          <p:nvPr/>
        </p:nvCxnSpPr>
        <p:spPr>
          <a:xfrm rot="16200000" flipH="1">
            <a:off x="2094038" y="2027530"/>
            <a:ext cx="841127" cy="91440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1" y="5605046"/>
            <a:ext cx="1819275" cy="338554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Not Credit Eligible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6525" y="5594011"/>
            <a:ext cx="1819275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Credit Eligible</a:t>
            </a:r>
          </a:p>
        </p:txBody>
      </p:sp>
      <p:cxnSp>
        <p:nvCxnSpPr>
          <p:cNvPr id="19" name="Straight Connector 18"/>
          <p:cNvCxnSpPr>
            <a:stCxn id="6" idx="2"/>
          </p:cNvCxnSpPr>
          <p:nvPr/>
        </p:nvCxnSpPr>
        <p:spPr>
          <a:xfrm>
            <a:off x="1143001" y="3243847"/>
            <a:ext cx="0" cy="23501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38326" y="4878191"/>
            <a:ext cx="914400" cy="505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600" dirty="0">
                <a:latin typeface="Arial Narrow" panose="020B0606020202030204" pitchFamily="34" charset="0"/>
              </a:rPr>
              <a:t>Use Indirect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00451" y="4876800"/>
            <a:ext cx="914400" cy="50735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600" dirty="0">
                <a:latin typeface="Arial Narrow" panose="020B0606020202030204" pitchFamily="34" charset="0"/>
              </a:rPr>
              <a:t>Use Direct</a:t>
            </a:r>
          </a:p>
        </p:txBody>
      </p:sp>
      <p:cxnSp>
        <p:nvCxnSpPr>
          <p:cNvPr id="22" name="Elbow Connector 21"/>
          <p:cNvCxnSpPr>
            <a:stCxn id="27" idx="2"/>
            <a:endCxn id="20" idx="0"/>
          </p:cNvCxnSpPr>
          <p:nvPr/>
        </p:nvCxnSpPr>
        <p:spPr>
          <a:xfrm rot="5400000">
            <a:off x="2317606" y="4223995"/>
            <a:ext cx="632117" cy="676275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7" idx="2"/>
            <a:endCxn id="21" idx="0"/>
          </p:cNvCxnSpPr>
          <p:nvPr/>
        </p:nvCxnSpPr>
        <p:spPr>
          <a:xfrm rot="16200000" flipH="1">
            <a:off x="2949363" y="4268512"/>
            <a:ext cx="630726" cy="58585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</p:cNvCxnSpPr>
          <p:nvPr/>
        </p:nvCxnSpPr>
        <p:spPr>
          <a:xfrm>
            <a:off x="2295526" y="5384154"/>
            <a:ext cx="0" cy="5086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2"/>
          </p:cNvCxnSpPr>
          <p:nvPr/>
        </p:nvCxnSpPr>
        <p:spPr>
          <a:xfrm flipH="1">
            <a:off x="3555239" y="5384155"/>
            <a:ext cx="2412" cy="2098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3612006"/>
            <a:ext cx="1381125" cy="63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Non-Facility Related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4601" y="3612006"/>
            <a:ext cx="914400" cy="63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Facility O&amp;M</a:t>
            </a:r>
          </a:p>
        </p:txBody>
      </p:sp>
      <p:cxnSp>
        <p:nvCxnSpPr>
          <p:cNvPr id="28" name="Straight Connector 27"/>
          <p:cNvCxnSpPr>
            <a:stCxn id="7" idx="2"/>
            <a:endCxn id="27" idx="0"/>
          </p:cNvCxnSpPr>
          <p:nvPr/>
        </p:nvCxnSpPr>
        <p:spPr>
          <a:xfrm>
            <a:off x="2971801" y="3243848"/>
            <a:ext cx="0" cy="3681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46918"/>
              </p:ext>
            </p:extLst>
          </p:nvPr>
        </p:nvGraphicFramePr>
        <p:xfrm>
          <a:off x="4386327" y="1648668"/>
          <a:ext cx="455295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862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Non-Credit Eligible Cost Categories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54160"/>
              </p:ext>
            </p:extLst>
          </p:nvPr>
        </p:nvGraphicFramePr>
        <p:xfrm>
          <a:off x="228600" y="1584960"/>
          <a:ext cx="868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Billing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Outreach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Administrative Overhead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26572"/>
              </p:ext>
            </p:extLst>
          </p:nvPr>
        </p:nvGraphicFramePr>
        <p:xfrm>
          <a:off x="228600" y="3261360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  <a:r>
                        <a:rPr lang="en-US" baseline="0" dirty="0"/>
                        <a:t> Indirect</a:t>
                      </a:r>
                      <a:endParaRPr lang="en-US" dirty="0"/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Regulatory</a:t>
                      </a:r>
                      <a:r>
                        <a:rPr lang="en-US" baseline="0" dirty="0"/>
                        <a:t> Compliance (City-wide NPDES Permit)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      </a:t>
                      </a:r>
                      <a:r>
                        <a:rPr lang="en-US" sz="1600" baseline="0" dirty="0"/>
                        <a:t>Engineering, Data collection and monitoring, Code and policy development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Grant Administration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Street Sweeping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  <a:r>
                        <a:rPr lang="en-US" sz="1600" dirty="0"/>
                        <a:t>240.5 acres of city-owned</a:t>
                      </a:r>
                      <a:r>
                        <a:rPr lang="en-US" sz="1600" baseline="0" dirty="0"/>
                        <a:t> roadway, 112 cubic yards of debris removed in 2017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605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Eligible Cost Categories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78265"/>
              </p:ext>
            </p:extLst>
          </p:nvPr>
        </p:nvGraphicFramePr>
        <p:xfrm>
          <a:off x="228600" y="1767840"/>
          <a:ext cx="8686800" cy="280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0594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  <a:r>
                        <a:rPr lang="en-US" baseline="0" dirty="0"/>
                        <a:t> Direct (portion allocable to onsite mitigation)</a:t>
                      </a:r>
                      <a:endParaRPr lang="en-US" dirty="0"/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r>
                        <a:rPr lang="en-US" dirty="0"/>
                        <a:t>Vegetation Maintenance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  <a:r>
                        <a:rPr lang="en-US" sz="1600" dirty="0"/>
                        <a:t>14.7 acres of city-owned facilities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r>
                        <a:rPr lang="en-US" dirty="0"/>
                        <a:t>Cleaning and Maintenance of Catch Basins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  <a:r>
                        <a:rPr lang="en-US" sz="1600" dirty="0"/>
                        <a:t>1,365 total with 859 cleaned in 2019, 187.5 cubic yards of debris removed in 2017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r>
                        <a:rPr lang="en-US" dirty="0"/>
                        <a:t>Maintenance of Other System</a:t>
                      </a:r>
                      <a:r>
                        <a:rPr lang="en-US" baseline="0" dirty="0"/>
                        <a:t> Components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r>
                        <a:rPr lang="en-US" dirty="0"/>
                        <a:t>Cleaning and Maintenance of Dry-wells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244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Credit Comparisons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72621"/>
              </p:ext>
            </p:extLst>
          </p:nvPr>
        </p:nvGraphicFramePr>
        <p:xfrm>
          <a:off x="213360" y="1691640"/>
          <a:ext cx="877824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Community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 Policy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Battle Ground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 rate credit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O&amp;M credit</a:t>
                      </a:r>
                      <a:r>
                        <a:rPr lang="en-US" baseline="0" dirty="0"/>
                        <a:t> minus street sweeping with NPDES may be granted with Public Works Director consent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Duvall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 credit for onsite mitigation. Additional discount</a:t>
                      </a:r>
                      <a:r>
                        <a:rPr lang="en-US" baseline="0" dirty="0"/>
                        <a:t> for onsite discharge system up to 50%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Mount Vernon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 rate credit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Sumner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 private</a:t>
                      </a:r>
                      <a:r>
                        <a:rPr lang="en-US" baseline="0" dirty="0"/>
                        <a:t> outfall, 50% NPDES permit, 40% Storm Maintenance Agreement, 50% LID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30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Rates Progression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3A56998-C954-4D55-A7FE-300395E2913C}"/>
              </a:ext>
            </a:extLst>
          </p:cNvPr>
          <p:cNvCxnSpPr>
            <a:cxnSpLocks/>
          </p:cNvCxnSpPr>
          <p:nvPr/>
        </p:nvCxnSpPr>
        <p:spPr>
          <a:xfrm>
            <a:off x="228600" y="1371600"/>
            <a:ext cx="0" cy="365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E957686-3C7B-4B6E-9625-404718D22E01}"/>
              </a:ext>
            </a:extLst>
          </p:cNvPr>
          <p:cNvCxnSpPr>
            <a:cxnSpLocks/>
          </p:cNvCxnSpPr>
          <p:nvPr/>
        </p:nvCxnSpPr>
        <p:spPr>
          <a:xfrm>
            <a:off x="228600" y="2819400"/>
            <a:ext cx="8686799" cy="27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A2440BB-726B-4BBD-A3FA-511353A48AA5}"/>
              </a:ext>
            </a:extLst>
          </p:cNvPr>
          <p:cNvCxnSpPr>
            <a:cxnSpLocks/>
          </p:cNvCxnSpPr>
          <p:nvPr/>
        </p:nvCxnSpPr>
        <p:spPr>
          <a:xfrm>
            <a:off x="8991600" y="1219200"/>
            <a:ext cx="0" cy="373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8497A68-14ED-45FC-886A-DE7F15E6C1C1}"/>
              </a:ext>
            </a:extLst>
          </p:cNvPr>
          <p:cNvCxnSpPr>
            <a:cxnSpLocks/>
          </p:cNvCxnSpPr>
          <p:nvPr/>
        </p:nvCxnSpPr>
        <p:spPr>
          <a:xfrm>
            <a:off x="1219200" y="22860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51C77D-D851-496C-97E3-B0F8005850DB}"/>
              </a:ext>
            </a:extLst>
          </p:cNvPr>
          <p:cNvSpPr txBox="1"/>
          <p:nvPr/>
        </p:nvSpPr>
        <p:spPr>
          <a:xfrm>
            <a:off x="381000" y="1371600"/>
            <a:ext cx="1676397" cy="92333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2010 Comprehensive Rate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644E56-69F1-4135-8DCA-6F6DFBED2CEB}"/>
              </a:ext>
            </a:extLst>
          </p:cNvPr>
          <p:cNvSpPr txBox="1"/>
          <p:nvPr/>
        </p:nvSpPr>
        <p:spPr>
          <a:xfrm>
            <a:off x="304801" y="2895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Sewer Storm</a:t>
            </a:r>
          </a:p>
          <a:p>
            <a:r>
              <a:rPr lang="en-US" dirty="0"/>
              <a:t>RR, COSA, RD, SDCs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65E064-6F41-409D-A6E7-9DFD935778B0}"/>
              </a:ext>
            </a:extLst>
          </p:cNvPr>
          <p:cNvSpPr txBox="1"/>
          <p:nvPr/>
        </p:nvSpPr>
        <p:spPr>
          <a:xfrm>
            <a:off x="304804" y="3581400"/>
            <a:ext cx="22859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Implementation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W/S/St 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Lane decision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COSA &amp; RD  delayed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F81F321-1314-4C14-A022-FBDEF402A588}"/>
              </a:ext>
            </a:extLst>
          </p:cNvPr>
          <p:cNvCxnSpPr>
            <a:cxnSpLocks/>
          </p:cNvCxnSpPr>
          <p:nvPr/>
        </p:nvCxnSpPr>
        <p:spPr>
          <a:xfrm>
            <a:off x="3505200" y="22860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92184C-B42F-4258-BB74-2AEEF5667651}"/>
              </a:ext>
            </a:extLst>
          </p:cNvPr>
          <p:cNvSpPr txBox="1"/>
          <p:nvPr/>
        </p:nvSpPr>
        <p:spPr>
          <a:xfrm>
            <a:off x="2667000" y="1639669"/>
            <a:ext cx="1676397" cy="646331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2013 Rate Study Update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67A701-71F2-4F29-828A-2966F424EE17}"/>
              </a:ext>
            </a:extLst>
          </p:cNvPr>
          <p:cNvSpPr txBox="1"/>
          <p:nvPr/>
        </p:nvSpPr>
        <p:spPr>
          <a:xfrm>
            <a:off x="2286000" y="2895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Sewer </a:t>
            </a:r>
          </a:p>
          <a:p>
            <a:pPr algn="ctr"/>
            <a:r>
              <a:rPr lang="en-US" dirty="0"/>
              <a:t>Update RR, COSA, 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9468F7-B489-4DE7-824D-E47F7EF54445}"/>
              </a:ext>
            </a:extLst>
          </p:cNvPr>
          <p:cNvSpPr txBox="1"/>
          <p:nvPr/>
        </p:nvSpPr>
        <p:spPr>
          <a:xfrm>
            <a:off x="2438401" y="35814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Implementation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W/S 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COSA, 3-tier SFR volume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Allowance reduction from 10 ccf to 5 ccf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Phase-in 2014-2018</a:t>
            </a:r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D7D2750-4EBE-457D-9B05-B16F5589C98F}"/>
              </a:ext>
            </a:extLst>
          </p:cNvPr>
          <p:cNvCxnSpPr>
            <a:cxnSpLocks/>
          </p:cNvCxnSpPr>
          <p:nvPr/>
        </p:nvCxnSpPr>
        <p:spPr>
          <a:xfrm>
            <a:off x="5715003" y="22860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F9010F9-8979-4268-B7B4-1993781044DB}"/>
              </a:ext>
            </a:extLst>
          </p:cNvPr>
          <p:cNvSpPr txBox="1"/>
          <p:nvPr/>
        </p:nvSpPr>
        <p:spPr>
          <a:xfrm>
            <a:off x="4876803" y="1639669"/>
            <a:ext cx="1676397" cy="646331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2015 Rate Study Update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7E973A-58D5-48DD-B71E-94825EFE2571}"/>
              </a:ext>
            </a:extLst>
          </p:cNvPr>
          <p:cNvSpPr txBox="1"/>
          <p:nvPr/>
        </p:nvSpPr>
        <p:spPr>
          <a:xfrm>
            <a:off x="4571999" y="2895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Sewer </a:t>
            </a:r>
          </a:p>
          <a:p>
            <a:pPr algn="ctr"/>
            <a:r>
              <a:rPr lang="en-US" dirty="0"/>
              <a:t>Update RR, COSA, 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663190-F724-40E8-A84F-2F42B59B1360}"/>
              </a:ext>
            </a:extLst>
          </p:cNvPr>
          <p:cNvSpPr txBox="1"/>
          <p:nvPr/>
        </p:nvSpPr>
        <p:spPr>
          <a:xfrm>
            <a:off x="4724400" y="35814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Implementation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Sewer COSA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Sewer rate design    – volume based commercial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Phase-in 2016-2018</a:t>
            </a:r>
          </a:p>
          <a:p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DB8D699-A336-448F-A77E-78F9928CE1F9}"/>
              </a:ext>
            </a:extLst>
          </p:cNvPr>
          <p:cNvCxnSpPr>
            <a:cxnSpLocks/>
          </p:cNvCxnSpPr>
          <p:nvPr/>
        </p:nvCxnSpPr>
        <p:spPr>
          <a:xfrm>
            <a:off x="7848603" y="2313801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BFE32B-75CF-431F-83BB-05928E5282C9}"/>
              </a:ext>
            </a:extLst>
          </p:cNvPr>
          <p:cNvSpPr txBox="1"/>
          <p:nvPr/>
        </p:nvSpPr>
        <p:spPr>
          <a:xfrm>
            <a:off x="7010403" y="1371600"/>
            <a:ext cx="1676397" cy="92333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2018 Comprehensive Rate 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5C0B182-9A40-473B-9FC7-CCD9FF98AB36}"/>
              </a:ext>
            </a:extLst>
          </p:cNvPr>
          <p:cNvSpPr txBox="1"/>
          <p:nvPr/>
        </p:nvSpPr>
        <p:spPr>
          <a:xfrm>
            <a:off x="6705600" y="29234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Sewer Storm RR, COSA, RD, SDCs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3541DC3-152E-4085-8064-2A98D52ECD27}"/>
              </a:ext>
            </a:extLst>
          </p:cNvPr>
          <p:cNvSpPr txBox="1"/>
          <p:nvPr/>
        </p:nvSpPr>
        <p:spPr>
          <a:xfrm>
            <a:off x="6934204" y="3581400"/>
            <a:ext cx="2057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Implementation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W/S/St 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Stormwater Credit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Rate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Updated SDCs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Utility Benchmarking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04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770607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Updated Phased Credit Alternative: 50%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Updated 5 Year Phase-in </a:t>
            </a:r>
          </a:p>
          <a:p>
            <a:pPr lvl="1"/>
            <a:r>
              <a:rPr lang="en-US" dirty="0"/>
              <a:t>Half of credit reduction by 2023 (50%)</a:t>
            </a:r>
          </a:p>
          <a:p>
            <a:r>
              <a:rPr lang="en-US" dirty="0"/>
              <a:t>Includes 2019-2021 4.5% rate increases, 3% in 2022-2023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0" y="2386897"/>
            <a:ext cx="10298989" cy="3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4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Rate </a:t>
            </a:r>
            <a:r>
              <a:rPr lang="en-US" sz="3000" dirty="0"/>
              <a:t>Impacts Based on Credit Alternative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2590798"/>
            <a:ext cx="8961120" cy="1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24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1901603" y="2676273"/>
            <a:ext cx="6404197" cy="164495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Utility Benchmarking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23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endParaRPr lang="en-US" sz="2800" b="0" dirty="0"/>
          </a:p>
          <a:p>
            <a:r>
              <a:rPr lang="en-US" sz="2800" dirty="0"/>
              <a:t>Definitions</a:t>
            </a:r>
          </a:p>
          <a:p>
            <a:pPr lvl="1"/>
            <a:r>
              <a:rPr lang="en-US" sz="2400" dirty="0"/>
              <a:t>O&amp;M per Account</a:t>
            </a:r>
          </a:p>
          <a:p>
            <a:pPr lvl="2"/>
            <a:r>
              <a:rPr lang="en-US" sz="2200" dirty="0"/>
              <a:t>Operations and Maintenance Expense / Accounts Served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“How does operating efficiency compare?”</a:t>
            </a:r>
          </a:p>
          <a:p>
            <a:pPr lvl="1"/>
            <a:r>
              <a:rPr lang="en-US" sz="2400" dirty="0"/>
              <a:t>Debt Ratio</a:t>
            </a:r>
          </a:p>
          <a:p>
            <a:pPr lvl="2"/>
            <a:r>
              <a:rPr lang="en-US" sz="2200" dirty="0"/>
              <a:t>Total Liabilities / Total Assets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“How leveraged are we?”</a:t>
            </a:r>
          </a:p>
          <a:p>
            <a:pPr lvl="1"/>
            <a:r>
              <a:rPr lang="en-US" sz="2400" dirty="0"/>
              <a:t>Return on Assets</a:t>
            </a:r>
          </a:p>
          <a:p>
            <a:pPr lvl="2"/>
            <a:r>
              <a:rPr lang="en-US" sz="2200" dirty="0"/>
              <a:t>Net Income / Total Assets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“Is utility income sufficient related to investment in infrastructure assets?”</a:t>
            </a:r>
          </a:p>
          <a:p>
            <a:pPr marL="914400" lvl="2" indent="0">
              <a:buNone/>
            </a:pP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78903"/>
              </p:ext>
            </p:extLst>
          </p:nvPr>
        </p:nvGraphicFramePr>
        <p:xfrm>
          <a:off x="1524000" y="1143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Source: 2017</a:t>
                      </a:r>
                      <a:r>
                        <a:rPr lang="en-US" baseline="0" dirty="0"/>
                        <a:t> AWWA Utility Benchmarking</a:t>
                      </a:r>
                      <a:endParaRPr lang="en-US" dirty="0"/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All respondents</a:t>
                      </a:r>
                      <a:r>
                        <a:rPr lang="en-US" baseline="0" dirty="0"/>
                        <a:t> (nationwide)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West Region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Communities &lt;50k population (Washougal</a:t>
                      </a:r>
                      <a:r>
                        <a:rPr lang="en-US" baseline="0" dirty="0"/>
                        <a:t> 16k)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3563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$ O&amp;M per Account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-8766" y="16002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897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$ O&amp;M per Account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809173"/>
              </p:ext>
            </p:extLst>
          </p:nvPr>
        </p:nvGraphicFramePr>
        <p:xfrm>
          <a:off x="-76200" y="16002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7201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Debt Ratio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022344"/>
              </p:ext>
            </p:extLst>
          </p:nvPr>
        </p:nvGraphicFramePr>
        <p:xfrm>
          <a:off x="-18207" y="16002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094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Debt Ratio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870536"/>
              </p:ext>
            </p:extLst>
          </p:nvPr>
        </p:nvGraphicFramePr>
        <p:xfrm>
          <a:off x="-13487" y="16002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856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Debt Ratio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462456"/>
              </p:ext>
            </p:extLst>
          </p:nvPr>
        </p:nvGraphicFramePr>
        <p:xfrm>
          <a:off x="-20904" y="16002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1295400"/>
            <a:ext cx="2743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Insufficient qualifying respondents from the West Region and Communities under 50k</a:t>
            </a:r>
          </a:p>
        </p:txBody>
      </p:sp>
    </p:spTree>
    <p:extLst>
      <p:ext uri="{BB962C8B-B14F-4D97-AF65-F5344CB8AC3E}">
        <p14:creationId xmlns:p14="http://schemas.microsoft.com/office/powerpoint/2010/main" val="789794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Return on Assets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524936"/>
              </p:ext>
            </p:extLst>
          </p:nvPr>
        </p:nvGraphicFramePr>
        <p:xfrm>
          <a:off x="0" y="15240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206425"/>
            <a:ext cx="5713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ROA = net income / assets</a:t>
            </a:r>
          </a:p>
          <a:p>
            <a:r>
              <a:rPr lang="en-US" sz="1600" dirty="0"/>
              <a:t>Net Income = revenue – operating expenses including depreciation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33E7E-C575-4581-B7CB-C0F0BE7C27D9}"/>
              </a:ext>
            </a:extLst>
          </p:cNvPr>
          <p:cNvSpPr txBox="1"/>
          <p:nvPr/>
        </p:nvSpPr>
        <p:spPr>
          <a:xfrm>
            <a:off x="5715000" y="11430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Unfunded depreciation</a:t>
            </a:r>
          </a:p>
        </p:txBody>
      </p:sp>
    </p:spTree>
    <p:extLst>
      <p:ext uri="{BB962C8B-B14F-4D97-AF65-F5344CB8AC3E}">
        <p14:creationId xmlns:p14="http://schemas.microsoft.com/office/powerpoint/2010/main" val="175538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COSA 2013 Water Rate Study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3548"/>
            <a:ext cx="5867400" cy="247405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00219"/>
              </p:ext>
            </p:extLst>
          </p:nvPr>
        </p:nvGraphicFramePr>
        <p:xfrm>
          <a:off x="5257800" y="2743200"/>
          <a:ext cx="4648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3843516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Subsidies phased out between classes from 2014 to 2018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Final cost shares used for 2018 rate design</a:t>
            </a:r>
          </a:p>
        </p:txBody>
      </p:sp>
    </p:spTree>
    <p:extLst>
      <p:ext uri="{BB962C8B-B14F-4D97-AF65-F5344CB8AC3E}">
        <p14:creationId xmlns:p14="http://schemas.microsoft.com/office/powerpoint/2010/main" val="547656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Return on Assets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262306"/>
              </p:ext>
            </p:extLst>
          </p:nvPr>
        </p:nvGraphicFramePr>
        <p:xfrm>
          <a:off x="-36616" y="16002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133E7E-C575-4581-B7CB-C0F0BE7C27D9}"/>
              </a:ext>
            </a:extLst>
          </p:cNvPr>
          <p:cNvSpPr txBox="1"/>
          <p:nvPr/>
        </p:nvSpPr>
        <p:spPr>
          <a:xfrm>
            <a:off x="5029200" y="1143000"/>
            <a:ext cx="4114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Recent plant expansion- asset capacity without corresponding revenue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Unfunded depreciation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06425"/>
            <a:ext cx="5713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ROA = net income / assets</a:t>
            </a:r>
          </a:p>
          <a:p>
            <a:r>
              <a:rPr lang="en-US" sz="1600" dirty="0"/>
              <a:t>Net Income = revenue – operating expenses including depreciation </a:t>
            </a:r>
          </a:p>
        </p:txBody>
      </p:sp>
    </p:spTree>
    <p:extLst>
      <p:ext uri="{BB962C8B-B14F-4D97-AF65-F5344CB8AC3E}">
        <p14:creationId xmlns:p14="http://schemas.microsoft.com/office/powerpoint/2010/main" val="31832706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336305"/>
              </p:ext>
            </p:extLst>
          </p:nvPr>
        </p:nvGraphicFramePr>
        <p:xfrm>
          <a:off x="20782" y="16002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Return on Assets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2667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Insufficient qualifying respondents from Communities under 50k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2E6514-40AE-4689-9B84-FC08A3ACFD2A}"/>
              </a:ext>
            </a:extLst>
          </p:cNvPr>
          <p:cNvSpPr txBox="1"/>
          <p:nvPr/>
        </p:nvSpPr>
        <p:spPr>
          <a:xfrm>
            <a:off x="5638800" y="1447800"/>
            <a:ext cx="35259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Existing net cash flow operating 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Unfunded depreciation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206425"/>
            <a:ext cx="5713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ROA = net income / assets</a:t>
            </a:r>
          </a:p>
          <a:p>
            <a:r>
              <a:rPr lang="en-US" sz="1600" dirty="0"/>
              <a:t>Net Income = revenue – operating expenses including depreciation </a:t>
            </a:r>
          </a:p>
        </p:txBody>
      </p:sp>
    </p:spTree>
    <p:extLst>
      <p:ext uri="{BB962C8B-B14F-4D97-AF65-F5344CB8AC3E}">
        <p14:creationId xmlns:p14="http://schemas.microsoft.com/office/powerpoint/2010/main" val="1933262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1901603" y="2676273"/>
            <a:ext cx="6404197" cy="164495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Next Steps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43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Direction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Rate Design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Comprehensive rate structure revisions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Partial rate design implementation (SFR usage allowance no change)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Across the board rate increases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SDCs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Average vs Incremental Approach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SDC debt-funding policy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Stormwater Rate Credit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Nov.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Worksession</a:t>
            </a:r>
            <a:r>
              <a:rPr lang="en-US" dirty="0"/>
              <a:t>: </a:t>
            </a:r>
            <a:r>
              <a:rPr lang="en-US" b="0" dirty="0"/>
              <a:t>Review draft implementing ordinances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Nov. 19</a:t>
            </a:r>
            <a:r>
              <a:rPr lang="en-US" baseline="30000" dirty="0"/>
              <a:t>th</a:t>
            </a:r>
            <a:r>
              <a:rPr lang="en-US" dirty="0"/>
              <a:t> Council meeting: </a:t>
            </a:r>
            <a:r>
              <a:rPr lang="en-US" b="0" dirty="0"/>
              <a:t>Potential Council action on implementing ordinances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3710780"/>
            <a:ext cx="2133600" cy="32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05940" y="4114800"/>
            <a:ext cx="2362200" cy="32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95CEA6-9D5A-4E38-847D-7D0419F1C1D2}"/>
              </a:ext>
            </a:extLst>
          </p:cNvPr>
          <p:cNvSpPr/>
          <p:nvPr/>
        </p:nvSpPr>
        <p:spPr>
          <a:xfrm>
            <a:off x="1790700" y="1958180"/>
            <a:ext cx="3848100" cy="327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3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5133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Courtney Black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 Manager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courtneyb@fcsgroup.com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Direct 425.241.9343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1377" y="2819400"/>
            <a:ext cx="475130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Contact FCS GROUP:</a:t>
            </a:r>
          </a:p>
          <a:p>
            <a:pPr algn="ctr"/>
            <a:endParaRPr lang="en-US" sz="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(425) 867-1802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www.fcsgroup.com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78" y="5975118"/>
            <a:ext cx="2301583" cy="5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5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75000"/>
              </a:spcBef>
            </a:pPr>
            <a:r>
              <a:rPr lang="en-US" altLang="en-US" dirty="0"/>
              <a:t>Existing Cost Basis: </a:t>
            </a:r>
            <a:r>
              <a:rPr lang="en-US" altLang="en-US" b="0" dirty="0"/>
              <a:t>Original cost of utility plant-in-service (based on City asset records), excluding developer donations and grant-funded facilities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Future Cost Basis: </a:t>
            </a:r>
            <a:r>
              <a:rPr lang="en-US" altLang="en-US" b="0" dirty="0"/>
              <a:t>CIP costs in current dollars, excluding costs to repair or replace an existing system asset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System Capacity:</a:t>
            </a:r>
            <a:r>
              <a:rPr lang="en-US" altLang="en-US" b="0" dirty="0"/>
              <a:t> The number of customers that can be served by the system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MCE: </a:t>
            </a:r>
            <a:r>
              <a:rPr lang="en-US" altLang="en-US" b="0" dirty="0"/>
              <a:t>Meter Capacity Equivalent – the unit basis for measuring water capacity commitment</a:t>
            </a:r>
          </a:p>
          <a:p>
            <a:pPr>
              <a:spcBef>
                <a:spcPct val="75000"/>
              </a:spcBef>
            </a:pPr>
            <a:r>
              <a:rPr lang="en-US" dirty="0"/>
              <a:t>ERU: </a:t>
            </a:r>
            <a:r>
              <a:rPr lang="en-US" b="0" dirty="0"/>
              <a:t>Equivalent Residential Unit – the unit basis for measuring sewer capacity commitment. Equal to one residential user</a:t>
            </a:r>
          </a:p>
          <a:p>
            <a:pPr>
              <a:spcBef>
                <a:spcPct val="75000"/>
              </a:spcBef>
            </a:pPr>
            <a:r>
              <a:rPr lang="en-US" dirty="0"/>
              <a:t>ESU: </a:t>
            </a:r>
            <a:r>
              <a:rPr lang="en-US" b="0" dirty="0"/>
              <a:t>Equivalent Service Unit – the unit basis for measuring stormwater capacity commitment. Equal to 3,900 square feet impervious area</a:t>
            </a:r>
          </a:p>
        </p:txBody>
      </p:sp>
    </p:spTree>
    <p:extLst>
      <p:ext uri="{BB962C8B-B14F-4D97-AF65-F5344CB8AC3E}">
        <p14:creationId xmlns:p14="http://schemas.microsoft.com/office/powerpoint/2010/main" val="199227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1901603" y="2676273"/>
            <a:ext cx="6404197" cy="164495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Water Rate Design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5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Determines the structure by which revenue will be collected from individual customers within a class </a:t>
            </a:r>
          </a:p>
          <a:p>
            <a:pPr lvl="1"/>
            <a:r>
              <a:rPr lang="en-US" sz="2400" dirty="0"/>
              <a:t>Based on utility goals and objectives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42641"/>
              </p:ext>
            </p:extLst>
          </p:nvPr>
        </p:nvGraphicFramePr>
        <p:xfrm>
          <a:off x="152400" y="2590800"/>
          <a:ext cx="88696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3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Continued Rate Study Objectives from 2013 Study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Equity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Reduce usage allowance from 10 ccf to 5 ccf by 2018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Affordability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Reduce fixed charge share of revenue recovery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Conservation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Set block thresholds and prices to reflect peak usage cost differential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Industry Best-Practice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Rate structures that are easy to understand and administer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87963"/>
              </p:ext>
            </p:extLst>
          </p:nvPr>
        </p:nvGraphicFramePr>
        <p:xfrm>
          <a:off x="152400" y="4724400"/>
          <a:ext cx="886968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5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 Rate Design Focus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dirty="0"/>
                        <a:t>Continue phase-out of Single</a:t>
                      </a:r>
                      <a:r>
                        <a:rPr lang="en-US" baseline="0" dirty="0"/>
                        <a:t> Family Residential usage allowance from 5 ccf to 0 ccf by 2023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dirty="0"/>
                        <a:t>Ensure rate structure</a:t>
                      </a:r>
                      <a:r>
                        <a:rPr lang="en-US" baseline="0" dirty="0"/>
                        <a:t> aligns with updated customer demand patterns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85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69" y="1066800"/>
            <a:ext cx="5256931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Rate Structure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24400" y="1447800"/>
            <a:ext cx="4191000" cy="312420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en-US" sz="1800" dirty="0"/>
              <a:t>Fixed Charge</a:t>
            </a:r>
          </a:p>
          <a:p>
            <a:pPr lvl="1"/>
            <a:r>
              <a:rPr lang="en-US" sz="1800" dirty="0"/>
              <a:t>Meter size based fee</a:t>
            </a:r>
          </a:p>
          <a:p>
            <a:pPr lvl="1"/>
            <a:r>
              <a:rPr lang="en-US" sz="1800" dirty="0"/>
              <a:t>Additional unit charge for MFR</a:t>
            </a:r>
          </a:p>
          <a:p>
            <a:pPr lvl="1"/>
            <a:r>
              <a:rPr lang="en-US" sz="1800" dirty="0"/>
              <a:t>Usage allowance that increases with meter size</a:t>
            </a:r>
          </a:p>
          <a:p>
            <a:pPr lvl="1"/>
            <a:r>
              <a:rPr lang="en-US" sz="1800" dirty="0"/>
              <a:t>Additional MFR allowance based on units</a:t>
            </a:r>
          </a:p>
          <a:p>
            <a:pPr lvl="1"/>
            <a:r>
              <a:rPr lang="en-US" sz="1800" dirty="0"/>
              <a:t>46% of total revenue</a:t>
            </a:r>
          </a:p>
          <a:p>
            <a:r>
              <a:rPr lang="en-US" sz="1800" dirty="0"/>
              <a:t>Volume</a:t>
            </a:r>
          </a:p>
          <a:p>
            <a:pPr lvl="1"/>
            <a:r>
              <a:rPr lang="en-US" sz="1800" dirty="0"/>
              <a:t>SFR – 3 tier increasing block rate</a:t>
            </a:r>
          </a:p>
          <a:p>
            <a:pPr lvl="1"/>
            <a:r>
              <a:rPr lang="en-US" sz="1800" dirty="0"/>
              <a:t>All other classes single volume rate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6560048"/>
      </p:ext>
    </p:extLst>
  </p:cSld>
  <p:clrMapOvr>
    <a:masterClrMapping/>
  </p:clrMapOvr>
</p:sld>
</file>

<file path=ppt/theme/theme1.xml><?xml version="1.0" encoding="utf-8"?>
<a:theme xmlns:a="http://schemas.openxmlformats.org/drawingml/2006/main" name="Port of Anchorage Review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FCS GROUP PowerPoint 2016 - Dark Blue</Template>
  <TotalTime>5219</TotalTime>
  <Words>2670</Words>
  <Application>Microsoft Office PowerPoint</Application>
  <PresentationFormat>On-screen Show (4:3)</PresentationFormat>
  <Paragraphs>546</Paragraphs>
  <Slides>65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Arial Narrow</vt:lpstr>
      <vt:lpstr>Calibri</vt:lpstr>
      <vt:lpstr>Century Gothic</vt:lpstr>
      <vt:lpstr>Times New Roman</vt:lpstr>
      <vt:lpstr>Wingdings</vt:lpstr>
      <vt:lpstr>Port of Anchorage Review FINAL</vt:lpstr>
      <vt:lpstr>PowerPoint Presentation</vt:lpstr>
      <vt:lpstr>Study Segments</vt:lpstr>
      <vt:lpstr>Phase II.a Review</vt:lpstr>
      <vt:lpstr>Overview of Rate Setting Process</vt:lpstr>
      <vt:lpstr>Utility Rates Progression</vt:lpstr>
      <vt:lpstr>COSA 2013 Water Rate Study</vt:lpstr>
      <vt:lpstr>PowerPoint Presentation</vt:lpstr>
      <vt:lpstr>Rate Design</vt:lpstr>
      <vt:lpstr>2018 Rate Structure</vt:lpstr>
      <vt:lpstr>MFR Sample Allowances</vt:lpstr>
      <vt:lpstr>Comprehensive Rate Structure Update</vt:lpstr>
      <vt:lpstr>Revised 2019 Water Rate Schedule</vt:lpstr>
      <vt:lpstr>Revised 2023 Water Rate Schedule</vt:lpstr>
      <vt:lpstr>Single Family Residential Impacts</vt:lpstr>
      <vt:lpstr>2019 SFR Bimonthly Bill Impacts (4 ccf allowance)</vt:lpstr>
      <vt:lpstr>2023 SFR Bimonthly Bill Impacts (no allowance)</vt:lpstr>
      <vt:lpstr>Rate Design Combined Bill Impacts</vt:lpstr>
      <vt:lpstr>Multi-Family Residential Impacts</vt:lpstr>
      <vt:lpstr>MFR Percentage Change Distribution</vt:lpstr>
      <vt:lpstr>MFR Dollar Change Distribution</vt:lpstr>
      <vt:lpstr>2019 MFR Sample Bimonthly Bills</vt:lpstr>
      <vt:lpstr>Commercial Impacts </vt:lpstr>
      <vt:lpstr>Commercial Percentage Change Distribution</vt:lpstr>
      <vt:lpstr>Commercial Dollar Change Distribution</vt:lpstr>
      <vt:lpstr>2019 Commercial Sample Bills</vt:lpstr>
      <vt:lpstr>Rate Design Alternatives</vt:lpstr>
      <vt:lpstr>PowerPoint Presentation</vt:lpstr>
      <vt:lpstr>SDC Concepts and Authority</vt:lpstr>
      <vt:lpstr>Existing SDCs</vt:lpstr>
      <vt:lpstr>SDC Policy Considerations and Methodology</vt:lpstr>
      <vt:lpstr>Water System Development Charge</vt:lpstr>
      <vt:lpstr>Existing System Cost Basis</vt:lpstr>
      <vt:lpstr>Water SDC Alternatives</vt:lpstr>
      <vt:lpstr>Sewer System Development Charge</vt:lpstr>
      <vt:lpstr>Sewer SDC Alternatives</vt:lpstr>
      <vt:lpstr>Stormwater System Development Charge</vt:lpstr>
      <vt:lpstr>Stormwater SDC Alternatives</vt:lpstr>
      <vt:lpstr>Water SDC Survey</vt:lpstr>
      <vt:lpstr>Sewer SDC Survey</vt:lpstr>
      <vt:lpstr>Stormwater SDC Survey</vt:lpstr>
      <vt:lpstr>Small Commercial SDC Comparison</vt:lpstr>
      <vt:lpstr>Apartment SDC Comparison</vt:lpstr>
      <vt:lpstr>Industrial SDC Comparison</vt:lpstr>
      <vt:lpstr>PowerPoint Presentation</vt:lpstr>
      <vt:lpstr>Stormwater Rate Credit Policy</vt:lpstr>
      <vt:lpstr>Functional Cost Allocation</vt:lpstr>
      <vt:lpstr>Non-Credit Eligible Cost Categories</vt:lpstr>
      <vt:lpstr>Credit Eligible Cost Categories</vt:lpstr>
      <vt:lpstr>Stormwater Credit Comparisons</vt:lpstr>
      <vt:lpstr>Updated Phased Credit Alternative: 50% 2023</vt:lpstr>
      <vt:lpstr>Rate Impacts Based on Credit Alternative</vt:lpstr>
      <vt:lpstr>PowerPoint Presentation</vt:lpstr>
      <vt:lpstr>Benchmarking</vt:lpstr>
      <vt:lpstr>Water $ O&amp;M per Account</vt:lpstr>
      <vt:lpstr>Sewer $ O&amp;M per Account</vt:lpstr>
      <vt:lpstr>Water Debt Ratio</vt:lpstr>
      <vt:lpstr>Sewer Debt Ratio</vt:lpstr>
      <vt:lpstr>Stormwater Debt Ratio</vt:lpstr>
      <vt:lpstr>Water Return on Assets</vt:lpstr>
      <vt:lpstr>Sewer Return on Assets</vt:lpstr>
      <vt:lpstr>Stormwater Return on Assets</vt:lpstr>
      <vt:lpstr>PowerPoint Presentation</vt:lpstr>
      <vt:lpstr>Next Steps</vt:lpstr>
      <vt:lpstr>PowerPoint Presentation</vt:lpstr>
      <vt:lpstr>SDC Definitions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Chase Bozett</dc:creator>
  <cp:lastModifiedBy>Chase Bozett</cp:lastModifiedBy>
  <cp:revision>281</cp:revision>
  <cp:lastPrinted>2018-10-19T21:24:55Z</cp:lastPrinted>
  <dcterms:created xsi:type="dcterms:W3CDTF">2018-09-05T22:43:39Z</dcterms:created>
  <dcterms:modified xsi:type="dcterms:W3CDTF">2018-10-22T17:56:26Z</dcterms:modified>
</cp:coreProperties>
</file>