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6"/>
  </p:notesMasterIdLst>
  <p:sldIdLst>
    <p:sldId id="256" r:id="rId5"/>
    <p:sldId id="603" r:id="rId6"/>
    <p:sldId id="618" r:id="rId7"/>
    <p:sldId id="604" r:id="rId8"/>
    <p:sldId id="605" r:id="rId9"/>
    <p:sldId id="606" r:id="rId10"/>
    <p:sldId id="607" r:id="rId11"/>
    <p:sldId id="619" r:id="rId12"/>
    <p:sldId id="601" r:id="rId13"/>
    <p:sldId id="602" r:id="rId14"/>
    <p:sldId id="609" r:id="rId15"/>
    <p:sldId id="610" r:id="rId16"/>
    <p:sldId id="611" r:id="rId17"/>
    <p:sldId id="612" r:id="rId18"/>
    <p:sldId id="613" r:id="rId19"/>
    <p:sldId id="614" r:id="rId20"/>
    <p:sldId id="623" r:id="rId21"/>
    <p:sldId id="622" r:id="rId22"/>
    <p:sldId id="620" r:id="rId23"/>
    <p:sldId id="617" r:id="rId24"/>
    <p:sldId id="257" r:id="rId25"/>
  </p:sldIdLst>
  <p:sldSz cx="12192000" cy="6858000"/>
  <p:notesSz cx="7010400" cy="9296400"/>
  <p:embeddedFontLs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76" d="100"/>
          <a:sy n="76" d="100"/>
        </p:scale>
        <p:origin x="732" y="84"/>
      </p:cViewPr>
      <p:guideLst>
        <p:guide orient="horz" pos="2160"/>
        <p:guide pos="38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C6B74D-D5F6-4118-8524-7A1533096A9F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863F1C-B78D-4C40-BE5D-5A5CC88D3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7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5088317" y="-1525813"/>
            <a:ext cx="9282658" cy="9655206"/>
          </a:xfrm>
          <a:prstGeom prst="rect">
            <a:avLst/>
          </a:prstGeom>
          <a:blipFill dpi="0" rotWithShape="1">
            <a:blip r:embed="rId2">
              <a:alphaModFix amt="2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4458" y="1962616"/>
            <a:ext cx="7977427" cy="2141938"/>
          </a:xfrm>
        </p:spPr>
        <p:txBody>
          <a:bodyPr anchor="b" anchorCtr="0">
            <a:no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2036" y="4230812"/>
            <a:ext cx="9144000" cy="1097642"/>
          </a:xfrm>
        </p:spPr>
        <p:txBody>
          <a:bodyPr>
            <a:noAutofit/>
          </a:bodyPr>
          <a:lstStyle>
            <a:lvl1pPr marL="0" indent="0" algn="l">
              <a:lnSpc>
                <a:spcPts val="1400"/>
              </a:lnSpc>
              <a:buNone/>
              <a:defRPr sz="1600" i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Date/Meeting | Presented by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58" y="5642216"/>
            <a:ext cx="3024800" cy="9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28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86271"/>
            <a:ext cx="4842510" cy="15779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and 3 Photo Layout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02032"/>
            <a:ext cx="4351020" cy="3931920"/>
          </a:xfrm>
        </p:spPr>
        <p:txBody>
          <a:bodyPr/>
          <a:lstStyle/>
          <a:p>
            <a:r>
              <a:rPr lang="en-US" dirty="0"/>
              <a:t>Type or paste your text here! </a:t>
            </a:r>
            <a:br>
              <a:rPr lang="en-US" dirty="0"/>
            </a:b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697980" y="0"/>
            <a:ext cx="5494020" cy="3529413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8D46A34C-8AD4-471C-BDE4-8B6AF2F6DF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97980" y="3529413"/>
            <a:ext cx="2750820" cy="3328587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4CEDEDA8-F344-49DF-9CB6-B4D0C287FA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37370" y="3529413"/>
            <a:ext cx="2750820" cy="3328587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8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7789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981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86271"/>
            <a:ext cx="4842510" cy="15779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and Chart Layout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02032"/>
            <a:ext cx="4351020" cy="3931920"/>
          </a:xfrm>
        </p:spPr>
        <p:txBody>
          <a:bodyPr/>
          <a:lstStyle/>
          <a:p>
            <a:r>
              <a:rPr lang="en-US" dirty="0"/>
              <a:t>Type or paste your text here! </a:t>
            </a:r>
            <a:br>
              <a:rPr lang="en-US" dirty="0"/>
            </a:b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BBECAC1C-8993-43DD-987C-829CFCE1EE97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096000" y="1067231"/>
            <a:ext cx="5611813" cy="5000625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D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                  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3536388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4954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9338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686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6564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6564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944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5507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4928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038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7649BF-3701-44DF-93C0-B4F3AD3B13E4}"/>
              </a:ext>
            </a:extLst>
          </p:cNvPr>
          <p:cNvSpPr/>
          <p:nvPr userDrawn="1"/>
        </p:nvSpPr>
        <p:spPr>
          <a:xfrm>
            <a:off x="5088317" y="-1525813"/>
            <a:ext cx="9282658" cy="9655206"/>
          </a:xfrm>
          <a:prstGeom prst="rect">
            <a:avLst/>
          </a:prstGeom>
          <a:blipFill dpi="0" rotWithShape="1">
            <a:blip r:embed="rId2">
              <a:alphaModFix amt="2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94458" y="1716953"/>
            <a:ext cx="7977427" cy="2387600"/>
          </a:xfrm>
        </p:spPr>
        <p:txBody>
          <a:bodyPr anchor="b" anchorCtr="0">
            <a:normAutofit/>
          </a:bodyPr>
          <a:lstStyle>
            <a:lvl1pPr algn="l"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2036" y="4196628"/>
            <a:ext cx="9144000" cy="1655762"/>
          </a:xfrm>
        </p:spPr>
        <p:txBody>
          <a:bodyPr/>
          <a:lstStyle>
            <a:lvl1pPr marL="0" indent="0" algn="l">
              <a:lnSpc>
                <a:spcPts val="14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58" y="5642216"/>
            <a:ext cx="3024800" cy="9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1075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563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4966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995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AS DEFAULT 1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Default Text Layout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44480"/>
            <a:ext cx="5733516" cy="30972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Type or paste your text here! </a:t>
            </a:r>
            <a:br>
              <a:rPr lang="en-US" dirty="0"/>
            </a:b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07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2 Column Text Layout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2044480"/>
            <a:ext cx="9153294" cy="3097213"/>
          </a:xfrm>
        </p:spPr>
        <p:txBody>
          <a:bodyPr numCol="2" spcCol="54864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D"/>
              </a:buClr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en-US" dirty="0"/>
              <a:t>Type or paste your text here! </a:t>
            </a:r>
            <a:br>
              <a:rPr lang="en-US" dirty="0"/>
            </a:b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 </a:t>
            </a:r>
          </a:p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343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3 Column Text Layout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2044480"/>
            <a:ext cx="9978483" cy="3097213"/>
          </a:xfrm>
        </p:spPr>
        <p:txBody>
          <a:bodyPr numCol="3" spcCol="548640"/>
          <a:lstStyle>
            <a:lvl1pPr>
              <a:defRPr baseline="0"/>
            </a:lvl1pPr>
          </a:lstStyle>
          <a:p>
            <a:r>
              <a:rPr lang="en-US" dirty="0"/>
              <a:t>Type or paste your text here! </a:t>
            </a:r>
            <a:br>
              <a:rPr lang="en-US" dirty="0"/>
            </a:b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421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vel Bulleted 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Bulleted List (One Level)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25513" y="2054935"/>
            <a:ext cx="9772968" cy="3874135"/>
          </a:xfrm>
        </p:spPr>
        <p:txBody>
          <a:bodyPr/>
          <a:lstStyle>
            <a:lvl1pPr>
              <a:defRPr sz="1400">
                <a:solidFill>
                  <a:srgbClr val="F7941D"/>
                </a:solidFill>
                <a:latin typeface="+mj-lt"/>
              </a:defRPr>
            </a:lvl1pPr>
            <a:lvl2pPr marL="605790" indent="-285750">
              <a:buFont typeface="Arial" panose="020B0604020202020204" pitchFamily="34" charset="0"/>
              <a:buChar char="•"/>
              <a:defRPr baseline="0"/>
            </a:lvl2pPr>
          </a:lstStyle>
          <a:p>
            <a:pPr lvl="1"/>
            <a:r>
              <a:rPr lang="en-US" dirty="0"/>
              <a:t>Type or paste your first bullet point text here! </a:t>
            </a:r>
          </a:p>
          <a:p>
            <a:pPr lvl="1"/>
            <a:r>
              <a:rPr lang="fr-FR" dirty="0" err="1"/>
              <a:t>Quisque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orci</a:t>
            </a:r>
            <a:r>
              <a:rPr lang="fr-FR" dirty="0"/>
              <a:t> in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dapibus</a:t>
            </a:r>
            <a:r>
              <a:rPr lang="fr-FR" dirty="0"/>
              <a:t> </a:t>
            </a:r>
            <a:r>
              <a:rPr lang="fr-FR" dirty="0" err="1"/>
              <a:t>sagittis</a:t>
            </a:r>
            <a:r>
              <a:rPr lang="fr-FR" dirty="0"/>
              <a:t>.</a:t>
            </a:r>
          </a:p>
          <a:p>
            <a:pPr lvl="1"/>
            <a:r>
              <a:rPr lang="fr-FR" dirty="0" err="1"/>
              <a:t>Donec</a:t>
            </a:r>
            <a:r>
              <a:rPr lang="fr-FR" dirty="0"/>
              <a:t> vitae </a:t>
            </a:r>
            <a:r>
              <a:rPr lang="fr-FR" dirty="0" err="1"/>
              <a:t>justo</a:t>
            </a:r>
            <a:r>
              <a:rPr lang="fr-FR" dirty="0"/>
              <a:t> et </a:t>
            </a:r>
            <a:r>
              <a:rPr lang="fr-FR" dirty="0" err="1"/>
              <a:t>neque</a:t>
            </a:r>
            <a:r>
              <a:rPr lang="fr-FR" dirty="0"/>
              <a:t> mollis </a:t>
            </a:r>
            <a:r>
              <a:rPr lang="fr-FR" dirty="0" err="1"/>
              <a:t>consectetur</a:t>
            </a:r>
            <a:r>
              <a:rPr lang="fr-FR" dirty="0"/>
              <a:t>.</a:t>
            </a:r>
          </a:p>
          <a:p>
            <a:pPr lvl="1"/>
            <a:r>
              <a:rPr lang="pt-BR" dirty="0"/>
              <a:t>Etiam aliquet ex sed bibendum consequat.</a:t>
            </a:r>
          </a:p>
          <a:p>
            <a:pPr lvl="1"/>
            <a:r>
              <a:rPr lang="fr-FR" dirty="0" err="1"/>
              <a:t>Cras</a:t>
            </a:r>
            <a:r>
              <a:rPr lang="fr-FR" dirty="0"/>
              <a:t> </a:t>
            </a:r>
            <a:r>
              <a:rPr lang="fr-FR" dirty="0" err="1"/>
              <a:t>lacinia</a:t>
            </a:r>
            <a:r>
              <a:rPr lang="fr-FR" dirty="0"/>
              <a:t> est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 </a:t>
            </a:r>
            <a:r>
              <a:rPr lang="fr-FR" dirty="0" err="1"/>
              <a:t>dignissim</a:t>
            </a:r>
            <a:r>
              <a:rPr lang="fr-FR" dirty="0"/>
              <a:t> </a:t>
            </a:r>
            <a:r>
              <a:rPr lang="fr-FR" dirty="0" err="1"/>
              <a:t>varius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Duis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facilisis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sodales</a:t>
            </a:r>
            <a:r>
              <a:rPr lang="fr-FR" dirty="0"/>
              <a:t> </a:t>
            </a:r>
            <a:r>
              <a:rPr lang="fr-FR" dirty="0" err="1"/>
              <a:t>placerat</a:t>
            </a:r>
            <a:r>
              <a:rPr lang="fr-FR" dirty="0"/>
              <a:t>.</a:t>
            </a:r>
          </a:p>
          <a:p>
            <a:pPr lvl="1"/>
            <a:r>
              <a:rPr lang="fr-FR" dirty="0" err="1"/>
              <a:t>Justo</a:t>
            </a:r>
            <a:r>
              <a:rPr lang="fr-FR" dirty="0"/>
              <a:t> et </a:t>
            </a:r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facilisis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sodales</a:t>
            </a:r>
            <a:r>
              <a:rPr lang="fr-FR" dirty="0"/>
              <a:t> </a:t>
            </a:r>
            <a:r>
              <a:rPr lang="fr-FR" dirty="0" err="1"/>
              <a:t>placerat</a:t>
            </a:r>
            <a:r>
              <a:rPr lang="fr-FR" dirty="0"/>
              <a:t>.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570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evel Bulleted 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Bulleted List (Multi-Level)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25512" y="2054750"/>
            <a:ext cx="9772968" cy="3874135"/>
          </a:xfrm>
        </p:spPr>
        <p:txBody>
          <a:bodyPr/>
          <a:lstStyle>
            <a:lvl1pPr>
              <a:defRPr sz="1400" b="1">
                <a:solidFill>
                  <a:srgbClr val="F7941D"/>
                </a:solidFill>
                <a:latin typeface="+mj-lt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LIST TITLE 1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0"/>
            <a:r>
              <a:rPr lang="en-US" dirty="0"/>
              <a:t>LIST TITLE 2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pt-BR" dirty="0"/>
          </a:p>
          <a:p>
            <a:pPr lvl="3"/>
            <a:endParaRPr lang="pt-B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3438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86271"/>
            <a:ext cx="4842510" cy="15779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1 Photo Layout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02032"/>
            <a:ext cx="4351020" cy="3931920"/>
          </a:xfrm>
        </p:spPr>
        <p:txBody>
          <a:bodyPr/>
          <a:lstStyle/>
          <a:p>
            <a:r>
              <a:rPr lang="en-US" dirty="0"/>
              <a:t>Type or paste your text here! </a:t>
            </a:r>
            <a:br>
              <a:rPr lang="en-US" dirty="0"/>
            </a:b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697980" y="0"/>
            <a:ext cx="5494020" cy="685800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09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86271"/>
            <a:ext cx="4842510" cy="15779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2 Photo Layout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02032"/>
            <a:ext cx="4351020" cy="3931920"/>
          </a:xfrm>
        </p:spPr>
        <p:txBody>
          <a:bodyPr/>
          <a:lstStyle/>
          <a:p>
            <a:r>
              <a:rPr lang="en-US" dirty="0"/>
              <a:t>Type or paste your text here! </a:t>
            </a:r>
            <a:br>
              <a:rPr lang="en-US" dirty="0"/>
            </a:b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697980" y="0"/>
            <a:ext cx="5494020" cy="3529413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8D46A34C-8AD4-471C-BDE4-8B6AF2F6DF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97980" y="3529413"/>
            <a:ext cx="5494020" cy="3328587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63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91" y="6155548"/>
            <a:ext cx="1750570" cy="52517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540190" y="-225909"/>
            <a:ext cx="7904650" cy="7586548"/>
          </a:xfrm>
          <a:prstGeom prst="rect">
            <a:avLst/>
          </a:prstGeom>
          <a:blipFill dpi="0" rotWithShape="1">
            <a:blip r:embed="rId26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562" y="640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94321"/>
            <a:ext cx="10515600" cy="388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10" name="Slide Number Placeholder 6"/>
          <p:cNvSpPr txBox="1">
            <a:spLocks/>
          </p:cNvSpPr>
          <p:nvPr userDrawn="1"/>
        </p:nvSpPr>
        <p:spPr>
          <a:xfrm>
            <a:off x="11045952" y="6221885"/>
            <a:ext cx="725424" cy="534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100" b="1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100" b="1" dirty="0">
              <a:solidFill>
                <a:schemeClr val="bg1">
                  <a:lumMod val="6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33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2" r:id="rId3"/>
    <p:sldLayoutId id="2147483663" r:id="rId4"/>
    <p:sldLayoutId id="2147483688" r:id="rId5"/>
    <p:sldLayoutId id="2147483664" r:id="rId6"/>
    <p:sldLayoutId id="2147483665" r:id="rId7"/>
    <p:sldLayoutId id="2147483667" r:id="rId8"/>
    <p:sldLayoutId id="2147483673" r:id="rId9"/>
    <p:sldLayoutId id="2147483674" r:id="rId10"/>
    <p:sldLayoutId id="2147483670" r:id="rId11"/>
    <p:sldLayoutId id="2147483675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 spc="-150">
          <a:solidFill>
            <a:srgbClr val="F7941D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F7941D"/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50000"/>
        </a:lnSpc>
        <a:spcBef>
          <a:spcPts val="500"/>
        </a:spcBef>
        <a:buClr>
          <a:srgbClr val="F7941D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defTabSz="914400" rtl="0" eaLnBrk="1" latinLnBrk="0" hangingPunct="1">
        <a:lnSpc>
          <a:spcPct val="90000"/>
        </a:lnSpc>
        <a:spcBef>
          <a:spcPts val="100"/>
        </a:spcBef>
        <a:buClr>
          <a:srgbClr val="F7941D"/>
        </a:buClr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64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7941D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7941D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458" y="1422400"/>
            <a:ext cx="9987842" cy="1637858"/>
          </a:xfrm>
        </p:spPr>
        <p:txBody>
          <a:bodyPr>
            <a:normAutofit/>
          </a:bodyPr>
          <a:lstStyle/>
          <a:p>
            <a:r>
              <a:rPr lang="en-US" sz="4800" dirty="0"/>
              <a:t>2021 Public Works </a:t>
            </a:r>
            <a:br>
              <a:rPr lang="en-US" sz="4800" dirty="0"/>
            </a:br>
            <a:r>
              <a:rPr lang="en-US" sz="4800" dirty="0"/>
              <a:t>Annual Report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458" y="3532312"/>
            <a:ext cx="9144000" cy="1097642"/>
          </a:xfrm>
        </p:spPr>
        <p:txBody>
          <a:bodyPr/>
          <a:lstStyle/>
          <a:p>
            <a:r>
              <a:rPr lang="en-US" dirty="0"/>
              <a:t>Presented by Trevor Evers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0CDB30-51B7-42AF-A321-58293EEAADE4}"/>
              </a:ext>
            </a:extLst>
          </p:cNvPr>
          <p:cNvSpPr/>
          <p:nvPr/>
        </p:nvSpPr>
        <p:spPr>
          <a:xfrm>
            <a:off x="5943600" y="5787475"/>
            <a:ext cx="6096000" cy="8232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kern="1400" dirty="0">
                <a:solidFill>
                  <a:srgbClr val="006699"/>
                </a:solidFill>
                <a:latin typeface="Calibri" panose="020F0502020204030204" pitchFamily="34" charset="0"/>
              </a:rPr>
              <a:t>Our mission is to provide leadership and effective, fiscally responsible services that achieve our community's vision.</a:t>
            </a:r>
          </a:p>
          <a:p>
            <a:pPr>
              <a:lnSpc>
                <a:spcPct val="110000"/>
              </a:lnSpc>
            </a:pPr>
            <a:r>
              <a:rPr lang="en-US" sz="11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35473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Stormwater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873625"/>
          </a:xfrm>
        </p:spPr>
        <p:txBody>
          <a:bodyPr/>
          <a:lstStyle/>
          <a:p>
            <a:pPr marR="0">
              <a:spcBef>
                <a:spcPts val="500"/>
              </a:spcBef>
              <a:spcAft>
                <a:spcPts val="600"/>
              </a:spcAft>
            </a:pPr>
            <a:r>
              <a:rPr lang="en-US" sz="1600" b="1" dirty="0">
                <a:effectLst/>
              </a:rPr>
              <a:t>2021 Accomplishments </a:t>
            </a:r>
            <a:endParaRPr lang="en-US" sz="1600" dirty="0">
              <a:effectLst/>
            </a:endParaRP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Removed 252 tons of debris from Stormwater facilities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Collected 185 Cubic Yards of debris by street sweeping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Cleaned 927 Catch Basins</a:t>
            </a:r>
            <a:endParaRPr lang="en-US" sz="1600" b="1" dirty="0">
              <a:effectLst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effectLst/>
              </a:rPr>
              <a:t>2022 Goals and Projects</a:t>
            </a:r>
            <a:endParaRPr lang="en-US" sz="1600" dirty="0">
              <a:effectLst/>
            </a:endParaRP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Inspect 100% of all municipally owned or operated permanent stormwater treatment and flow control facilities</a:t>
            </a:r>
          </a:p>
          <a:p>
            <a:pPr marL="342900" marR="0" lvl="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Inspect over 80% of all public and private post-2009 installation treatment and flow control facilities</a:t>
            </a:r>
          </a:p>
          <a:p>
            <a:pPr marL="3429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Implement Cartegraph to track stormwater facility maintenance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12" name="Picture Placeholder 11" descr="A picture containing ground, building material, stone, paving&#10;&#10;Description automatically generated">
            <a:extLst>
              <a:ext uri="{FF2B5EF4-FFF2-40B4-BE49-F238E27FC236}">
                <a16:creationId xmlns:a16="http://schemas.microsoft.com/office/drawing/2014/main" id="{E3EE7F88-19B1-4549-AEEF-8FBA785CAF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3822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Parks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effectLst/>
              </a:rPr>
              <a:t>The Parks and Cemetery Division of Public Works is responsible for maintaining parks, the cemetery and open spaces.</a:t>
            </a:r>
          </a:p>
          <a:p>
            <a:pPr marR="0"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The Parks Division </a:t>
            </a:r>
            <a:r>
              <a:rPr lang="en-US" sz="1600" b="1" dirty="0">
                <a:effectLst/>
              </a:rPr>
              <a:t>is responsible for:  </a:t>
            </a: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93 Acres of Parkland</a:t>
            </a:r>
            <a:endParaRPr lang="en-US" sz="1600" b="1" dirty="0">
              <a:effectLst/>
            </a:endParaRP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3.2 Miles of Trails</a:t>
            </a:r>
            <a:endParaRPr lang="en-US" sz="1600" b="1" dirty="0">
              <a:effectLst/>
            </a:endParaRP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8 Playgrounds</a:t>
            </a:r>
            <a:endParaRPr lang="en-US" sz="1600" b="1" dirty="0">
              <a:effectLst/>
            </a:endParaRP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1 Community Garden</a:t>
            </a:r>
            <a:r>
              <a:rPr lang="en-US" sz="1600" b="1" dirty="0">
                <a:effectLst/>
              </a:rPr>
              <a:t> </a:t>
            </a: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5 Baseball Fields</a:t>
            </a:r>
            <a:endParaRPr lang="en-US" sz="1600" b="1" dirty="0">
              <a:effectLst/>
            </a:endParaRP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6 Pickleball Courts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1 Disc Golf Course</a:t>
            </a:r>
            <a:r>
              <a:rPr lang="en-US" sz="1600" b="1" dirty="0">
                <a:effectLst/>
              </a:rPr>
              <a:t> </a:t>
            </a:r>
          </a:p>
          <a:p>
            <a:pPr marR="0">
              <a:spcBef>
                <a:spcPts val="0"/>
              </a:spcBef>
              <a:spcAft>
                <a:spcPts val="600"/>
              </a:spcAft>
            </a:pPr>
            <a:endParaRPr lang="en-US" sz="1600" dirty="0">
              <a:effectLst/>
            </a:endParaRPr>
          </a:p>
        </p:txBody>
      </p:sp>
      <p:pic>
        <p:nvPicPr>
          <p:cNvPr id="6" name="Picture Placeholder 5" descr="A garden with flowers&#10;&#10;Description automatically generated with low confidence">
            <a:extLst>
              <a:ext uri="{FF2B5EF4-FFF2-40B4-BE49-F238E27FC236}">
                <a16:creationId xmlns:a16="http://schemas.microsoft.com/office/drawing/2014/main" id="{B4C92E1C-543B-4DB0-8BBF-4316354B69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369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Parks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500"/>
              </a:spcBef>
              <a:spcAft>
                <a:spcPts val="600"/>
              </a:spcAft>
            </a:pPr>
            <a:r>
              <a:rPr lang="en-US" b="1" dirty="0">
                <a:effectLst/>
              </a:rPr>
              <a:t>2021 Accomplishments</a:t>
            </a:r>
            <a:endParaRPr lang="en-US" dirty="0">
              <a:effectLst/>
            </a:endParaRP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Received Community Block Grant for Hamllik Park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Received Park Foundation Grant for Pickleball Court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Repainted all restrooms and the Hartwood Park barn with anti-graffiti paint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Designed new Hartwood Disc Golf Course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Hired one new employee for parks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Started Recreation program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Replaced all Park signs 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Completed Park Master Plan and implemented new Park Impact Fee</a:t>
            </a:r>
          </a:p>
        </p:txBody>
      </p:sp>
      <p:pic>
        <p:nvPicPr>
          <p:cNvPr id="6" name="Picture Placeholder 5" descr="A picture containing tree, outdoor, ground, park&#10;&#10;Description automatically generated">
            <a:extLst>
              <a:ext uri="{FF2B5EF4-FFF2-40B4-BE49-F238E27FC236}">
                <a16:creationId xmlns:a16="http://schemas.microsoft.com/office/drawing/2014/main" id="{4288D769-9313-48B7-9B9A-92DDC4422A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17603" r="-51" b="23178"/>
          <a:stretch/>
        </p:blipFill>
        <p:spPr>
          <a:xfrm>
            <a:off x="5183188" y="987425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4037245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Parks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500"/>
              </a:spcBef>
              <a:spcAft>
                <a:spcPts val="600"/>
              </a:spcAft>
            </a:pPr>
            <a:r>
              <a:rPr lang="en-US" b="1" dirty="0">
                <a:effectLst/>
              </a:rPr>
              <a:t>2022 Goals and Projects</a:t>
            </a:r>
            <a:endParaRPr lang="en-US" dirty="0">
              <a:effectLst/>
            </a:endParaRPr>
          </a:p>
          <a:p>
            <a:pPr marL="34290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Open new Hartwood Disc Golf Course in early June 2022</a:t>
            </a:r>
          </a:p>
          <a:p>
            <a:pPr marL="34290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Replace Hamllik Playground by April 2022</a:t>
            </a:r>
          </a:p>
          <a:p>
            <a:pPr marL="34290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Update Community Center for potential future Recreation Activities</a:t>
            </a:r>
          </a:p>
          <a:p>
            <a:pPr marL="34290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Resurface Pickleball court by June 2022</a:t>
            </a:r>
          </a:p>
          <a:p>
            <a:pPr marL="34290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Implement Cartegraph the City’s work order System to track, schedule and review Park maintenance</a:t>
            </a:r>
          </a:p>
        </p:txBody>
      </p:sp>
      <p:pic>
        <p:nvPicPr>
          <p:cNvPr id="6" name="Picture Placeholder 5" descr="A picture containing tree, outdoor, sky, ground&#10;&#10;Description automatically generated">
            <a:extLst>
              <a:ext uri="{FF2B5EF4-FFF2-40B4-BE49-F238E27FC236}">
                <a16:creationId xmlns:a16="http://schemas.microsoft.com/office/drawing/2014/main" id="{1051A812-334B-4FBF-85D2-0BFD8040B8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8822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Streets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500"/>
              </a:spcBef>
              <a:spcAft>
                <a:spcPts val="1000"/>
              </a:spcAft>
            </a:pPr>
            <a:r>
              <a:rPr lang="en-US" sz="1600" dirty="0"/>
              <a:t>The Streets Division includes pavement maintenance, traffic management, safety improvements, street signs, signalization, pavement markings, and landscape maintenance.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/>
              <a:t>The Streets Division is responsible for</a:t>
            </a:r>
            <a:r>
              <a:rPr lang="en-US" sz="1600" dirty="0"/>
              <a:t>: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136 Lane Miles of City Streets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33 Miles of Sidewalks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0" name="Picture Placeholder 9" descr="A bus driving down a street&#10;&#10;Description automatically generated with low confidence">
            <a:extLst>
              <a:ext uri="{FF2B5EF4-FFF2-40B4-BE49-F238E27FC236}">
                <a16:creationId xmlns:a16="http://schemas.microsoft.com/office/drawing/2014/main" id="{F3198B45-2CC8-4050-8504-E864969C23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1235" r="-51" b="39545"/>
          <a:stretch/>
        </p:blipFill>
        <p:spPr>
          <a:xfrm>
            <a:off x="5183188" y="987425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3745162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Streets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500"/>
              </a:spcBef>
              <a:spcAft>
                <a:spcPts val="600"/>
              </a:spcAft>
            </a:pPr>
            <a:r>
              <a:rPr lang="en-US" sz="1600" b="1" dirty="0">
                <a:effectLst/>
              </a:rPr>
              <a:t>2021 Accomplishments </a:t>
            </a:r>
            <a:endParaRPr lang="en-US" sz="1600" dirty="0">
              <a:effectLst/>
            </a:endParaRP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Pavement Condition Index (PCI) 79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Applied crack seal to 10% of streets (annual target is 33%)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Applied 45,168 square yards of chip/fog seal 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Applied 3,006 tons of hot mix asphalt (HMA)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Took advantage of HMA prices and put down much more than usual HMA and maintained the overall PCI</a:t>
            </a:r>
          </a:p>
        </p:txBody>
      </p:sp>
      <p:pic>
        <p:nvPicPr>
          <p:cNvPr id="10" name="Picture Placeholder 9" descr="A person driving a tractor on a road&#10;&#10;Description automatically generated with low confidence">
            <a:extLst>
              <a:ext uri="{FF2B5EF4-FFF2-40B4-BE49-F238E27FC236}">
                <a16:creationId xmlns:a16="http://schemas.microsoft.com/office/drawing/2014/main" id="{783D2CA3-0040-4F62-92C1-F30F8E2B82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1235" r="-51" b="39545"/>
          <a:stretch/>
        </p:blipFill>
        <p:spPr>
          <a:xfrm>
            <a:off x="5183188" y="987425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2953800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Streets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500"/>
              </a:spcBef>
              <a:spcAft>
                <a:spcPts val="600"/>
              </a:spcAft>
            </a:pPr>
            <a:r>
              <a:rPr lang="en-US" sz="1600" b="1" dirty="0">
                <a:effectLst/>
              </a:rPr>
              <a:t>2022 Goals and Projects</a:t>
            </a:r>
            <a:endParaRPr lang="en-US" sz="1600" dirty="0">
              <a:effectLst/>
            </a:endParaRP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Maintain the Current Pavement Condition Index (PCI)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Apply AR (asphalt, rubberized) chip seal to E-Street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Complete HMA g</a:t>
            </a:r>
            <a:r>
              <a:rPr lang="en-US" sz="1600" dirty="0"/>
              <a:t>rind/inlay 32nd Street between “J” and “W” 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Apply type 3 micro-seal on </a:t>
            </a:r>
            <a:r>
              <a:rPr lang="en-US" sz="1600" dirty="0" err="1"/>
              <a:t>LeBrun</a:t>
            </a:r>
            <a:r>
              <a:rPr lang="en-US" sz="1600" dirty="0"/>
              <a:t> from Shepherd to Lookout Ridge Drive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Complete type two slurry seal for several streets, in the Rolling Meadows neighborhood and Turtle Terrace area 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Chip seal Campen Creek areas</a:t>
            </a:r>
          </a:p>
        </p:txBody>
      </p:sp>
      <p:pic>
        <p:nvPicPr>
          <p:cNvPr id="14" name="Picture Placeholder 13" descr="A picture containing text, outdoor, tree, road&#10;&#10;Description automatically generated">
            <a:extLst>
              <a:ext uri="{FF2B5EF4-FFF2-40B4-BE49-F238E27FC236}">
                <a16:creationId xmlns:a16="http://schemas.microsoft.com/office/drawing/2014/main" id="{EFBFEFC4-082C-401F-ABFE-8267E8DBEA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20332" r="-51" b="20448"/>
          <a:stretch/>
        </p:blipFill>
        <p:spPr>
          <a:xfrm>
            <a:off x="5183188" y="987425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772890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Facilities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500"/>
              </a:spcBef>
              <a:spcAft>
                <a:spcPts val="1000"/>
              </a:spcAft>
            </a:pPr>
            <a:r>
              <a:rPr lang="en-US" sz="1600" dirty="0"/>
              <a:t>The City of Washougal operates </a:t>
            </a:r>
            <a:r>
              <a:rPr lang="en-US" dirty="0"/>
              <a:t>multiple </a:t>
            </a:r>
            <a:r>
              <a:rPr lang="en-US" sz="1600" dirty="0"/>
              <a:t>office and maintenance buildings.  Staff tend to custodial, landscape, mechanical, cosmetic, and capital construction projects for all general fund operated buildings.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/>
              <a:t>The Facilities Division is responsible for</a:t>
            </a:r>
            <a:r>
              <a:rPr lang="en-US" sz="1600" dirty="0"/>
              <a:t>: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16 Buildings</a:t>
            </a:r>
            <a:endParaRPr lang="en-US" dirty="0"/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7" name="Picture Placeholder 6" descr="A sign in front of a tree&#10;&#10;Description automatically generated with low confidence">
            <a:extLst>
              <a:ext uri="{FF2B5EF4-FFF2-40B4-BE49-F238E27FC236}">
                <a16:creationId xmlns:a16="http://schemas.microsoft.com/office/drawing/2014/main" id="{AABE760A-4C9C-48E5-BEFF-C1301B2CDE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-163" r="4974" b="163"/>
          <a:stretch/>
        </p:blipFill>
        <p:spPr>
          <a:xfrm>
            <a:off x="5183188" y="987425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3563661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Facilities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500"/>
              </a:spcBef>
              <a:spcAft>
                <a:spcPts val="600"/>
              </a:spcAft>
            </a:pPr>
            <a:r>
              <a:rPr lang="en-US" b="1" dirty="0">
                <a:effectLst/>
                <a:latin typeface="+mj-lt"/>
              </a:rPr>
              <a:t>2021 Accomplishments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Replaced City Hall Carpeting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Upgraded Police Department Kitchen</a:t>
            </a:r>
            <a:r>
              <a:rPr lang="en-US" dirty="0">
                <a:latin typeface="+mj-lt"/>
                <a:ea typeface="Times New Roman" panose="02020603050405020304" pitchFamily="18" charset="0"/>
              </a:rPr>
              <a:t> a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nd Evidence Room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Replaced Roof on Exec House garage, Water Admin, and McGuire Property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Converted Exec House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 garage space to Special Event storage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Improved City Hall Courtyard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Planted new trees around City Hall Campus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Repainted Exec House, Permit Center, park restrooms, and Red Barn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Painted interior and installed new flooring at the Community Center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R="0">
              <a:spcBef>
                <a:spcPts val="500"/>
              </a:spcBef>
              <a:spcAft>
                <a:spcPts val="600"/>
              </a:spcAft>
            </a:pPr>
            <a:endParaRPr lang="en-US" dirty="0">
              <a:effectLst/>
              <a:latin typeface="+mj-lt"/>
            </a:endParaRPr>
          </a:p>
        </p:txBody>
      </p:sp>
      <p:pic>
        <p:nvPicPr>
          <p:cNvPr id="7" name="Picture Placeholder 6" descr="A picture containing tree, outdoor, day&#10;&#10;Description automatically generated">
            <a:extLst>
              <a:ext uri="{FF2B5EF4-FFF2-40B4-BE49-F238E27FC236}">
                <a16:creationId xmlns:a16="http://schemas.microsoft.com/office/drawing/2014/main" id="{2F26D82E-9CD7-49CA-B515-5F6D5B5CDE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514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Facilities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500"/>
              </a:spcBef>
              <a:spcAft>
                <a:spcPts val="600"/>
              </a:spcAft>
            </a:pPr>
            <a:r>
              <a:rPr lang="en-US" sz="1600" b="1" dirty="0">
                <a:effectLst/>
              </a:rPr>
              <a:t>2022 Goals and Projects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Built new furniture for Seniors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Upgraded Community Center restrooms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Upgraded side chamber space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Finish Social Service Improvements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Start conceptual design and construction for Operations Center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Install new flooring in Police Department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Work on flooring project for Library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Work on doing more Facility projects in house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R="0">
              <a:spcBef>
                <a:spcPts val="500"/>
              </a:spcBef>
              <a:spcAft>
                <a:spcPts val="600"/>
              </a:spcAft>
            </a:pPr>
            <a:endParaRPr lang="en-US" sz="1600" dirty="0">
              <a:effectLst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96DB932-3A7D-4030-8542-259E54ED62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-1222" r="12114" b="1222"/>
          <a:stretch/>
        </p:blipFill>
        <p:spPr>
          <a:xfrm rot="5400000">
            <a:off x="5832475" y="338138"/>
            <a:ext cx="4873625" cy="6172200"/>
          </a:xfrm>
        </p:spPr>
      </p:pic>
    </p:spTree>
    <p:extLst>
      <p:ext uri="{BB962C8B-B14F-4D97-AF65-F5344CB8AC3E}">
        <p14:creationId xmlns:p14="http://schemas.microsoft.com/office/powerpoint/2010/main" val="3008033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4046536" cy="146685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2021 Public Works Annual Report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71701"/>
            <a:ext cx="3932237" cy="3697288"/>
          </a:xfrm>
        </p:spPr>
        <p:txBody>
          <a:bodyPr/>
          <a:lstStyle/>
          <a:p>
            <a:r>
              <a:rPr lang="en-US" sz="1600" dirty="0">
                <a:effectLst/>
              </a:rPr>
              <a:t>The Washougal Public Works Department strives to maintain high productivity without sacrificing our level of service. Each Division in the Department has successfully kept cost increases to a minimum by consistently seeking efficiencies in operations, grant funding, and cooperation with other agencies.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15468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BECD-8902-4EBD-AA09-23393312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714375"/>
            <a:ext cx="4842510" cy="261937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Public Works Performance Management Roadmap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73196C7-E8DD-4EA2-B881-B7E5B91EABDA}"/>
              </a:ext>
            </a:extLst>
          </p:cNvPr>
          <p:cNvSpPr txBox="1">
            <a:spLocks/>
          </p:cNvSpPr>
          <p:nvPr/>
        </p:nvSpPr>
        <p:spPr>
          <a:xfrm>
            <a:off x="6010274" y="960119"/>
            <a:ext cx="5229225" cy="546925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7941D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F7941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F7941D"/>
              </a:buClr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786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941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941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Engage with the citywide strategic planning process to develop specific, measurable goals for each public works division.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Develop a performance measurement framework to quantify the department’s progress towards its goals.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Deploy Cartegraph, an operations management system, to track maintenance and asset conditions.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Install Samsara Fleet Management hardware on 53 city vehicles, to capture data on vehicle performance and utilization.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Expand capital improvements program to include schedule and budget reporting.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7394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458" y="1716953"/>
            <a:ext cx="7977427" cy="1788247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06336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Water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500"/>
              </a:spcBef>
              <a:spcAft>
                <a:spcPts val="1000"/>
              </a:spcAft>
            </a:pPr>
            <a:r>
              <a:rPr lang="en-US" sz="1600" dirty="0"/>
              <a:t>The Water Division of Public Works is responsible for the day-to-day operation and maintenance of water production, storage, and delivery facilities. </a:t>
            </a:r>
          </a:p>
          <a:p>
            <a:pPr>
              <a:spcBef>
                <a:spcPts val="500"/>
              </a:spcBef>
              <a:spcAft>
                <a:spcPts val="1000"/>
              </a:spcAft>
            </a:pPr>
            <a:r>
              <a:rPr lang="en-US" sz="1600" b="1" dirty="0"/>
              <a:t>In 2021, the Water Division:</a:t>
            </a:r>
          </a:p>
          <a:p>
            <a:pPr marL="3429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Serviced 21,300 customers</a:t>
            </a:r>
          </a:p>
          <a:p>
            <a:pPr marL="3429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Produced 603,243,000 Gallons of Water</a:t>
            </a:r>
          </a:p>
          <a:p>
            <a:pPr marL="3429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Tested 1,353 Backflow Devices (82% compliance for 2021)</a:t>
            </a:r>
          </a:p>
          <a:p>
            <a:pPr marL="342900" marR="0" lvl="0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Conducted 4,908 Water Quality Sampling Tests</a:t>
            </a:r>
          </a:p>
          <a:p>
            <a:pPr marL="342900" marR="0" lvl="0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Completed 5,031 Service Orders &amp; Utility Locates (20.4 per workday)</a:t>
            </a:r>
          </a:p>
          <a:p>
            <a:pPr marL="342900" marR="0" lvl="0" indent="-2286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Repaired 7 Water Leaks (2 Mainline)</a:t>
            </a:r>
          </a:p>
        </p:txBody>
      </p:sp>
      <p:pic>
        <p:nvPicPr>
          <p:cNvPr id="8" name="Picture Placeholder 7" descr="A picture containing outdoor, ground, rock, tool&#10;&#10;Description automatically generated">
            <a:extLst>
              <a:ext uri="{FF2B5EF4-FFF2-40B4-BE49-F238E27FC236}">
                <a16:creationId xmlns:a16="http://schemas.microsoft.com/office/drawing/2014/main" id="{06C76D9A-09BD-4496-9AD9-8A7B9B7F2B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</p:spTree>
    <p:extLst>
      <p:ext uri="{BB962C8B-B14F-4D97-AF65-F5344CB8AC3E}">
        <p14:creationId xmlns:p14="http://schemas.microsoft.com/office/powerpoint/2010/main" val="1133589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Water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effectLst/>
              </a:rPr>
              <a:t>2021 Accomplishments</a:t>
            </a:r>
            <a:endParaRPr lang="en-US" sz="1600" dirty="0">
              <a:effectLst/>
            </a:endParaRP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Installed 1,472 radio read water meters. The project is 55.6% complete.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Completed the </a:t>
            </a:r>
            <a:r>
              <a:rPr lang="en-US" sz="1600" i="1" dirty="0">
                <a:effectLst/>
              </a:rPr>
              <a:t>American Water Infrastructure Act Risk and Resilience Assessment</a:t>
            </a:r>
            <a:r>
              <a:rPr lang="en-US" sz="1600" dirty="0">
                <a:effectLst/>
              </a:rPr>
              <a:t> and </a:t>
            </a:r>
            <a:r>
              <a:rPr lang="en-US" sz="1600" i="1" dirty="0">
                <a:effectLst/>
              </a:rPr>
              <a:t>Emergency Response Planning </a:t>
            </a:r>
            <a:r>
              <a:rPr lang="en-US" sz="1600" dirty="0">
                <a:effectLst/>
              </a:rPr>
              <a:t>updates</a:t>
            </a:r>
            <a:endParaRPr lang="en-US" sz="1600" b="1" dirty="0">
              <a:effectLst/>
            </a:endParaRPr>
          </a:p>
          <a:p>
            <a:pPr marR="0">
              <a:spcBef>
                <a:spcPts val="0"/>
              </a:spcBef>
              <a:spcAft>
                <a:spcPts val="600"/>
              </a:spcAft>
            </a:pPr>
            <a:endParaRPr lang="en-US" sz="1600" dirty="0">
              <a:effectLst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7" name="Picture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6C8553FE-F9D7-4CF9-B796-0F7C24C09D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</p:spTree>
    <p:extLst>
      <p:ext uri="{BB962C8B-B14F-4D97-AF65-F5344CB8AC3E}">
        <p14:creationId xmlns:p14="http://schemas.microsoft.com/office/powerpoint/2010/main" val="1726261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Water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effectLst/>
              </a:rPr>
              <a:t>2022 Goals and Projects</a:t>
            </a:r>
            <a:endParaRPr lang="en-US" sz="1600" dirty="0">
              <a:effectLst/>
            </a:endParaRP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Install ~1,200 radio read water meters to move the citywide project to ~80% complete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Bring online the city’s 8</a:t>
            </a:r>
            <a:r>
              <a:rPr lang="en-US" sz="1600" baseline="30000" dirty="0">
                <a:effectLst/>
              </a:rPr>
              <a:t>th</a:t>
            </a:r>
            <a:r>
              <a:rPr lang="en-US" sz="1600" dirty="0">
                <a:effectLst/>
              </a:rPr>
              <a:t> Reservoir in the northwest section of town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Adopt the Water System Plan document to guide the city over the next 10 years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Implement an asset management system to track maintenance and develop a condition assessment of the water system</a:t>
            </a:r>
            <a:endParaRPr lang="en-US" dirty="0"/>
          </a:p>
          <a:p>
            <a:pPr marL="114300" marR="0" lvl="0">
              <a:spcBef>
                <a:spcPts val="0"/>
              </a:spcBef>
              <a:spcAft>
                <a:spcPts val="600"/>
              </a:spcAft>
            </a:pPr>
            <a:endParaRPr lang="en-US" sz="1600" dirty="0">
              <a:effectLst/>
            </a:endParaRPr>
          </a:p>
        </p:txBody>
      </p:sp>
      <p:pic>
        <p:nvPicPr>
          <p:cNvPr id="8" name="Picture Placeholder 7" descr="A picture containing ground&#10;&#10;Description automatically generated">
            <a:extLst>
              <a:ext uri="{FF2B5EF4-FFF2-40B4-BE49-F238E27FC236}">
                <a16:creationId xmlns:a16="http://schemas.microsoft.com/office/drawing/2014/main" id="{15464119-7C98-491E-9778-B552E4FCA8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</p:spTree>
    <p:extLst>
      <p:ext uri="{BB962C8B-B14F-4D97-AF65-F5344CB8AC3E}">
        <p14:creationId xmlns:p14="http://schemas.microsoft.com/office/powerpoint/2010/main" val="1075656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Wastewater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500"/>
              </a:spcBef>
              <a:spcAft>
                <a:spcPts val="600"/>
              </a:spcAft>
            </a:pPr>
            <a:r>
              <a:rPr lang="en-US" sz="1600" dirty="0"/>
              <a:t>The Wastewater Division of Public Works is responsible for wastewater collections, sanitary sewer pump operations, wastewater treatment, and discharge into the Columbia River.</a:t>
            </a:r>
          </a:p>
          <a:p>
            <a:pPr marR="0">
              <a:spcBef>
                <a:spcPts val="500"/>
              </a:spcBef>
              <a:spcAft>
                <a:spcPts val="600"/>
              </a:spcAft>
            </a:pPr>
            <a:r>
              <a:rPr lang="en-US" sz="1600" b="1" dirty="0"/>
              <a:t>In 2021, the Wastewater Division: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Experienced Zero Service Outages 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Treated 448,825,000</a:t>
            </a:r>
            <a:r>
              <a:rPr lang="en-US" sz="1600" dirty="0"/>
              <a:t> Gallons of </a:t>
            </a:r>
            <a:r>
              <a:rPr lang="en-US" sz="1600" dirty="0">
                <a:effectLst/>
              </a:rPr>
              <a:t>Wastewater</a:t>
            </a:r>
          </a:p>
          <a:p>
            <a:pPr marL="3429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Produced 225 Dry Tons of </a:t>
            </a:r>
            <a:r>
              <a:rPr lang="en-US" sz="1600" dirty="0">
                <a:effectLst/>
              </a:rPr>
              <a:t>Biosolids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Completed 24 Fat, Oil and Grease (FOG) Inspections 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Conducted 5,588 Wastewater Lab Tests 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Inspected 312 Sewer Manholes</a:t>
            </a:r>
          </a:p>
        </p:txBody>
      </p:sp>
      <p:pic>
        <p:nvPicPr>
          <p:cNvPr id="7" name="Picture Placeholder 6" descr="A picture containing text, object&#10;&#10;Description automatically generated">
            <a:extLst>
              <a:ext uri="{FF2B5EF4-FFF2-40B4-BE49-F238E27FC236}">
                <a16:creationId xmlns:a16="http://schemas.microsoft.com/office/drawing/2014/main" id="{F1E46BA7-AAED-4B4D-A4C7-DC668B0381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</p:spTree>
    <p:extLst>
      <p:ext uri="{BB962C8B-B14F-4D97-AF65-F5344CB8AC3E}">
        <p14:creationId xmlns:p14="http://schemas.microsoft.com/office/powerpoint/2010/main" val="4133328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Wastewater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effectLst/>
                <a:latin typeface="+mj-lt"/>
              </a:rPr>
              <a:t>2021 Accomplishments </a:t>
            </a:r>
            <a:endParaRPr lang="en-US" dirty="0">
              <a:effectLst/>
              <a:latin typeface="+mj-lt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Completed the Sewer Facility Planning document to guide the city with upcoming capital facility projects</a:t>
            </a:r>
            <a:endParaRPr lang="en-US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Upgraded three lift stations with new pumps to increase capacity and better service areas of town through growth</a:t>
            </a:r>
            <a:endParaRPr lang="en-US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R="0">
              <a:spcBef>
                <a:spcPts val="500"/>
              </a:spcBef>
              <a:spcAft>
                <a:spcPts val="600"/>
              </a:spcAft>
            </a:pPr>
            <a:endParaRPr lang="en-US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spcBef>
                <a:spcPts val="500"/>
              </a:spcBef>
              <a:spcAft>
                <a:spcPts val="600"/>
              </a:spcAft>
            </a:pPr>
            <a:endParaRPr lang="en-US" dirty="0">
              <a:effectLst/>
              <a:latin typeface="+mj-lt"/>
            </a:endParaRP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07DBC71-37E8-4753-BC40-E849D90178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7108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Wastewater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 marR="0">
              <a:spcBef>
                <a:spcPts val="500"/>
              </a:spcBef>
              <a:spcAft>
                <a:spcPts val="600"/>
              </a:spcAft>
            </a:pPr>
            <a:r>
              <a:rPr lang="en-US" b="1" dirty="0">
                <a:effectLst/>
              </a:rPr>
              <a:t>2022 Goals and Projects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 the city’s 15</a:t>
            </a:r>
            <a:r>
              <a:rPr lang="en-US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lift station in the northwest section of town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Relocate and improve capacity of lift station #1 in the center of town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Design the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bi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osolids mechanical plant upgrades at the WWTP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Implement an asset management system to track maintenance and develop a condition assessment of the sewer system</a:t>
            </a:r>
            <a:endParaRPr lang="en-US" dirty="0"/>
          </a:p>
          <a:p>
            <a:pPr marR="0">
              <a:spcBef>
                <a:spcPts val="500"/>
              </a:spcBef>
              <a:spcAft>
                <a:spcPts val="600"/>
              </a:spcAft>
            </a:pP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spcBef>
                <a:spcPts val="500"/>
              </a:spcBef>
              <a:spcAft>
                <a:spcPts val="600"/>
              </a:spcAft>
            </a:pPr>
            <a:endParaRPr lang="en-US" dirty="0">
              <a:effectLst/>
            </a:endParaRP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E6DE8F50-D4E2-4315-8245-39182D51BD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t="-98" r="14010" b="98"/>
          <a:stretch/>
        </p:blipFill>
        <p:spPr>
          <a:xfrm>
            <a:off x="5183188" y="987425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1225276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AD3A-F456-4B6D-81FD-AE1B81E3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725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Stormwater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0E355-44D0-4E87-8272-652E19DBB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8275"/>
            <a:ext cx="3932237" cy="443071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The Stormwater Division maintains the City’s stormwater management system which includes conveyance, flood control, and pollution remediation and reduction.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The Stormwater Division maintains:</a:t>
            </a:r>
            <a:endParaRPr lang="en-US" sz="1600" b="1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1,786 Catch Basins </a:t>
            </a:r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178 Drywells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180 Water Quality Facilities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38 Miles of Stormwater Lines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1,144 Stormwater Manholes </a:t>
            </a:r>
          </a:p>
        </p:txBody>
      </p:sp>
      <p:pic>
        <p:nvPicPr>
          <p:cNvPr id="14" name="Picture Placeholder 13" descr="A few men working on a fire hydrant&#10;&#10;Description automatically generated with low confidence">
            <a:extLst>
              <a:ext uri="{FF2B5EF4-FFF2-40B4-BE49-F238E27FC236}">
                <a16:creationId xmlns:a16="http://schemas.microsoft.com/office/drawing/2014/main" id="{032F4B49-AB2D-4584-B0F8-49BAF21E49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3837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ty of Washougal Theme">
      <a:dk1>
        <a:srgbClr val="000000"/>
      </a:dk1>
      <a:lt1>
        <a:sysClr val="window" lastClr="FFFFFF"/>
      </a:lt1>
      <a:dk2>
        <a:srgbClr val="F7941D"/>
      </a:dk2>
      <a:lt2>
        <a:srgbClr val="FFFFFF"/>
      </a:lt2>
      <a:accent1>
        <a:srgbClr val="FFA538"/>
      </a:accent1>
      <a:accent2>
        <a:srgbClr val="0073AB"/>
      </a:accent2>
      <a:accent3>
        <a:srgbClr val="04C49B"/>
      </a:accent3>
      <a:accent4>
        <a:srgbClr val="1EB0F7"/>
      </a:accent4>
      <a:accent5>
        <a:srgbClr val="FC4E12"/>
      </a:accent5>
      <a:accent6>
        <a:srgbClr val="FDCE39"/>
      </a:accent6>
      <a:hlink>
        <a:srgbClr val="2998E3"/>
      </a:hlink>
      <a:folHlink>
        <a:srgbClr val="8C8C8C"/>
      </a:folHlink>
    </a:clrScheme>
    <a:fontScheme name="CO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-17-20 Park Board Meeting.potx" id="{111CF644-116D-47A0-A783-620BE5B1663C}" vid="{E9F422D2-F720-484C-9939-C90C7EFC1A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4542D3F0F14E40BCEAC936315415B5" ma:contentTypeVersion="11" ma:contentTypeDescription="Create a new document." ma:contentTypeScope="" ma:versionID="908a729d907a2a648b2102452d1df9fe">
  <xsd:schema xmlns:xsd="http://www.w3.org/2001/XMLSchema" xmlns:xs="http://www.w3.org/2001/XMLSchema" xmlns:p="http://schemas.microsoft.com/office/2006/metadata/properties" xmlns:ns2="cebf0420-029b-4f5f-bd7c-650fc23a7eec" xmlns:ns3="f3561f40-82a9-404b-9da1-b37ac870b2dd" targetNamespace="http://schemas.microsoft.com/office/2006/metadata/properties" ma:root="true" ma:fieldsID="91bb51bb910fe95f8ec8983348a77be0" ns2:_="" ns3:_="">
    <xsd:import namespace="cebf0420-029b-4f5f-bd7c-650fc23a7eec"/>
    <xsd:import namespace="f3561f40-82a9-404b-9da1-b37ac870b2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bf0420-029b-4f5f-bd7c-650fc23a7e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61f40-82a9-404b-9da1-b37ac870b2d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466D75-940C-4D81-BB91-2E2FE57377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359947-39D9-42B5-9ECE-3A551A2387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bf0420-029b-4f5f-bd7c-650fc23a7eec"/>
    <ds:schemaRef ds:uri="f3561f40-82a9-404b-9da1-b37ac870b2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75B0F9-4BF0-4AF6-AD57-242B23E9057A}">
  <ds:schemaRefs>
    <ds:schemaRef ds:uri="cebf0420-029b-4f5f-bd7c-650fc23a7eec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f3561f40-82a9-404b-9da1-b37ac870b2dd"/>
    <ds:schemaRef ds:uri="http://schemas.microsoft.com/office/2006/metadata/properties"/>
    <ds:schemaRef ds:uri="http://www.w3.org/XML/1998/namespace"/>
    <ds:schemaRef ds:uri="http://purl.org/dc/terms/"/>
    <ds:schemaRef ds:uri="4037b652-3aaf-405f-8c43-5c7364f9e93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48398</TotalTime>
  <Words>1115</Words>
  <Application>Microsoft Office PowerPoint</Application>
  <PresentationFormat>Widescreen</PresentationFormat>
  <Paragraphs>144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Symbol</vt:lpstr>
      <vt:lpstr>Arial</vt:lpstr>
      <vt:lpstr>Arial Black</vt:lpstr>
      <vt:lpstr>Office Theme</vt:lpstr>
      <vt:lpstr>2021 Public Works  Annual Report</vt:lpstr>
      <vt:lpstr>2021 Public Works Annual Report</vt:lpstr>
      <vt:lpstr>Water</vt:lpstr>
      <vt:lpstr>Water</vt:lpstr>
      <vt:lpstr>Water</vt:lpstr>
      <vt:lpstr>Wastewater</vt:lpstr>
      <vt:lpstr>Wastewater</vt:lpstr>
      <vt:lpstr>Wastewater</vt:lpstr>
      <vt:lpstr>Stormwater</vt:lpstr>
      <vt:lpstr>Stormwater</vt:lpstr>
      <vt:lpstr>Parks</vt:lpstr>
      <vt:lpstr>Parks</vt:lpstr>
      <vt:lpstr>Parks</vt:lpstr>
      <vt:lpstr>Streets</vt:lpstr>
      <vt:lpstr>Streets</vt:lpstr>
      <vt:lpstr>Streets</vt:lpstr>
      <vt:lpstr>Facilities</vt:lpstr>
      <vt:lpstr>Facilities</vt:lpstr>
      <vt:lpstr>Facilities</vt:lpstr>
      <vt:lpstr>Public Works Performance Management Roadmap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 Board Presentation</dc:title>
  <dc:creator>Michelle Wright</dc:creator>
  <cp:lastModifiedBy>Trevor Evers</cp:lastModifiedBy>
  <cp:revision>218</cp:revision>
  <dcterms:created xsi:type="dcterms:W3CDTF">2021-03-18T18:39:27Z</dcterms:created>
  <dcterms:modified xsi:type="dcterms:W3CDTF">2022-03-14T23:53:02Z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22464200</vt:r8>
  </property>
  <property fmtid="{D5CDD505-2E9C-101B-9397-08002B2CF9AE}" pid="3" name="ContentTypeId">
    <vt:lpwstr>0x010100014542D3F0F14E40BCEAC936315415B5</vt:lpwstr>
  </property>
</Properties>
</file>