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25" r:id="rId4"/>
  </p:sldMasterIdLst>
  <p:notesMasterIdLst>
    <p:notesMasterId r:id="rId21"/>
  </p:notesMasterIdLst>
  <p:sldIdLst>
    <p:sldId id="289" r:id="rId5"/>
    <p:sldId id="269" r:id="rId6"/>
    <p:sldId id="275" r:id="rId7"/>
    <p:sldId id="295" r:id="rId8"/>
    <p:sldId id="274" r:id="rId9"/>
    <p:sldId id="284" r:id="rId10"/>
    <p:sldId id="285" r:id="rId11"/>
    <p:sldId id="290" r:id="rId12"/>
    <p:sldId id="291" r:id="rId13"/>
    <p:sldId id="292" r:id="rId14"/>
    <p:sldId id="293" r:id="rId15"/>
    <p:sldId id="294" r:id="rId16"/>
    <p:sldId id="286" r:id="rId17"/>
    <p:sldId id="287" r:id="rId18"/>
    <p:sldId id="283" r:id="rId19"/>
    <p:sldId id="257" r:id="rId20"/>
  </p:sldIdLst>
  <p:sldSz cx="12192000" cy="6858000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Tw Cen MT" panose="020B06020201040206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984" autoAdjust="0"/>
  </p:normalViewPr>
  <p:slideViewPr>
    <p:cSldViewPr snapToGrid="0">
      <p:cViewPr varScale="1">
        <p:scale>
          <a:sx n="97" d="100"/>
          <a:sy n="97" d="100"/>
        </p:scale>
        <p:origin x="8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hall.ci.washougal.wa.us\cowfs\Administration\Management%20Analyst%20Intern\Annual%20Report%202019\Graphs%20for%20P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Calls for Service and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Police!$A$2</c:f>
              <c:strCache>
                <c:ptCount val="1"/>
                <c:pt idx="0">
                  <c:v>Total Calls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Police!$B$1:$F$1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Police!$B$2:$F$2</c:f>
              <c:numCache>
                <c:formatCode>#,##0</c:formatCode>
                <c:ptCount val="5"/>
                <c:pt idx="0">
                  <c:v>12523</c:v>
                </c:pt>
                <c:pt idx="1">
                  <c:v>12588</c:v>
                </c:pt>
                <c:pt idx="2">
                  <c:v>12913</c:v>
                </c:pt>
                <c:pt idx="3">
                  <c:v>13379</c:v>
                </c:pt>
                <c:pt idx="4">
                  <c:v>14178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8-4098-8AE6-171574068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298224"/>
        <c:axId val="578299008"/>
      </c:barChart>
      <c:lineChart>
        <c:grouping val="standard"/>
        <c:varyColors val="0"/>
        <c:ser>
          <c:idx val="1"/>
          <c:order val="1"/>
          <c:tx>
            <c:strRef>
              <c:f>Police!$A$3</c:f>
              <c:strCache>
                <c:ptCount val="1"/>
                <c:pt idx="0">
                  <c:v>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Police!$B$1:$F$1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Police!$B$3:$F$3</c:f>
              <c:numCache>
                <c:formatCode>#,##0</c:formatCode>
                <c:ptCount val="5"/>
                <c:pt idx="0">
                  <c:v>15170</c:v>
                </c:pt>
                <c:pt idx="1">
                  <c:v>15560</c:v>
                </c:pt>
                <c:pt idx="2">
                  <c:v>15760</c:v>
                </c:pt>
                <c:pt idx="3">
                  <c:v>16020</c:v>
                </c:pt>
                <c:pt idx="4">
                  <c:v>16500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68-4098-8AE6-171574068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98224"/>
        <c:axId val="578299008"/>
      </c:lineChart>
      <c:catAx>
        <c:axId val="5782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99008"/>
        <c:crosses val="autoZero"/>
        <c:auto val="1"/>
        <c:lblAlgn val="ctr"/>
        <c:lblOffset val="100"/>
        <c:noMultiLvlLbl val="0"/>
      </c:catAx>
      <c:valAx>
        <c:axId val="57829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9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59270808661744E-2"/>
          <c:y val="4.6819971113977843E-2"/>
          <c:w val="0.8994553950616907"/>
          <c:h val="0.79444813263181835"/>
        </c:manualLayout>
      </c:layout>
      <c:lineChart>
        <c:grouping val="standard"/>
        <c:varyColors val="0"/>
        <c:ser>
          <c:idx val="0"/>
          <c:order val="0"/>
          <c:tx>
            <c:strRef>
              <c:f>Police!$A$13</c:f>
              <c:strCache>
                <c:ptCount val="1"/>
                <c:pt idx="0">
                  <c:v>Washougal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222222222222221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3-4613-BB4D-ADC7B30D5A70}"/>
                </c:ext>
              </c:extLst>
            </c:dLbl>
            <c:dLbl>
              <c:idx val="1"/>
              <c:layout>
                <c:manualLayout>
                  <c:x val="-4.166666666666672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B3-4613-BB4D-ADC7B30D5A70}"/>
                </c:ext>
              </c:extLst>
            </c:dLbl>
            <c:dLbl>
              <c:idx val="2"/>
              <c:layout>
                <c:manualLayout>
                  <c:x val="-3.333333333333333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B3-4613-BB4D-ADC7B30D5A70}"/>
                </c:ext>
              </c:extLst>
            </c:dLbl>
            <c:dLbl>
              <c:idx val="3"/>
              <c:layout>
                <c:manualLayout>
                  <c:x val="2.7777777777777779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B3-4613-BB4D-ADC7B30D5A70}"/>
                </c:ext>
              </c:extLst>
            </c:dLbl>
            <c:dLbl>
              <c:idx val="4"/>
              <c:layout>
                <c:manualLayout>
                  <c:x val="-3.3333333333333437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B3-4613-BB4D-ADC7B30D5A70}"/>
                </c:ext>
              </c:extLst>
            </c:dLbl>
            <c:dLbl>
              <c:idx val="5"/>
              <c:layout>
                <c:manualLayout>
                  <c:x val="-6.3888888888888884E-2"/>
                  <c:y val="-4.166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B3-4613-BB4D-ADC7B30D5A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Police!$B$12:$G$12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Police!$B$13:$G$13</c:f>
              <c:numCache>
                <c:formatCode>General</c:formatCode>
                <c:ptCount val="6"/>
                <c:pt idx="0">
                  <c:v>784</c:v>
                </c:pt>
                <c:pt idx="1">
                  <c:v>738</c:v>
                </c:pt>
                <c:pt idx="2">
                  <c:v>775</c:v>
                </c:pt>
                <c:pt idx="3">
                  <c:v>783</c:v>
                </c:pt>
                <c:pt idx="4">
                  <c:v>956</c:v>
                </c:pt>
                <c:pt idx="5">
                  <c:v>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B3-4613-BB4D-ADC7B30D5A70}"/>
            </c:ext>
          </c:extLst>
        </c:ser>
        <c:ser>
          <c:idx val="1"/>
          <c:order val="1"/>
          <c:tx>
            <c:strRef>
              <c:f>Police!$A$14</c:f>
              <c:strCache>
                <c:ptCount val="1"/>
                <c:pt idx="0">
                  <c:v>Camas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Police!$B$12:$G$12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Police!$B$14:$G$14</c:f>
              <c:numCache>
                <c:formatCode>General</c:formatCode>
                <c:ptCount val="6"/>
                <c:pt idx="0">
                  <c:v>430</c:v>
                </c:pt>
                <c:pt idx="1">
                  <c:v>433</c:v>
                </c:pt>
                <c:pt idx="2">
                  <c:v>483</c:v>
                </c:pt>
                <c:pt idx="3">
                  <c:v>623</c:v>
                </c:pt>
                <c:pt idx="4">
                  <c:v>631</c:v>
                </c:pt>
                <c:pt idx="5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CB3-4613-BB4D-ADC7B30D5A70}"/>
            </c:ext>
          </c:extLst>
        </c:ser>
        <c:ser>
          <c:idx val="2"/>
          <c:order val="2"/>
          <c:tx>
            <c:strRef>
              <c:f>Police!$A$15</c:f>
              <c:strCache>
                <c:ptCount val="1"/>
                <c:pt idx="0">
                  <c:v>Battle Ground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66666666666691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B3-4613-BB4D-ADC7B30D5A70}"/>
                </c:ext>
              </c:extLst>
            </c:dLbl>
            <c:dLbl>
              <c:idx val="1"/>
              <c:layout>
                <c:manualLayout>
                  <c:x val="-2.2222222222222223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CB3-4613-BB4D-ADC7B30D5A70}"/>
                </c:ext>
              </c:extLst>
            </c:dLbl>
            <c:dLbl>
              <c:idx val="2"/>
              <c:layout>
                <c:manualLayout>
                  <c:x val="-3.3333333333333333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CB3-4613-BB4D-ADC7B30D5A70}"/>
                </c:ext>
              </c:extLst>
            </c:dLbl>
            <c:dLbl>
              <c:idx val="3"/>
              <c:layout>
                <c:manualLayout>
                  <c:x val="-1.1111111111111212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CB3-4613-BB4D-ADC7B30D5A70}"/>
                </c:ext>
              </c:extLst>
            </c:dLbl>
            <c:dLbl>
              <c:idx val="4"/>
              <c:layout>
                <c:manualLayout>
                  <c:x val="-1.0185067526415994E-16"/>
                  <c:y val="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B3-4613-BB4D-ADC7B30D5A70}"/>
                </c:ext>
              </c:extLst>
            </c:dLbl>
            <c:dLbl>
              <c:idx val="5"/>
              <c:layout>
                <c:manualLayout>
                  <c:x val="-3.0555555555555454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CB3-4613-BB4D-ADC7B30D5A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Police!$B$12:$G$12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Police!$B$15:$G$15</c:f>
              <c:numCache>
                <c:formatCode>General</c:formatCode>
                <c:ptCount val="6"/>
                <c:pt idx="0">
                  <c:v>633</c:v>
                </c:pt>
                <c:pt idx="1">
                  <c:v>650</c:v>
                </c:pt>
                <c:pt idx="2">
                  <c:v>669</c:v>
                </c:pt>
                <c:pt idx="3">
                  <c:v>731</c:v>
                </c:pt>
                <c:pt idx="4">
                  <c:v>889</c:v>
                </c:pt>
                <c:pt idx="5">
                  <c:v>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CB3-4613-BB4D-ADC7B30D5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299400"/>
        <c:axId val="578300184"/>
      </c:lineChart>
      <c:catAx>
        <c:axId val="57829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0184"/>
        <c:crosses val="autoZero"/>
        <c:auto val="1"/>
        <c:lblAlgn val="ctr"/>
        <c:lblOffset val="100"/>
        <c:noMultiLvlLbl val="0"/>
      </c:catAx>
      <c:valAx>
        <c:axId val="578300184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9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Hours of Training Per Officer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Police!$A$21</c:f>
              <c:strCache>
                <c:ptCount val="1"/>
                <c:pt idx="0">
                  <c:v>Average Hours of 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Police!$B$20:$G$20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Police!$B$21:$G$21</c:f>
              <c:numCache>
                <c:formatCode>General</c:formatCode>
                <c:ptCount val="6"/>
                <c:pt idx="0">
                  <c:v>120</c:v>
                </c:pt>
                <c:pt idx="1">
                  <c:v>110</c:v>
                </c:pt>
                <c:pt idx="2">
                  <c:v>89</c:v>
                </c:pt>
                <c:pt idx="3">
                  <c:v>100</c:v>
                </c:pt>
                <c:pt idx="4">
                  <c:v>206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C-49E8-93E1-48BCA0F62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304496"/>
        <c:axId val="578300968"/>
      </c:barChart>
      <c:lineChart>
        <c:grouping val="standard"/>
        <c:varyColors val="0"/>
        <c:ser>
          <c:idx val="1"/>
          <c:order val="1"/>
          <c:tx>
            <c:strRef>
              <c:f>Police!$A$22</c:f>
              <c:strCache>
                <c:ptCount val="1"/>
                <c:pt idx="0">
                  <c:v>State minimum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Police!$B$20:$G$20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Police!$B$22:$G$22</c:f>
              <c:numCache>
                <c:formatCode>General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7C-49E8-93E1-48BCA0F62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304496"/>
        <c:axId val="578300968"/>
      </c:lineChart>
      <c:catAx>
        <c:axId val="57830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0968"/>
        <c:crosses val="autoZero"/>
        <c:auto val="1"/>
        <c:lblAlgn val="ctr"/>
        <c:lblOffset val="100"/>
        <c:noMultiLvlLbl val="0"/>
      </c:catAx>
      <c:valAx>
        <c:axId val="578300968"/>
        <c:scaling>
          <c:orientation val="minMax"/>
          <c:max val="2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Drug Related Calls for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Police!$A$32</c:f>
              <c:strCache>
                <c:ptCount val="1"/>
                <c:pt idx="0">
                  <c:v>Vice - Narcotics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11111111111122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B2-416D-B04B-6FD902747B12}"/>
                </c:ext>
              </c:extLst>
            </c:dLbl>
            <c:dLbl>
              <c:idx val="1"/>
              <c:layout>
                <c:manualLayout>
                  <c:x val="-3.6111111111111135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B2-416D-B04B-6FD902747B12}"/>
                </c:ext>
              </c:extLst>
            </c:dLbl>
            <c:dLbl>
              <c:idx val="2"/>
              <c:layout>
                <c:manualLayout>
                  <c:x val="-4.166666666666666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B2-416D-B04B-6FD902747B12}"/>
                </c:ext>
              </c:extLst>
            </c:dLbl>
            <c:dLbl>
              <c:idx val="3"/>
              <c:layout>
                <c:manualLayout>
                  <c:x val="-4.1666666666666664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B2-416D-B04B-6FD902747B12}"/>
                </c:ext>
              </c:extLst>
            </c:dLbl>
            <c:dLbl>
              <c:idx val="4"/>
              <c:layout>
                <c:manualLayout>
                  <c:x val="-3.611111111111110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B2-416D-B04B-6FD902747B12}"/>
                </c:ext>
              </c:extLst>
            </c:dLbl>
            <c:dLbl>
              <c:idx val="5"/>
              <c:layout>
                <c:manualLayout>
                  <c:x val="-5.5555555555555558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B2-416D-B04B-6FD902747B12}"/>
                </c:ext>
              </c:extLst>
            </c:dLbl>
            <c:dLbl>
              <c:idx val="6"/>
              <c:layout>
                <c:manualLayout>
                  <c:x val="-1.6666666666666767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B2-416D-B04B-6FD902747B12}"/>
                </c:ext>
              </c:extLst>
            </c:dLbl>
            <c:dLbl>
              <c:idx val="7"/>
              <c:layout>
                <c:manualLayout>
                  <c:x val="-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B2-416D-B04B-6FD902747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Police!$B$31:$I$31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Police!$B$32:$I$32</c:f>
              <c:numCache>
                <c:formatCode>General</c:formatCode>
                <c:ptCount val="8"/>
                <c:pt idx="0">
                  <c:v>60</c:v>
                </c:pt>
                <c:pt idx="1">
                  <c:v>66</c:v>
                </c:pt>
                <c:pt idx="2">
                  <c:v>109</c:v>
                </c:pt>
                <c:pt idx="3">
                  <c:v>120</c:v>
                </c:pt>
                <c:pt idx="4">
                  <c:v>103</c:v>
                </c:pt>
                <c:pt idx="5">
                  <c:v>88</c:v>
                </c:pt>
                <c:pt idx="6" formatCode="0">
                  <c:v>87</c:v>
                </c:pt>
                <c:pt idx="7" formatCode="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BB2-416D-B04B-6FD902747B12}"/>
            </c:ext>
          </c:extLst>
        </c:ser>
        <c:ser>
          <c:idx val="1"/>
          <c:order val="1"/>
          <c:tx>
            <c:strRef>
              <c:f>Police!$A$33</c:f>
              <c:strCache>
                <c:ptCount val="1"/>
                <c:pt idx="0">
                  <c:v>Overdose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111111111111112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B2-416D-B04B-6FD902747B12}"/>
                </c:ext>
              </c:extLst>
            </c:dLbl>
            <c:dLbl>
              <c:idx val="1"/>
              <c:layout>
                <c:manualLayout>
                  <c:x val="-1.944444444444449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B2-416D-B04B-6FD902747B12}"/>
                </c:ext>
              </c:extLst>
            </c:dLbl>
            <c:dLbl>
              <c:idx val="2"/>
              <c:layout>
                <c:manualLayout>
                  <c:x val="-2.777777777777777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B2-416D-B04B-6FD902747B12}"/>
                </c:ext>
              </c:extLst>
            </c:dLbl>
            <c:dLbl>
              <c:idx val="3"/>
              <c:layout>
                <c:manualLayout>
                  <c:x val="-3.333333333333338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B2-416D-B04B-6FD902747B12}"/>
                </c:ext>
              </c:extLst>
            </c:dLbl>
            <c:dLbl>
              <c:idx val="4"/>
              <c:layout>
                <c:manualLayout>
                  <c:x val="-2.2222222222222223E-2"/>
                  <c:y val="-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B2-416D-B04B-6FD902747B12}"/>
                </c:ext>
              </c:extLst>
            </c:dLbl>
            <c:dLbl>
              <c:idx val="5"/>
              <c:layout>
                <c:manualLayout>
                  <c:x val="-1.111111111111121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B2-416D-B04B-6FD902747B12}"/>
                </c:ext>
              </c:extLst>
            </c:dLbl>
            <c:dLbl>
              <c:idx val="6"/>
              <c:layout>
                <c:manualLayout>
                  <c:x val="-8.3333333333333332E-3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B2-416D-B04B-6FD902747B12}"/>
                </c:ext>
              </c:extLst>
            </c:dLbl>
            <c:dLbl>
              <c:idx val="7"/>
              <c:layout>
                <c:manualLayout>
                  <c:x val="-3.055555555555565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BB2-416D-B04B-6FD902747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Police!$B$31:$I$31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Police!$B$33:$I$33</c:f>
              <c:numCache>
                <c:formatCode>General</c:formatCode>
                <c:ptCount val="8"/>
                <c:pt idx="0">
                  <c:v>26</c:v>
                </c:pt>
                <c:pt idx="1">
                  <c:v>15</c:v>
                </c:pt>
                <c:pt idx="2">
                  <c:v>20</c:v>
                </c:pt>
                <c:pt idx="3">
                  <c:v>7</c:v>
                </c:pt>
                <c:pt idx="4">
                  <c:v>11</c:v>
                </c:pt>
                <c:pt idx="5">
                  <c:v>9</c:v>
                </c:pt>
                <c:pt idx="6" formatCode="0">
                  <c:v>5</c:v>
                </c:pt>
                <c:pt idx="7" formatCode="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BB2-416D-B04B-6FD902747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300576"/>
        <c:axId val="578301360"/>
      </c:lineChart>
      <c:catAx>
        <c:axId val="5783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1360"/>
        <c:crosses val="autoZero"/>
        <c:auto val="1"/>
        <c:lblAlgn val="ctr"/>
        <c:lblOffset val="100"/>
        <c:noMultiLvlLbl val="0"/>
      </c:catAx>
      <c:valAx>
        <c:axId val="5783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Traffic Calls for Service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Police!$A$42</c:f>
              <c:strCache>
                <c:ptCount val="1"/>
                <c:pt idx="0">
                  <c:v>Total Traffic Calls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Police!$B$41:$I$41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Police!$B$42:$I$42</c:f>
              <c:numCache>
                <c:formatCode>#,##0</c:formatCode>
                <c:ptCount val="8"/>
                <c:pt idx="0">
                  <c:v>2004</c:v>
                </c:pt>
                <c:pt idx="1">
                  <c:v>1810</c:v>
                </c:pt>
                <c:pt idx="2">
                  <c:v>1653</c:v>
                </c:pt>
                <c:pt idx="3">
                  <c:v>1770</c:v>
                </c:pt>
                <c:pt idx="4">
                  <c:v>2370</c:v>
                </c:pt>
                <c:pt idx="5">
                  <c:v>2756</c:v>
                </c:pt>
                <c:pt idx="6">
                  <c:v>3388</c:v>
                </c:pt>
                <c:pt idx="7">
                  <c:v>3197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5-436A-B695-5CA940D75763}"/>
            </c:ext>
          </c:extLst>
        </c:ser>
        <c:ser>
          <c:idx val="1"/>
          <c:order val="1"/>
          <c:tx>
            <c:strRef>
              <c:f>Police!$A$43</c:f>
              <c:strCache>
                <c:ptCount val="1"/>
                <c:pt idx="0">
                  <c:v>Drunk Driver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Police!$B$41:$I$41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Police!$B$43:$I$43</c:f>
              <c:numCache>
                <c:formatCode>General</c:formatCode>
                <c:ptCount val="8"/>
                <c:pt idx="0">
                  <c:v>94</c:v>
                </c:pt>
                <c:pt idx="1">
                  <c:v>90</c:v>
                </c:pt>
                <c:pt idx="2">
                  <c:v>116</c:v>
                </c:pt>
                <c:pt idx="3">
                  <c:v>134</c:v>
                </c:pt>
                <c:pt idx="4">
                  <c:v>116</c:v>
                </c:pt>
                <c:pt idx="5">
                  <c:v>96</c:v>
                </c:pt>
                <c:pt idx="6">
                  <c:v>94</c:v>
                </c:pt>
                <c:pt idx="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5-436A-B695-5CA940D75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052384"/>
        <c:axId val="395941392"/>
      </c:barChart>
      <c:catAx>
        <c:axId val="3280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41392"/>
        <c:crosses val="autoZero"/>
        <c:auto val="1"/>
        <c:lblAlgn val="ctr"/>
        <c:lblOffset val="100"/>
        <c:noMultiLvlLbl val="0"/>
      </c:catAx>
      <c:valAx>
        <c:axId val="39594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0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Impounds Returned to Owner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Police1!$P$4</c:f>
              <c:strCache>
                <c:ptCount val="1"/>
                <c:pt idx="0">
                  <c:v>Washougal Impounds Returned to Owner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Police1!$Q$3:$V$3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Police1!$Q$4:$V$4</c:f>
              <c:numCache>
                <c:formatCode>0%</c:formatCode>
                <c:ptCount val="6"/>
                <c:pt idx="0">
                  <c:v>0.77</c:v>
                </c:pt>
                <c:pt idx="1">
                  <c:v>0.79</c:v>
                </c:pt>
                <c:pt idx="2">
                  <c:v>0.84</c:v>
                </c:pt>
                <c:pt idx="3">
                  <c:v>0.83</c:v>
                </c:pt>
                <c:pt idx="4">
                  <c:v>0.76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5-4E65-B9C1-7989F230A9D8}"/>
            </c:ext>
          </c:extLst>
        </c:ser>
        <c:ser>
          <c:idx val="1"/>
          <c:order val="1"/>
          <c:tx>
            <c:strRef>
              <c:f>Police1!$P$5</c:f>
              <c:strCache>
                <c:ptCount val="1"/>
                <c:pt idx="0">
                  <c:v>Camas Impounds Returned to Owner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Police1!$Q$3:$V$3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Police1!$Q$5:$V$5</c:f>
              <c:numCache>
                <c:formatCode>0%</c:formatCode>
                <c:ptCount val="6"/>
                <c:pt idx="0">
                  <c:v>0.73</c:v>
                </c:pt>
                <c:pt idx="1">
                  <c:v>0.83</c:v>
                </c:pt>
                <c:pt idx="2">
                  <c:v>0.86</c:v>
                </c:pt>
                <c:pt idx="3">
                  <c:v>0.87</c:v>
                </c:pt>
                <c:pt idx="4">
                  <c:v>0.72</c:v>
                </c:pt>
                <c:pt idx="5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5-4E65-B9C1-7989F230A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295480"/>
        <c:axId val="578295872"/>
      </c:barChart>
      <c:catAx>
        <c:axId val="57829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95872"/>
        <c:crosses val="autoZero"/>
        <c:auto val="1"/>
        <c:lblAlgn val="ctr"/>
        <c:lblOffset val="100"/>
        <c:noMultiLvlLbl val="0"/>
      </c:catAx>
      <c:valAx>
        <c:axId val="578295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7829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Police2!$A$24</c:f>
              <c:strCache>
                <c:ptCount val="1"/>
                <c:pt idx="0">
                  <c:v>Washougal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Police2!$B$23:$G$23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Police2!$B$24:$G$24</c:f>
              <c:numCache>
                <c:formatCode>General</c:formatCode>
                <c:ptCount val="6"/>
                <c:pt idx="0">
                  <c:v>1201</c:v>
                </c:pt>
                <c:pt idx="1">
                  <c:v>848</c:v>
                </c:pt>
                <c:pt idx="2">
                  <c:v>1184</c:v>
                </c:pt>
                <c:pt idx="3">
                  <c:v>1027</c:v>
                </c:pt>
                <c:pt idx="4">
                  <c:v>591</c:v>
                </c:pt>
                <c:pt idx="5">
                  <c:v>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F-486A-AEC0-3F7ED75C5207}"/>
            </c:ext>
          </c:extLst>
        </c:ser>
        <c:ser>
          <c:idx val="1"/>
          <c:order val="1"/>
          <c:tx>
            <c:strRef>
              <c:f>Police2!$A$25</c:f>
              <c:strCache>
                <c:ptCount val="1"/>
                <c:pt idx="0">
                  <c:v>Camas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Police2!$B$23:$G$23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Police2!$B$25:$G$25</c:f>
              <c:numCache>
                <c:formatCode>General</c:formatCode>
                <c:ptCount val="6"/>
                <c:pt idx="0">
                  <c:v>798</c:v>
                </c:pt>
                <c:pt idx="1">
                  <c:v>693</c:v>
                </c:pt>
                <c:pt idx="2">
                  <c:v>748</c:v>
                </c:pt>
                <c:pt idx="3">
                  <c:v>760</c:v>
                </c:pt>
                <c:pt idx="4">
                  <c:v>501</c:v>
                </c:pt>
                <c:pt idx="5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F-486A-AEC0-3F7ED75C5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8305672"/>
        <c:axId val="578308416"/>
      </c:barChart>
      <c:catAx>
        <c:axId val="5783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8416"/>
        <c:crosses val="autoZero"/>
        <c:auto val="1"/>
        <c:lblAlgn val="ctr"/>
        <c:lblOffset val="100"/>
        <c:noMultiLvlLbl val="0"/>
      </c:catAx>
      <c:valAx>
        <c:axId val="5783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anchor="t" anchorCtr="0"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Animals Impounded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Police1!$A$25</c:f>
              <c:strCache>
                <c:ptCount val="1"/>
                <c:pt idx="0">
                  <c:v>Washougal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Police1!$B$24:$G$24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Police1!$B$25:$G$25</c:f>
              <c:numCache>
                <c:formatCode>General</c:formatCode>
                <c:ptCount val="6"/>
                <c:pt idx="0">
                  <c:v>84</c:v>
                </c:pt>
                <c:pt idx="1">
                  <c:v>91</c:v>
                </c:pt>
                <c:pt idx="2">
                  <c:v>94</c:v>
                </c:pt>
                <c:pt idx="3">
                  <c:v>92</c:v>
                </c:pt>
                <c:pt idx="4">
                  <c:v>67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6-494A-B124-2F3F0E89F5D1}"/>
            </c:ext>
          </c:extLst>
        </c:ser>
        <c:ser>
          <c:idx val="1"/>
          <c:order val="1"/>
          <c:tx>
            <c:strRef>
              <c:f>Police1!$A$26</c:f>
              <c:strCache>
                <c:ptCount val="1"/>
                <c:pt idx="0">
                  <c:v>Camas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Police1!$B$24:$G$24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Police1!$B$26:$G$26</c:f>
              <c:numCache>
                <c:formatCode>General</c:formatCode>
                <c:ptCount val="6"/>
                <c:pt idx="0">
                  <c:v>80</c:v>
                </c:pt>
                <c:pt idx="1">
                  <c:v>60</c:v>
                </c:pt>
                <c:pt idx="2">
                  <c:v>63</c:v>
                </c:pt>
                <c:pt idx="3">
                  <c:v>54</c:v>
                </c:pt>
                <c:pt idx="4">
                  <c:v>54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6-494A-B124-2F3F0E89F5D1}"/>
            </c:ext>
          </c:extLst>
        </c:ser>
        <c:ser>
          <c:idx val="2"/>
          <c:order val="2"/>
          <c:tx>
            <c:strRef>
              <c:f>Police1!$A$27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Police1!$B$24:$G$24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Police1!$B$27:$G$27</c:f>
              <c:numCache>
                <c:formatCode>General</c:formatCode>
                <c:ptCount val="6"/>
                <c:pt idx="0">
                  <c:v>164</c:v>
                </c:pt>
                <c:pt idx="1">
                  <c:v>151</c:v>
                </c:pt>
                <c:pt idx="2">
                  <c:v>157</c:v>
                </c:pt>
                <c:pt idx="3">
                  <c:v>146</c:v>
                </c:pt>
                <c:pt idx="4">
                  <c:v>121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06-494A-B124-2F3F0E89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293912"/>
        <c:axId val="578294696"/>
      </c:barChart>
      <c:catAx>
        <c:axId val="57829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94696"/>
        <c:crosses val="autoZero"/>
        <c:auto val="1"/>
        <c:lblAlgn val="ctr"/>
        <c:lblOffset val="100"/>
        <c:noMultiLvlLbl val="0"/>
      </c:catAx>
      <c:valAx>
        <c:axId val="57829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9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0.31677</cdr:x>
      <cdr:y>0</cdr:y>
    </cdr:from>
    <cdr:to>
      <cdr:x>0.96816</cdr:x>
      <cdr:y>0.11091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C52002-52F6-41EE-A0AB-E6A59F9865A6}"/>
            </a:ext>
          </a:extLst>
        </cdr:cNvPr>
        <cdr:cNvSpPr txBox="1"/>
      </cdr:nvSpPr>
      <cdr:spPr>
        <a:xfrm xmlns:a="http://schemas.openxmlformats.org/drawingml/2006/main">
          <a:off x="1966431" y="0"/>
          <a:ext cx="4043625" cy="482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Total Calls for Service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C6B74D-D5F6-4118-8524-7A1533096A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863F1C-B78D-4C40-BE5D-5A5CC88D3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forward for charts!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3F1C-B78D-4C40-BE5D-5A5CC88D38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F40D-5430-4925-872C-4AEFFED0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0770-0950-4C24-A577-7D8327553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C5FA-CE85-4CAB-AD5F-E7998B3A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729A-9275-471E-9F50-4181AC3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654BE-DB20-4776-97DD-DAD0BD1B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6B548-4B26-4FD4-8096-FC32F44E4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40324-9277-4A93-89A5-6F41905387AE}"/>
              </a:ext>
            </a:extLst>
          </p:cNvPr>
          <p:cNvSpPr/>
          <p:nvPr userDrawn="1"/>
        </p:nvSpPr>
        <p:spPr>
          <a:xfrm>
            <a:off x="5088317" y="-1525813"/>
            <a:ext cx="9282658" cy="965520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7BF472-748F-4912-BF72-14A154359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8" y="5642216"/>
            <a:ext cx="3024800" cy="9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8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32C8-A986-423D-AC74-4B72125A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74954-3555-4631-A0D3-ECB2FC447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433BF-E51D-4188-8FBB-97FA95C2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41E8-09DB-4AB1-9B6D-B4596442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AD0E-F600-45B8-8A78-5B01673C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249EB-00FC-4583-85F4-AF8CF0022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9E3F7-B028-479E-B008-020654942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79BB6-442A-4650-87DF-CCBD009B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B0AB-311D-456F-9CFC-2EBE7EE9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35FEB-642F-4D4A-9059-CBA27338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8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AS DEFAULT 1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Default Text Layout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44480"/>
            <a:ext cx="5733516" cy="30972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Type or paste your text here! </a:t>
            </a:r>
            <a:br>
              <a:rPr lang="en-US" dirty="0"/>
            </a:b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30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3 Column Text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2044480"/>
            <a:ext cx="9978483" cy="3097213"/>
          </a:xfrm>
        </p:spPr>
        <p:txBody>
          <a:bodyPr numCol="3" spcCol="548640"/>
          <a:lstStyle>
            <a:lvl1pPr>
              <a:defRPr baseline="0"/>
            </a:lvl1pPr>
          </a:lstStyle>
          <a:p>
            <a:r>
              <a:rPr lang="en-US" dirty="0"/>
              <a:t>Type or paste your text here! </a:t>
            </a:r>
            <a:br>
              <a:rPr lang="en-US" dirty="0"/>
            </a:b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92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2 Column Text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2044480"/>
            <a:ext cx="9153294" cy="3097213"/>
          </a:xfrm>
        </p:spPr>
        <p:txBody>
          <a:bodyPr numCol="2" spcCol="54864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D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en-US" dirty="0"/>
              <a:t>Type or paste your text here! </a:t>
            </a:r>
            <a:br>
              <a:rPr lang="en-US" dirty="0"/>
            </a:b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 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6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649BF-3701-44DF-93C0-B4F3AD3B13E4}"/>
              </a:ext>
            </a:extLst>
          </p:cNvPr>
          <p:cNvSpPr/>
          <p:nvPr userDrawn="1"/>
        </p:nvSpPr>
        <p:spPr>
          <a:xfrm>
            <a:off x="5088317" y="-1525813"/>
            <a:ext cx="9282658" cy="965520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94458" y="1716953"/>
            <a:ext cx="7977427" cy="2387600"/>
          </a:xfrm>
        </p:spPr>
        <p:txBody>
          <a:bodyPr anchor="b" anchorCtr="0">
            <a:normAutofit/>
          </a:bodyPr>
          <a:lstStyle>
            <a:lvl1pPr algn="l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36" y="4196628"/>
            <a:ext cx="9144000" cy="1655762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8" y="5642216"/>
            <a:ext cx="3024800" cy="9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4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vel Bulleted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Bulleted List (One Level)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5513" y="2054935"/>
            <a:ext cx="9772968" cy="3874135"/>
          </a:xfrm>
        </p:spPr>
        <p:txBody>
          <a:bodyPr/>
          <a:lstStyle>
            <a:lvl1pPr>
              <a:defRPr sz="1400">
                <a:solidFill>
                  <a:srgbClr val="F7941D"/>
                </a:solidFill>
                <a:latin typeface="+mj-lt"/>
              </a:defRPr>
            </a:lvl1pPr>
            <a:lvl2pPr marL="605790" indent="-285750">
              <a:buFont typeface="Arial" panose="020B0604020202020204" pitchFamily="34" charset="0"/>
              <a:buChar char="•"/>
              <a:defRPr baseline="0"/>
            </a:lvl2pPr>
          </a:lstStyle>
          <a:p>
            <a:pPr lvl="1"/>
            <a:r>
              <a:rPr lang="en-US" dirty="0"/>
              <a:t>Type or paste your first bullet point text here! </a:t>
            </a:r>
          </a:p>
          <a:p>
            <a:pPr lvl="1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in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dapibus</a:t>
            </a:r>
            <a:r>
              <a:rPr lang="fr-FR" dirty="0"/>
              <a:t> </a:t>
            </a:r>
            <a:r>
              <a:rPr lang="fr-FR" dirty="0" err="1"/>
              <a:t>sagittis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Donec</a:t>
            </a:r>
            <a:r>
              <a:rPr lang="fr-FR" dirty="0"/>
              <a:t> vitae </a:t>
            </a:r>
            <a:r>
              <a:rPr lang="fr-FR" dirty="0" err="1"/>
              <a:t>justo</a:t>
            </a:r>
            <a:r>
              <a:rPr lang="fr-FR" dirty="0"/>
              <a:t> et </a:t>
            </a:r>
            <a:r>
              <a:rPr lang="fr-FR" dirty="0" err="1"/>
              <a:t>neque</a:t>
            </a:r>
            <a:r>
              <a:rPr lang="fr-FR" dirty="0"/>
              <a:t> mollis </a:t>
            </a:r>
            <a:r>
              <a:rPr lang="fr-FR" dirty="0" err="1"/>
              <a:t>consectetur</a:t>
            </a:r>
            <a:r>
              <a:rPr lang="fr-FR" dirty="0"/>
              <a:t>.</a:t>
            </a:r>
          </a:p>
          <a:p>
            <a:pPr lvl="1"/>
            <a:r>
              <a:rPr lang="pt-BR" dirty="0"/>
              <a:t>Etiam aliquet ex sed bibendum consequat.</a:t>
            </a:r>
          </a:p>
          <a:p>
            <a:pPr lvl="1"/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 est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Duis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Justo</a:t>
            </a:r>
            <a:r>
              <a:rPr lang="fr-FR" dirty="0"/>
              <a:t> et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70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vel Bulleted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Bulleted List (Multi-Level)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5512" y="2054750"/>
            <a:ext cx="9772968" cy="3874135"/>
          </a:xfrm>
        </p:spPr>
        <p:txBody>
          <a:bodyPr/>
          <a:lstStyle>
            <a:lvl1pPr>
              <a:defRPr sz="1400" b="1">
                <a:solidFill>
                  <a:srgbClr val="F7941D"/>
                </a:solidFill>
                <a:latin typeface="+mj-lt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TITLE 1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0"/>
            <a:r>
              <a:rPr lang="en-US" dirty="0"/>
              <a:t>LIST TITLE 2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pt-BR" dirty="0"/>
          </a:p>
          <a:p>
            <a:pPr lvl="3"/>
            <a:endParaRPr lang="pt-B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438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86271"/>
            <a:ext cx="4842510" cy="15779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and 1 Photo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02032"/>
            <a:ext cx="4351020" cy="3931920"/>
          </a:xfrm>
        </p:spPr>
        <p:txBody>
          <a:bodyPr/>
          <a:lstStyle/>
          <a:p>
            <a:r>
              <a:rPr lang="en-US" dirty="0"/>
              <a:t>Type or paste your text here! </a:t>
            </a:r>
            <a:br>
              <a:rPr lang="en-US" dirty="0"/>
            </a:b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7980" y="0"/>
            <a:ext cx="5494020" cy="6858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09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86271"/>
            <a:ext cx="4842510" cy="15779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and 2 Photo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02032"/>
            <a:ext cx="4351020" cy="3931920"/>
          </a:xfrm>
        </p:spPr>
        <p:txBody>
          <a:bodyPr/>
          <a:lstStyle/>
          <a:p>
            <a:r>
              <a:rPr lang="en-US" dirty="0"/>
              <a:t>Type or paste your text here! </a:t>
            </a:r>
            <a:br>
              <a:rPr lang="en-US" dirty="0"/>
            </a:b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7980" y="0"/>
            <a:ext cx="5494020" cy="352941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D46A34C-8AD4-471C-BDE4-8B6AF2F6D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97980" y="3529413"/>
            <a:ext cx="5494020" cy="3328587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3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4079-F5F1-47EA-84DE-1E747C65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A452-4279-4D25-A751-CC9E2E0F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9D85D-D548-4CCB-994A-198A1AD9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FD0B-6DDB-48A9-9794-FADC91EB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2345A-FBBB-45F1-91EB-211CCC46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86271"/>
            <a:ext cx="4842510" cy="1577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and 3 Photo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02032"/>
            <a:ext cx="4351020" cy="3931920"/>
          </a:xfrm>
        </p:spPr>
        <p:txBody>
          <a:bodyPr/>
          <a:lstStyle/>
          <a:p>
            <a:r>
              <a:rPr lang="en-US" dirty="0"/>
              <a:t>Type or paste your text here! </a:t>
            </a:r>
            <a:br>
              <a:rPr lang="en-US" dirty="0"/>
            </a:b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7980" y="0"/>
            <a:ext cx="5494020" cy="352941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D46A34C-8AD4-471C-BDE4-8B6AF2F6D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97980" y="3529413"/>
            <a:ext cx="2750820" cy="3328587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CEDEDA8-F344-49DF-9CB6-B4D0C287F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37370" y="3529413"/>
            <a:ext cx="2750820" cy="3328587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86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97789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8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86271"/>
            <a:ext cx="4842510" cy="1577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and Chart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02032"/>
            <a:ext cx="4351020" cy="3931920"/>
          </a:xfrm>
        </p:spPr>
        <p:txBody>
          <a:bodyPr/>
          <a:lstStyle/>
          <a:p>
            <a:r>
              <a:rPr lang="en-US" dirty="0"/>
              <a:t>Type or paste your text here! </a:t>
            </a:r>
            <a:br>
              <a:rPr lang="en-US" dirty="0"/>
            </a:b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BECAC1C-8993-43DD-987C-829CFCE1EE97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096000" y="1067231"/>
            <a:ext cx="5611813" cy="5000625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D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               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353638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5850-38B7-48EB-8338-57506606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8BABF-C449-4C88-913E-64468D66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EF39-9991-46F7-B140-73FB5739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A8C1B-D56F-4B2E-9DF7-EAD56CE9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7AACC-0210-4044-BBFC-6933E303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6122-886F-4F71-B049-DE507090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B9D3-5411-4350-BF04-C86D0AF4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52ED-81C1-458B-9E68-047765A7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D11C4-A159-48DC-BB34-587CBC17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7E95E-E6F8-4B29-92F4-0385D870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D8C6B-4BE5-4910-A03F-90B4FC54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BC76-3546-4BE4-9F37-53BE04B5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52047-F267-46F4-B49B-1754FEA0C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D3FC2-D2D2-4252-9C1A-A79FBFEB6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DC315-49C3-4A54-9D13-E6718FDB2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8EDA2-6312-4393-AE11-C532FB2FC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2972F-9A63-44D8-99FB-7ABF12C2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50A97-2E2D-4715-AC73-86DBCA14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7F8C1-B031-4C95-A501-F2D0AFE8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8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DED1-CEE7-44E4-B801-931FDE93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52D7B-A1DE-48BE-8D78-882BDA94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01769-4ACC-4778-9F0C-71242A9C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F921B-4049-4BD1-A79B-E89F2B90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0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725DA-F5FC-4A53-935D-82101429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9B0DC-39AB-4708-8F45-66C0E903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8428-6996-4129-A469-48DEEC2B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C79A-5E3F-46E0-A316-4F5D5FDD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B190-1042-429F-9F96-4B3E1058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90A48-5E1B-499C-8EF1-CA82AB0BC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F3819-6AED-47CD-AA46-0AEC15F9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39BBB-C047-494E-B968-C8973D1B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3B483-653A-4CA1-895F-D2965C2F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5175-B598-49F7-86F3-FA663160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5FB41-532F-4BCC-AFDF-A301310B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ACC81-DCC7-4CCA-AA4B-A4A050B8B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7A67A-3CE0-46E2-A0F5-40D38D94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9C02C-DE2E-4793-A5C6-8BD6EC0F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CF53-CB26-46C3-BE0C-4D246D47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C3B14-666F-4158-8C66-C6AE6709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E1C7-D1F2-4C9C-950B-BCC16C6D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44EE2-55CF-473E-8819-3E4809133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327D-999D-40B7-B0FC-CC0884709A2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F843B-DBD6-4D30-81D6-CEBFCFCDA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B8EC8-1A45-4255-AB86-866530403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59EE-B087-4D0A-B065-D315311995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9DB47-8E6E-4090-BB39-EA433E7066A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1" y="6155548"/>
            <a:ext cx="1750570" cy="5251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116CBF-766D-461A-A4A8-FA8AFB6CD948}"/>
              </a:ext>
            </a:extLst>
          </p:cNvPr>
          <p:cNvSpPr/>
          <p:nvPr userDrawn="1"/>
        </p:nvSpPr>
        <p:spPr>
          <a:xfrm>
            <a:off x="5540190" y="-225909"/>
            <a:ext cx="7904650" cy="7586548"/>
          </a:xfrm>
          <a:prstGeom prst="rect">
            <a:avLst/>
          </a:prstGeom>
          <a:blipFill dpi="0" rotWithShape="1">
            <a:blip r:embed="rId2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A367A14-697E-4373-9EFA-68DDA4AC64ED}"/>
              </a:ext>
            </a:extLst>
          </p:cNvPr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100" b="1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100" b="1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0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3664" r:id="rId16"/>
    <p:sldLayoutId id="2147483665" r:id="rId17"/>
    <p:sldLayoutId id="2147483667" r:id="rId18"/>
    <p:sldLayoutId id="2147483673" r:id="rId19"/>
    <p:sldLayoutId id="2147483674" r:id="rId20"/>
    <p:sldLayoutId id="2147483670" r:id="rId21"/>
    <p:sldLayoutId id="2147483675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56A8-1A0B-47E0-86E7-CBC9E11DB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Police 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9949D-770B-4DE5-8C3C-34884758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Presented by Chief Wendi Steinbronn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4DD00-138F-45B2-A6C9-20A0905E5615}"/>
              </a:ext>
            </a:extLst>
          </p:cNvPr>
          <p:cNvSpPr txBox="1"/>
          <p:nvPr/>
        </p:nvSpPr>
        <p:spPr>
          <a:xfrm>
            <a:off x="5718875" y="5735637"/>
            <a:ext cx="613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1400" dirty="0">
                <a:solidFill>
                  <a:schemeClr val="bg1"/>
                </a:solidFill>
                <a:latin typeface="Calibri" panose="020F0502020204030204" pitchFamily="34" charset="0"/>
              </a:rPr>
              <a:t>Our mission is to provide leadership and effective, fiscally responsible services that achieve our community's vision.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311B-184A-4051-9998-D09578ED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for Service (Drug Related)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00ABBD-E10C-429D-A14B-B68301412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20000"/>
              </p:ext>
            </p:extLst>
          </p:nvPr>
        </p:nvGraphicFramePr>
        <p:xfrm>
          <a:off x="1835149" y="4868883"/>
          <a:ext cx="85217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306199107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962866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427194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29989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0353033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695863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85495908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2831971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93448232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41490006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% change (2011-2018)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2067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Vice - Narcotics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-28%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01546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Overdose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-85%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7776634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160074"/>
              </p:ext>
            </p:extLst>
          </p:nvPr>
        </p:nvGraphicFramePr>
        <p:xfrm>
          <a:off x="3222171" y="1448790"/>
          <a:ext cx="5747657" cy="342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3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D5D5-D01A-4E2C-B766-D36F0DCB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863"/>
          </a:xfrm>
        </p:spPr>
        <p:txBody>
          <a:bodyPr/>
          <a:lstStyle/>
          <a:p>
            <a:r>
              <a:rPr lang="en-US" dirty="0"/>
              <a:t>Calls for Service (Traffic)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B81C52-C79C-4F17-906A-624B7EBB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01243"/>
              </p:ext>
            </p:extLst>
          </p:nvPr>
        </p:nvGraphicFramePr>
        <p:xfrm>
          <a:off x="1835149" y="4777740"/>
          <a:ext cx="85217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32761557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77899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152041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7505858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544628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3694818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30593521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6981809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32555647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42905574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% change (2011-2017)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78652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Total Traffic Calls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2,004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1,810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1,653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1,770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2,370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2,756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3,388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3,197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59.53%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9077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Drunk Driver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-38.30%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8292490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D84630-FD3C-4DFB-AC41-84E52DC50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892135"/>
              </p:ext>
            </p:extLst>
          </p:nvPr>
        </p:nvGraphicFramePr>
        <p:xfrm>
          <a:off x="3461067" y="1423988"/>
          <a:ext cx="5269865" cy="335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54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1FDF-0545-4C08-9F04-E00AE29F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5EFCD-5DA6-4B86-990B-74D17134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19" y="2064908"/>
            <a:ext cx="5934075" cy="39338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7E96E7-E5F5-459D-9CF3-6B0B807AA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15478"/>
              </p:ext>
            </p:extLst>
          </p:nvPr>
        </p:nvGraphicFramePr>
        <p:xfrm>
          <a:off x="467406" y="2064908"/>
          <a:ext cx="4919933" cy="358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12">
                  <a:extLst>
                    <a:ext uri="{9D8B030D-6E8A-4147-A177-3AD203B41FA5}">
                      <a16:colId xmlns:a16="http://schemas.microsoft.com/office/drawing/2014/main" val="3253547736"/>
                    </a:ext>
                  </a:extLst>
                </a:gridCol>
                <a:gridCol w="912568">
                  <a:extLst>
                    <a:ext uri="{9D8B030D-6E8A-4147-A177-3AD203B41FA5}">
                      <a16:colId xmlns:a16="http://schemas.microsoft.com/office/drawing/2014/main" val="3691989252"/>
                    </a:ext>
                  </a:extLst>
                </a:gridCol>
                <a:gridCol w="846440">
                  <a:extLst>
                    <a:ext uri="{9D8B030D-6E8A-4147-A177-3AD203B41FA5}">
                      <a16:colId xmlns:a16="http://schemas.microsoft.com/office/drawing/2014/main" val="2713793930"/>
                    </a:ext>
                  </a:extLst>
                </a:gridCol>
                <a:gridCol w="846440">
                  <a:extLst>
                    <a:ext uri="{9D8B030D-6E8A-4147-A177-3AD203B41FA5}">
                      <a16:colId xmlns:a16="http://schemas.microsoft.com/office/drawing/2014/main" val="2844742832"/>
                    </a:ext>
                  </a:extLst>
                </a:gridCol>
                <a:gridCol w="1018373">
                  <a:extLst>
                    <a:ext uri="{9D8B030D-6E8A-4147-A177-3AD203B41FA5}">
                      <a16:colId xmlns:a16="http://schemas.microsoft.com/office/drawing/2014/main" val="1390150472"/>
                    </a:ext>
                  </a:extLst>
                </a:gridCol>
              </a:tblGrid>
              <a:tr h="35823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CRIME STATISTICS*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75976"/>
                  </a:ext>
                </a:extLst>
              </a:tr>
              <a:tr h="9693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%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4135430"/>
                  </a:ext>
                </a:extLst>
              </a:tr>
              <a:tr h="3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Assault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8.82%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70965390"/>
                  </a:ext>
                </a:extLst>
              </a:tr>
              <a:tr h="3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Burglary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-10.00%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65015545"/>
                  </a:ext>
                </a:extLst>
              </a:tr>
              <a:tr h="3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Drug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-52.04%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97359295"/>
                  </a:ext>
                </a:extLst>
              </a:tr>
              <a:tr h="3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Murder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200.00%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9713261"/>
                  </a:ext>
                </a:extLst>
              </a:tr>
              <a:tr h="3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Rape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40.00%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6513608"/>
                  </a:ext>
                </a:extLst>
              </a:tr>
              <a:tr h="3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Robbery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33.33%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09542690"/>
                  </a:ext>
                </a:extLst>
              </a:tr>
              <a:tr h="3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Theft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-3.57%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12723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2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D383-199B-4E4D-99B2-FC4B57D2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Department Statistics: Animal Control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40756"/>
              </p:ext>
            </p:extLst>
          </p:nvPr>
        </p:nvGraphicFramePr>
        <p:xfrm>
          <a:off x="676805" y="1943893"/>
          <a:ext cx="4931515" cy="363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1A6678-B784-405A-A6C3-E66A345D4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587471"/>
              </p:ext>
            </p:extLst>
          </p:nvPr>
        </p:nvGraphicFramePr>
        <p:xfrm>
          <a:off x="5907013" y="1943894"/>
          <a:ext cx="5608182" cy="363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245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5EA2-560B-413C-8FE1-B6567B7D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Department Statistics: Animal Impounds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74478"/>
              </p:ext>
            </p:extLst>
          </p:nvPr>
        </p:nvGraphicFramePr>
        <p:xfrm>
          <a:off x="2909597" y="1467663"/>
          <a:ext cx="6372806" cy="354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1D5F4E-13BD-47E3-9D8F-AF1F7A578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07604"/>
              </p:ext>
            </p:extLst>
          </p:nvPr>
        </p:nvGraphicFramePr>
        <p:xfrm>
          <a:off x="3476254" y="5167312"/>
          <a:ext cx="5524500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57004528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23262263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66555371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15202687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3432777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0528732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72183326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15895987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% Change 2014-2019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041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Washougal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-44%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610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Camas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-44%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10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44%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83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7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2020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2035467"/>
            <a:ext cx="5653161" cy="4076063"/>
          </a:xfrm>
        </p:spPr>
        <p:txBody>
          <a:bodyPr vert="horz" lIns="91440" tIns="45720" rIns="91440" bIns="45720" numCol="2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Fill the open Police Captain position.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Complete tasks created from LEMAP audit and submit accreditation documents.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Complete a police program evaluation to evaluate service delivery.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Implement a regular data reporting system.</a:t>
            </a:r>
          </a:p>
          <a:p>
            <a:pPr marL="0" indent="0">
              <a:buNone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In partnership with Community Development, develop a system for identifying and abating chronic nuisance properties.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Complete the Continuity of Operation Plan (COOP) for the Police Department.</a:t>
            </a:r>
          </a:p>
          <a:p>
            <a:endParaRPr lang="en-US" sz="1100" dirty="0"/>
          </a:p>
          <a:p>
            <a:pPr indent="-228600">
              <a:buClr>
                <a:srgbClr val="76B9BF"/>
              </a:buClr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136C52-45BB-43DD-9EDB-442A6B2B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49" y="2080822"/>
            <a:ext cx="2718463" cy="26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F7941D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Thank you!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33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5AC9-5BA2-4CEE-BEA9-E37ECE11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61531-A38C-446C-8A24-CC0948867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2019 Accomplishments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Budget Breakdown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Highlights &amp; Overview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Goals for 2020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F7701D-65D1-4B1A-90AE-3C8C3E5E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51" y="2543175"/>
            <a:ext cx="2718463" cy="26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6290780" cy="7603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Accomplishments for 2019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8EE45-F1E7-42D8-903D-B11A3B321BB1}"/>
              </a:ext>
            </a:extLst>
          </p:cNvPr>
          <p:cNvSpPr txBox="1"/>
          <p:nvPr/>
        </p:nvSpPr>
        <p:spPr>
          <a:xfrm>
            <a:off x="1047280" y="2889036"/>
            <a:ext cx="4058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Revised department mission and value statement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Filled open detective position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LEMAP Review prep preparation for WASPC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Completed Naloxone 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0CB66-85C0-406E-8700-61186B871E2B}"/>
              </a:ext>
            </a:extLst>
          </p:cNvPr>
          <p:cNvSpPr txBox="1"/>
          <p:nvPr/>
        </p:nvSpPr>
        <p:spPr>
          <a:xfrm>
            <a:off x="1047280" y="1873373"/>
            <a:ext cx="4130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Hired new Chief of Police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Completed evidence audit with Clark County Sheriff’s Office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29B0D1-CEC3-4235-AC67-E1DF14D7F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30" y="2186561"/>
            <a:ext cx="2509482" cy="24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7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BC400-806A-40EA-866E-8CDB8E45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New Mission, Vision, Values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B9AF6D7-9A21-49F8-A447-9492FAF6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Mission-</a:t>
            </a:r>
            <a:r>
              <a:rPr lang="en-US" sz="2000" dirty="0"/>
              <a:t> Maintain the trust and confidence of our community while delivering the highest level of service possible, enforcing the laws without bias, and providing a safe environment for all.</a:t>
            </a:r>
          </a:p>
          <a:p>
            <a:pPr marL="0" indent="0">
              <a:buNone/>
            </a:pPr>
            <a:r>
              <a:rPr lang="en-US" sz="2000" b="1" dirty="0"/>
              <a:t>Vision-</a:t>
            </a:r>
            <a:r>
              <a:rPr lang="en-US" sz="2000" dirty="0"/>
              <a:t> Provide professional, proactive, and personable police services. Embrace an open relationship with our community and government organizations. </a:t>
            </a:r>
          </a:p>
          <a:p>
            <a:pPr marL="0" indent="0">
              <a:buNone/>
            </a:pPr>
            <a:r>
              <a:rPr lang="en-US" sz="2000" b="1" dirty="0"/>
              <a:t>Values-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Honesty</a:t>
            </a:r>
            <a:r>
              <a:rPr lang="en-US" sz="2000" dirty="0"/>
              <a:t>: We </a:t>
            </a:r>
            <a:r>
              <a:rPr lang="en-US" sz="1900" dirty="0"/>
              <a:t>are</a:t>
            </a:r>
            <a:r>
              <a:rPr lang="en-US" sz="2000" dirty="0"/>
              <a:t> committed to the highest standards of honesty and ethical conduct, which are the cornerstones of our profession.</a:t>
            </a:r>
          </a:p>
          <a:p>
            <a:pPr marL="0" indent="0">
              <a:buNone/>
            </a:pPr>
            <a:r>
              <a:rPr lang="en-US" sz="2000" u="sng" dirty="0"/>
              <a:t>Respect</a:t>
            </a:r>
            <a:r>
              <a:rPr lang="en-US" sz="2000" dirty="0"/>
              <a:t>: We recognize the authority we hold and will treat others as we would like to be treated.</a:t>
            </a:r>
          </a:p>
          <a:p>
            <a:pPr marL="0" indent="0">
              <a:buNone/>
            </a:pPr>
            <a:r>
              <a:rPr lang="en-US" sz="2000" u="sng" dirty="0"/>
              <a:t>Character</a:t>
            </a:r>
            <a:r>
              <a:rPr lang="en-US" sz="2000" dirty="0"/>
              <a:t>: We strive to achieve the highest standards of personal and organizational excellence as well as the character to confront fear, danger, uncertainty, and intimidation. </a:t>
            </a:r>
          </a:p>
        </p:txBody>
      </p:sp>
    </p:spTree>
    <p:extLst>
      <p:ext uri="{BB962C8B-B14F-4D97-AF65-F5344CB8AC3E}">
        <p14:creationId xmlns:p14="http://schemas.microsoft.com/office/powerpoint/2010/main" val="329405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Police 2019 Budget Breakdown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numCol="1" rtlCol="0">
            <a:normAutofit/>
          </a:bodyPr>
          <a:lstStyle/>
          <a:p>
            <a:r>
              <a:rPr lang="en-US" sz="2000" dirty="0"/>
              <a:t>Primary Expenditures:</a:t>
            </a:r>
          </a:p>
          <a:p>
            <a:br>
              <a:rPr lang="en-US" sz="2000" dirty="0"/>
            </a:br>
            <a:r>
              <a:rPr lang="en-US" sz="2000" dirty="0"/>
              <a:t>With 25 full time employees, the primary expense for the police department is employee salaries and benefits. In 2019 all categories except personnel benefits and supplies experienced an increase.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32A7A-63C1-4EE3-AFA2-7E8CEF04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719392"/>
            <a:ext cx="6019331" cy="34159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413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8FE7-C0B8-4244-B2F5-0D0A7D06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4929352" cy="2270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Department Statistics: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584D2-9447-4632-9D7B-8BA0540085F0}"/>
              </a:ext>
            </a:extLst>
          </p:cNvPr>
          <p:cNvSpPr txBox="1"/>
          <p:nvPr/>
        </p:nvSpPr>
        <p:spPr>
          <a:xfrm>
            <a:off x="1166649" y="2892472"/>
            <a:ext cx="4929351" cy="3043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12 officers assigned to patrol in 2019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14,178 calls and a population of 16,500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1,182 calls per patrol officer in 2019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2AC621-930B-4E9D-8301-CFED2B8D0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52118"/>
              </p:ext>
            </p:extLst>
          </p:nvPr>
        </p:nvGraphicFramePr>
        <p:xfrm>
          <a:off x="6318441" y="4841107"/>
          <a:ext cx="5120641" cy="14156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77579">
                  <a:extLst>
                    <a:ext uri="{9D8B030D-6E8A-4147-A177-3AD203B41FA5}">
                      <a16:colId xmlns:a16="http://schemas.microsoft.com/office/drawing/2014/main" val="1343619222"/>
                    </a:ext>
                  </a:extLst>
                </a:gridCol>
                <a:gridCol w="677391">
                  <a:extLst>
                    <a:ext uri="{9D8B030D-6E8A-4147-A177-3AD203B41FA5}">
                      <a16:colId xmlns:a16="http://schemas.microsoft.com/office/drawing/2014/main" val="2258690182"/>
                    </a:ext>
                  </a:extLst>
                </a:gridCol>
                <a:gridCol w="677391">
                  <a:extLst>
                    <a:ext uri="{9D8B030D-6E8A-4147-A177-3AD203B41FA5}">
                      <a16:colId xmlns:a16="http://schemas.microsoft.com/office/drawing/2014/main" val="3763597741"/>
                    </a:ext>
                  </a:extLst>
                </a:gridCol>
                <a:gridCol w="677391">
                  <a:extLst>
                    <a:ext uri="{9D8B030D-6E8A-4147-A177-3AD203B41FA5}">
                      <a16:colId xmlns:a16="http://schemas.microsoft.com/office/drawing/2014/main" val="2728850739"/>
                    </a:ext>
                  </a:extLst>
                </a:gridCol>
                <a:gridCol w="677391">
                  <a:extLst>
                    <a:ext uri="{9D8B030D-6E8A-4147-A177-3AD203B41FA5}">
                      <a16:colId xmlns:a16="http://schemas.microsoft.com/office/drawing/2014/main" val="2532650722"/>
                    </a:ext>
                  </a:extLst>
                </a:gridCol>
                <a:gridCol w="677391">
                  <a:extLst>
                    <a:ext uri="{9D8B030D-6E8A-4147-A177-3AD203B41FA5}">
                      <a16:colId xmlns:a16="http://schemas.microsoft.com/office/drawing/2014/main" val="1290351565"/>
                    </a:ext>
                  </a:extLst>
                </a:gridCol>
                <a:gridCol w="756107">
                  <a:extLst>
                    <a:ext uri="{9D8B030D-6E8A-4147-A177-3AD203B41FA5}">
                      <a16:colId xmlns:a16="http://schemas.microsoft.com/office/drawing/2014/main" val="739052557"/>
                    </a:ext>
                  </a:extLst>
                </a:gridCol>
              </a:tblGrid>
              <a:tr h="907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% change (2015-2019)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extLst>
                  <a:ext uri="{0D108BD9-81ED-4DB2-BD59-A6C34878D82A}">
                    <a16:rowId xmlns:a16="http://schemas.microsoft.com/office/drawing/2014/main" val="1145447659"/>
                  </a:ext>
                </a:extLst>
              </a:tr>
              <a:tr h="254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Total Calls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12,523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12,588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12,913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13,379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14,178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13.22%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extLst>
                  <a:ext uri="{0D108BD9-81ED-4DB2-BD59-A6C34878D82A}">
                    <a16:rowId xmlns:a16="http://schemas.microsoft.com/office/drawing/2014/main" val="88912408"/>
                  </a:ext>
                </a:extLst>
              </a:tr>
              <a:tr h="254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Population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15,170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15,560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15,760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16,020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16,500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8.77%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687" marR="5687" marT="5687" marB="0" anchor="ctr"/>
                </a:tc>
                <a:extLst>
                  <a:ext uri="{0D108BD9-81ED-4DB2-BD59-A6C34878D82A}">
                    <a16:rowId xmlns:a16="http://schemas.microsoft.com/office/drawing/2014/main" val="1693738707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666533"/>
              </p:ext>
            </p:extLst>
          </p:nvPr>
        </p:nvGraphicFramePr>
        <p:xfrm>
          <a:off x="5890846" y="1149462"/>
          <a:ext cx="5975833" cy="348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740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8FC0-A6CE-48DE-992C-333B815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300505"/>
            <a:ext cx="10506456" cy="860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Department Statistics: Crime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98A879A-0C9A-4CD5-9C45-F5F533D4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390" y="1465402"/>
            <a:ext cx="5681220" cy="28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BDDC3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674B4DED-3549-4740-B104-FD71872A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391" y="4732156"/>
            <a:ext cx="5681219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BDDC3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2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CB26-C1EA-497C-8746-86BDF0B0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275"/>
          </a:xfrm>
        </p:spPr>
        <p:txBody>
          <a:bodyPr>
            <a:normAutofit/>
          </a:bodyPr>
          <a:lstStyle/>
          <a:p>
            <a:r>
              <a:rPr lang="en-US" sz="4000" dirty="0"/>
              <a:t>911 Dispatched Calls for Service per Patrol Officer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CAF371-E05E-456E-8390-280FCF294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19597"/>
              </p:ext>
            </p:extLst>
          </p:nvPr>
        </p:nvGraphicFramePr>
        <p:xfrm>
          <a:off x="2679699" y="4535194"/>
          <a:ext cx="6832600" cy="2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81785087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224438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606264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7335797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9495955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6372647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7029563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71609575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 (2014-2019)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15095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Washougal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956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884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13.76%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51732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Camas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16.51%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5925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Battle Ground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889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1002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58.29%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81806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345952"/>
              </p:ext>
            </p:extLst>
          </p:nvPr>
        </p:nvGraphicFramePr>
        <p:xfrm>
          <a:off x="3493344" y="1325692"/>
          <a:ext cx="5205310" cy="313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72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5F6E-77D8-4B23-8717-CAD48FFD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Police: Training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443600"/>
              </p:ext>
            </p:extLst>
          </p:nvPr>
        </p:nvGraphicFramePr>
        <p:xfrm>
          <a:off x="3153454" y="1355969"/>
          <a:ext cx="5885092" cy="376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6F1F37-4C5C-4327-861A-E8685E628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65962"/>
              </p:ext>
            </p:extLst>
          </p:nvPr>
        </p:nvGraphicFramePr>
        <p:xfrm>
          <a:off x="3073400" y="5119077"/>
          <a:ext cx="6045200" cy="1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18874979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868910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8910885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803518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0809597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477866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21396264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985542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Average Hours of Training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3232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26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6EBD4BC586D34D84388FF76DDE7778" ma:contentTypeVersion="11" ma:contentTypeDescription="Create a new document." ma:contentTypeScope="" ma:versionID="f8e6060fbc6c01dedb44876fad01d35a">
  <xsd:schema xmlns:xsd="http://www.w3.org/2001/XMLSchema" xmlns:xs="http://www.w3.org/2001/XMLSchema" xmlns:p="http://schemas.microsoft.com/office/2006/metadata/properties" xmlns:ns3="2e01e683-c48f-4ed3-b985-b07f9f933e95" xmlns:ns4="c24fe6fa-60e1-45a1-bbd9-3e7777712064" targetNamespace="http://schemas.microsoft.com/office/2006/metadata/properties" ma:root="true" ma:fieldsID="d23fed5528422c01439d36706830b828" ns3:_="" ns4:_="">
    <xsd:import namespace="2e01e683-c48f-4ed3-b985-b07f9f933e95"/>
    <xsd:import namespace="c24fe6fa-60e1-45a1-bbd9-3e7777712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1e683-c48f-4ed3-b985-b07f9f93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fe6fa-60e1-45a1-bbd9-3e7777712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6CF534-3608-4C43-A022-14D6324ED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01e683-c48f-4ed3-b985-b07f9f933e95"/>
    <ds:schemaRef ds:uri="c24fe6fa-60e1-45a1-bbd9-3e7777712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CC773-9BE1-40B0-A1A4-F2E177747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8A96B3-9AC9-412E-ABCB-C2FAF99A67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684</Words>
  <Application>Microsoft Office PowerPoint</Application>
  <PresentationFormat>Widescreen</PresentationFormat>
  <Paragraphs>257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Arial</vt:lpstr>
      <vt:lpstr>Calibri Light</vt:lpstr>
      <vt:lpstr>Office Theme</vt:lpstr>
      <vt:lpstr>Police Annual Report</vt:lpstr>
      <vt:lpstr>Agenda</vt:lpstr>
      <vt:lpstr>Accomplishments for 2019 </vt:lpstr>
      <vt:lpstr>New Mission, Vision, Values</vt:lpstr>
      <vt:lpstr>Police 2019 Budget Breakdown</vt:lpstr>
      <vt:lpstr>Department Statistics: Overview</vt:lpstr>
      <vt:lpstr>Department Statistics: Crime </vt:lpstr>
      <vt:lpstr>911 Dispatched Calls for Service per Patrol Officer</vt:lpstr>
      <vt:lpstr>Police: Training </vt:lpstr>
      <vt:lpstr>Calls for Service (Drug Related)</vt:lpstr>
      <vt:lpstr>Calls for Service (Traffic)</vt:lpstr>
      <vt:lpstr>Crime Statistics</vt:lpstr>
      <vt:lpstr>Department Statistics: Animal Control Overview</vt:lpstr>
      <vt:lpstr>Department Statistics: Animal Impounds</vt:lpstr>
      <vt:lpstr>2020 Goals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Annual Report</dc:title>
  <dc:creator>Emma Hiatt</dc:creator>
  <cp:lastModifiedBy>Wendi Steinbronn</cp:lastModifiedBy>
  <cp:revision>4</cp:revision>
  <dcterms:created xsi:type="dcterms:W3CDTF">2020-08-13T16:55:29Z</dcterms:created>
  <dcterms:modified xsi:type="dcterms:W3CDTF">2021-03-09T21:21:13Z</dcterms:modified>
</cp:coreProperties>
</file>