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31"/>
  </p:notesMasterIdLst>
  <p:sldIdLst>
    <p:sldId id="256" r:id="rId5"/>
    <p:sldId id="610" r:id="rId6"/>
    <p:sldId id="584" r:id="rId7"/>
    <p:sldId id="582" r:id="rId8"/>
    <p:sldId id="593" r:id="rId9"/>
    <p:sldId id="594" r:id="rId10"/>
    <p:sldId id="605" r:id="rId11"/>
    <p:sldId id="606" r:id="rId12"/>
    <p:sldId id="609" r:id="rId13"/>
    <p:sldId id="608" r:id="rId14"/>
    <p:sldId id="585" r:id="rId15"/>
    <p:sldId id="586" r:id="rId16"/>
    <p:sldId id="600" r:id="rId17"/>
    <p:sldId id="599" r:id="rId18"/>
    <p:sldId id="588" r:id="rId19"/>
    <p:sldId id="602" r:id="rId20"/>
    <p:sldId id="603" r:id="rId21"/>
    <p:sldId id="591" r:id="rId22"/>
    <p:sldId id="592" r:id="rId23"/>
    <p:sldId id="589" r:id="rId24"/>
    <p:sldId id="590" r:id="rId25"/>
    <p:sldId id="595" r:id="rId26"/>
    <p:sldId id="596" r:id="rId27"/>
    <p:sldId id="598" r:id="rId28"/>
    <p:sldId id="604" r:id="rId29"/>
    <p:sldId id="257" r:id="rId3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4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131253-FB24-1A11-557A-8A567D594619}" v="28" dt="2024-04-08T20:43:09.9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510" y="2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FC6B74D-D5F6-4118-8524-7A1533096A9F}" type="datetimeFigureOut">
              <a:rPr lang="en-US" smtClean="0"/>
              <a:t>4/8/2024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B863F1C-B78D-4C40-BE5D-5A5CC88D386E}" type="slidenum">
              <a:rPr lang="en-US" smtClean="0"/>
              <a:t>‹#›</a:t>
            </a:fld>
            <a:endParaRPr lang="en-US" dirty="0"/>
          </a:p>
        </p:txBody>
      </p:sp>
    </p:spTree>
    <p:extLst>
      <p:ext uri="{BB962C8B-B14F-4D97-AF65-F5344CB8AC3E}">
        <p14:creationId xmlns:p14="http://schemas.microsoft.com/office/powerpoint/2010/main" val="1193772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0" name="Rectangle 9"/>
          <p:cNvSpPr/>
          <p:nvPr userDrawn="1"/>
        </p:nvSpPr>
        <p:spPr>
          <a:xfrm>
            <a:off x="5088317" y="-1525813"/>
            <a:ext cx="9282658" cy="9655206"/>
          </a:xfrm>
          <a:prstGeom prst="rect">
            <a:avLst/>
          </a:prstGeom>
          <a:blipFill dpi="0" rotWithShape="1">
            <a:blip r:embed="rId2">
              <a:alphaModFix amt="2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794458" y="1962616"/>
            <a:ext cx="7977427" cy="2141938"/>
          </a:xfrm>
        </p:spPr>
        <p:txBody>
          <a:bodyPr anchor="b" anchorCtr="0">
            <a:noAutofit/>
          </a:bodyPr>
          <a:lstStyle>
            <a:lvl1pPr algn="l">
              <a:defRPr sz="7200">
                <a:solidFill>
                  <a:schemeClr val="bg1"/>
                </a:solidFill>
              </a:defRPr>
            </a:lvl1pPr>
          </a:lstStyle>
          <a:p>
            <a:r>
              <a:rPr lang="en-US"/>
              <a:t>Presentation Title</a:t>
            </a:r>
          </a:p>
        </p:txBody>
      </p:sp>
      <p:sp>
        <p:nvSpPr>
          <p:cNvPr id="3" name="Subtitle 2"/>
          <p:cNvSpPr>
            <a:spLocks noGrp="1"/>
          </p:cNvSpPr>
          <p:nvPr>
            <p:ph type="subTitle" idx="1" hasCustomPrompt="1"/>
          </p:nvPr>
        </p:nvSpPr>
        <p:spPr>
          <a:xfrm>
            <a:off x="832036" y="4230812"/>
            <a:ext cx="9144000" cy="1097642"/>
          </a:xfrm>
        </p:spPr>
        <p:txBody>
          <a:bodyPr>
            <a:noAutofit/>
          </a:bodyPr>
          <a:lstStyle>
            <a:lvl1pPr marL="0" indent="0" algn="l">
              <a:lnSpc>
                <a:spcPts val="1400"/>
              </a:lnSpc>
              <a:buNone/>
              <a:defRPr sz="1600" i="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Date/Meeting | Presented by</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458" y="5642216"/>
            <a:ext cx="3024800" cy="907440"/>
          </a:xfrm>
          <a:prstGeom prst="rect">
            <a:avLst/>
          </a:prstGeom>
        </p:spPr>
      </p:pic>
    </p:spTree>
    <p:extLst>
      <p:ext uri="{BB962C8B-B14F-4D97-AF65-F5344CB8AC3E}">
        <p14:creationId xmlns:p14="http://schemas.microsoft.com/office/powerpoint/2010/main" val="2815728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3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586271"/>
            <a:ext cx="4842510" cy="1577975"/>
          </a:xfrm>
        </p:spPr>
        <p:txBody>
          <a:bodyPr/>
          <a:lstStyle>
            <a:lvl1pPr>
              <a:defRPr/>
            </a:lvl1pPr>
          </a:lstStyle>
          <a:p>
            <a:r>
              <a:rPr lang="en-US"/>
              <a:t>Text and 3 Photo Layout</a:t>
            </a:r>
          </a:p>
        </p:txBody>
      </p:sp>
      <p:sp>
        <p:nvSpPr>
          <p:cNvPr id="4" name="Text Placeholder 3"/>
          <p:cNvSpPr>
            <a:spLocks noGrp="1"/>
          </p:cNvSpPr>
          <p:nvPr>
            <p:ph type="body" sz="quarter" idx="10" hasCustomPrompt="1"/>
          </p:nvPr>
        </p:nvSpPr>
        <p:spPr>
          <a:xfrm>
            <a:off x="838200" y="2302032"/>
            <a:ext cx="4351020" cy="3931920"/>
          </a:xfrm>
        </p:spPr>
        <p:txBody>
          <a:bodyPr/>
          <a:lstStyle/>
          <a:p>
            <a:r>
              <a:rPr lang="en-US"/>
              <a:t>Type or paste your text here! </a:t>
            </a:r>
            <a:br>
              <a:rPr lang="en-US"/>
            </a:br>
            <a:r>
              <a:rPr lang="en-US" err="1"/>
              <a:t>Em</a:t>
            </a:r>
            <a:r>
              <a:rPr lang="en-US"/>
              <a:t> </a:t>
            </a:r>
            <a:r>
              <a:rPr lang="en-US" err="1"/>
              <a:t>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a:t>
            </a:r>
            <a:r>
              <a:rPr lang="en-US" err="1"/>
              <a:t>vehicula</a:t>
            </a:r>
            <a:r>
              <a:rPr lang="en-US"/>
              <a:t> dui in </a:t>
            </a:r>
            <a:r>
              <a:rPr lang="en-US" err="1"/>
              <a:t>neque</a:t>
            </a:r>
            <a:r>
              <a:rPr lang="en-US"/>
              <a:t> </a:t>
            </a:r>
            <a:r>
              <a:rPr lang="en-US" err="1"/>
              <a:t>dignissim</a:t>
            </a:r>
            <a:r>
              <a:rPr lang="en-US"/>
              <a:t>, in </a:t>
            </a:r>
            <a:r>
              <a:rPr lang="en-US" err="1"/>
              <a:t>aliquet</a:t>
            </a:r>
            <a:r>
              <a:rPr lang="en-US"/>
              <a:t> </a:t>
            </a:r>
            <a:r>
              <a:rPr lang="en-US" err="1"/>
              <a:t>nisl</a:t>
            </a:r>
            <a:r>
              <a:rPr lang="en-US"/>
              <a:t> </a:t>
            </a:r>
            <a:r>
              <a:rPr lang="en-US" err="1"/>
              <a:t>varius</a:t>
            </a:r>
            <a:r>
              <a:rPr lang="en-US"/>
              <a:t>. </a:t>
            </a:r>
            <a:r>
              <a:rPr lang="en-US" err="1"/>
              <a:t>Sed</a:t>
            </a:r>
            <a:r>
              <a:rPr lang="en-US"/>
              <a:t> a </a:t>
            </a:r>
            <a:r>
              <a:rPr lang="en-US" err="1"/>
              <a:t>erat</a:t>
            </a:r>
            <a:r>
              <a:rPr lang="en-US"/>
              <a:t> </a:t>
            </a:r>
            <a:r>
              <a:rPr lang="en-US" err="1"/>
              <a:t>ut</a:t>
            </a:r>
            <a:r>
              <a:rPr lang="en-US"/>
              <a:t> magna </a:t>
            </a:r>
            <a:r>
              <a:rPr lang="en-US" err="1"/>
              <a:t>vulputate</a:t>
            </a:r>
            <a:r>
              <a:rPr lang="en-US"/>
              <a:t> </a:t>
            </a:r>
            <a:r>
              <a:rPr lang="en-US" err="1"/>
              <a:t>feugiat</a:t>
            </a:r>
            <a:r>
              <a:rPr lang="en-US"/>
              <a:t>. </a:t>
            </a:r>
            <a:r>
              <a:rPr lang="en-US" err="1"/>
              <a:t>Quisque</a:t>
            </a:r>
            <a:r>
              <a:rPr lang="en-US"/>
              <a:t> </a:t>
            </a:r>
            <a:r>
              <a:rPr lang="en-US" err="1"/>
              <a:t>varius</a:t>
            </a:r>
            <a:r>
              <a:rPr lang="en-US"/>
              <a:t> libero </a:t>
            </a:r>
            <a:r>
              <a:rPr lang="en-US" err="1"/>
              <a:t>placerat</a:t>
            </a:r>
            <a:r>
              <a:rPr lang="en-US"/>
              <a:t> </a:t>
            </a:r>
            <a:r>
              <a:rPr lang="en-US" err="1"/>
              <a:t>erat</a:t>
            </a:r>
            <a:r>
              <a:rPr lang="en-US"/>
              <a:t> </a:t>
            </a:r>
            <a:r>
              <a:rPr lang="en-US" err="1"/>
              <a:t>lobortis</a:t>
            </a:r>
            <a:r>
              <a:rPr lang="en-US"/>
              <a:t> </a:t>
            </a:r>
            <a:r>
              <a:rPr lang="en-US" err="1"/>
              <a:t>congue</a:t>
            </a:r>
            <a:r>
              <a:rPr lang="en-US"/>
              <a:t>. Integer a </a:t>
            </a:r>
            <a:r>
              <a:rPr lang="en-US" err="1"/>
              <a:t>arcu</a:t>
            </a:r>
            <a:r>
              <a:rPr lang="en-US"/>
              <a:t> </a:t>
            </a:r>
            <a:r>
              <a:rPr lang="en-US" err="1"/>
              <a:t>vel</a:t>
            </a:r>
            <a:r>
              <a:rPr lang="en-US"/>
              <a:t> ante </a:t>
            </a:r>
            <a:r>
              <a:rPr lang="en-US" err="1"/>
              <a:t>bibendum</a:t>
            </a:r>
            <a:r>
              <a:rPr lang="en-US"/>
              <a:t> </a:t>
            </a:r>
            <a:r>
              <a:rPr lang="en-US" err="1"/>
              <a:t>scelerisque</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a:t>
            </a:r>
          </a:p>
        </p:txBody>
      </p:sp>
      <p:sp>
        <p:nvSpPr>
          <p:cNvPr id="5" name="Picture Placeholder 4"/>
          <p:cNvSpPr>
            <a:spLocks noGrp="1"/>
          </p:cNvSpPr>
          <p:nvPr>
            <p:ph type="pic" sz="quarter" idx="11"/>
          </p:nvPr>
        </p:nvSpPr>
        <p:spPr>
          <a:xfrm>
            <a:off x="6697980" y="0"/>
            <a:ext cx="5494020" cy="3529413"/>
          </a:xfrm>
          <a:solidFill>
            <a:schemeClr val="bg1">
              <a:lumMod val="65000"/>
            </a:schemeClr>
          </a:solidFill>
        </p:spPr>
        <p:txBody>
          <a:bodyPr>
            <a:normAutofit/>
          </a:bodyPr>
          <a:lstStyle>
            <a:lvl1pPr algn="ctr">
              <a:defRPr sz="1200" baseline="0">
                <a:solidFill>
                  <a:schemeClr val="bg1"/>
                </a:solidFill>
              </a:defRPr>
            </a:lvl1pPr>
          </a:lstStyle>
          <a:p>
            <a:r>
              <a:rPr lang="en-US" dirty="0"/>
              <a:t>Click icon to add picture</a:t>
            </a:r>
          </a:p>
        </p:txBody>
      </p:sp>
      <p:sp>
        <p:nvSpPr>
          <p:cNvPr id="6" name="Picture Placeholder 4">
            <a:extLst>
              <a:ext uri="{FF2B5EF4-FFF2-40B4-BE49-F238E27FC236}">
                <a16:creationId xmlns:a16="http://schemas.microsoft.com/office/drawing/2014/main" id="{8D46A34C-8AD4-471C-BDE4-8B6AF2F6DFC3}"/>
              </a:ext>
            </a:extLst>
          </p:cNvPr>
          <p:cNvSpPr>
            <a:spLocks noGrp="1"/>
          </p:cNvSpPr>
          <p:nvPr>
            <p:ph type="pic" sz="quarter" idx="12"/>
          </p:nvPr>
        </p:nvSpPr>
        <p:spPr>
          <a:xfrm>
            <a:off x="6697980" y="3529413"/>
            <a:ext cx="2750820" cy="3328587"/>
          </a:xfrm>
          <a:solidFill>
            <a:schemeClr val="bg1">
              <a:lumMod val="65000"/>
            </a:schemeClr>
          </a:solidFill>
        </p:spPr>
        <p:txBody>
          <a:bodyPr>
            <a:normAutofit/>
          </a:bodyPr>
          <a:lstStyle>
            <a:lvl1pPr algn="ctr">
              <a:defRPr sz="1200" baseline="0">
                <a:solidFill>
                  <a:schemeClr val="bg1"/>
                </a:solidFill>
              </a:defRPr>
            </a:lvl1pPr>
          </a:lstStyle>
          <a:p>
            <a:r>
              <a:rPr lang="en-US" dirty="0"/>
              <a:t>Click icon to add picture</a:t>
            </a:r>
          </a:p>
        </p:txBody>
      </p:sp>
      <p:sp>
        <p:nvSpPr>
          <p:cNvPr id="7" name="Picture Placeholder 4">
            <a:extLst>
              <a:ext uri="{FF2B5EF4-FFF2-40B4-BE49-F238E27FC236}">
                <a16:creationId xmlns:a16="http://schemas.microsoft.com/office/drawing/2014/main" id="{4CEDEDA8-F344-49DF-9CB6-B4D0C287FA24}"/>
              </a:ext>
            </a:extLst>
          </p:cNvPr>
          <p:cNvSpPr>
            <a:spLocks noGrp="1"/>
          </p:cNvSpPr>
          <p:nvPr>
            <p:ph type="pic" sz="quarter" idx="13"/>
          </p:nvPr>
        </p:nvSpPr>
        <p:spPr>
          <a:xfrm>
            <a:off x="9437370" y="3529413"/>
            <a:ext cx="2750820" cy="3328587"/>
          </a:xfrm>
          <a:solidFill>
            <a:schemeClr val="bg1">
              <a:lumMod val="65000"/>
            </a:schemeClr>
          </a:solidFill>
        </p:spPr>
        <p:txBody>
          <a:bodyPr>
            <a:normAutofit/>
          </a:bodyPr>
          <a:lstStyle>
            <a:lvl1pPr algn="ctr">
              <a:defRPr sz="1200" baseline="0">
                <a:solidFill>
                  <a:schemeClr val="bg1"/>
                </a:solidFill>
              </a:defRPr>
            </a:lvl1pPr>
          </a:lstStyle>
          <a:p>
            <a:r>
              <a:rPr lang="en-US" dirty="0"/>
              <a:t>Click icon to add picture</a:t>
            </a:r>
          </a:p>
        </p:txBody>
      </p:sp>
    </p:spTree>
    <p:extLst>
      <p:ext uri="{BB962C8B-B14F-4D97-AF65-F5344CB8AC3E}">
        <p14:creationId xmlns:p14="http://schemas.microsoft.com/office/powerpoint/2010/main" val="654686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Width Photo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0" y="0"/>
            <a:ext cx="12192000" cy="5977890"/>
          </a:xfrm>
          <a:solidFill>
            <a:schemeClr val="bg1">
              <a:lumMod val="65000"/>
            </a:schemeClr>
          </a:solidFill>
        </p:spPr>
        <p:txBody>
          <a:bodyPr>
            <a:normAutofit/>
          </a:bodyPr>
          <a:lstStyle>
            <a:lvl1pPr algn="ctr">
              <a:defRPr sz="1200" baseline="0">
                <a:solidFill>
                  <a:schemeClr val="bg1"/>
                </a:solidFill>
              </a:defRPr>
            </a:lvl1pPr>
          </a:lstStyle>
          <a:p>
            <a:r>
              <a:rPr lang="en-US" dirty="0"/>
              <a:t>Click icon to add picture</a:t>
            </a:r>
          </a:p>
        </p:txBody>
      </p:sp>
    </p:spTree>
    <p:extLst>
      <p:ext uri="{BB962C8B-B14F-4D97-AF65-F5344CB8AC3E}">
        <p14:creationId xmlns:p14="http://schemas.microsoft.com/office/powerpoint/2010/main" val="24249814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Char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586271"/>
            <a:ext cx="4842510" cy="1577975"/>
          </a:xfrm>
        </p:spPr>
        <p:txBody>
          <a:bodyPr/>
          <a:lstStyle>
            <a:lvl1pPr>
              <a:defRPr/>
            </a:lvl1pPr>
          </a:lstStyle>
          <a:p>
            <a:r>
              <a:rPr lang="en-US"/>
              <a:t>Text and Chart Layout</a:t>
            </a:r>
          </a:p>
        </p:txBody>
      </p:sp>
      <p:sp>
        <p:nvSpPr>
          <p:cNvPr id="4" name="Text Placeholder 3"/>
          <p:cNvSpPr>
            <a:spLocks noGrp="1"/>
          </p:cNvSpPr>
          <p:nvPr>
            <p:ph type="body" sz="quarter" idx="10" hasCustomPrompt="1"/>
          </p:nvPr>
        </p:nvSpPr>
        <p:spPr>
          <a:xfrm>
            <a:off x="838200" y="2302032"/>
            <a:ext cx="4351020" cy="3931920"/>
          </a:xfrm>
        </p:spPr>
        <p:txBody>
          <a:bodyPr/>
          <a:lstStyle/>
          <a:p>
            <a:r>
              <a:rPr lang="en-US"/>
              <a:t>Type or paste your text here! </a:t>
            </a:r>
            <a:br>
              <a:rPr lang="en-US"/>
            </a:br>
            <a:r>
              <a:rPr lang="en-US" err="1"/>
              <a:t>Em</a:t>
            </a:r>
            <a:r>
              <a:rPr lang="en-US"/>
              <a:t> </a:t>
            </a:r>
            <a:r>
              <a:rPr lang="en-US" err="1"/>
              <a:t>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a:t>
            </a:r>
            <a:r>
              <a:rPr lang="en-US" err="1"/>
              <a:t>vehicula</a:t>
            </a:r>
            <a:r>
              <a:rPr lang="en-US"/>
              <a:t> dui in </a:t>
            </a:r>
            <a:r>
              <a:rPr lang="en-US" err="1"/>
              <a:t>neque</a:t>
            </a:r>
            <a:r>
              <a:rPr lang="en-US"/>
              <a:t> </a:t>
            </a:r>
            <a:r>
              <a:rPr lang="en-US" err="1"/>
              <a:t>dignissim</a:t>
            </a:r>
            <a:r>
              <a:rPr lang="en-US"/>
              <a:t>, in </a:t>
            </a:r>
            <a:r>
              <a:rPr lang="en-US" err="1"/>
              <a:t>aliquet</a:t>
            </a:r>
            <a:r>
              <a:rPr lang="en-US"/>
              <a:t> </a:t>
            </a:r>
            <a:r>
              <a:rPr lang="en-US" err="1"/>
              <a:t>nisl</a:t>
            </a:r>
            <a:r>
              <a:rPr lang="en-US"/>
              <a:t> </a:t>
            </a:r>
            <a:r>
              <a:rPr lang="en-US" err="1"/>
              <a:t>varius</a:t>
            </a:r>
            <a:r>
              <a:rPr lang="en-US"/>
              <a:t>. </a:t>
            </a:r>
            <a:r>
              <a:rPr lang="en-US" err="1"/>
              <a:t>Sed</a:t>
            </a:r>
            <a:r>
              <a:rPr lang="en-US"/>
              <a:t> a </a:t>
            </a:r>
            <a:r>
              <a:rPr lang="en-US" err="1"/>
              <a:t>erat</a:t>
            </a:r>
            <a:r>
              <a:rPr lang="en-US"/>
              <a:t> </a:t>
            </a:r>
            <a:r>
              <a:rPr lang="en-US" err="1"/>
              <a:t>ut</a:t>
            </a:r>
            <a:r>
              <a:rPr lang="en-US"/>
              <a:t> magna </a:t>
            </a:r>
            <a:r>
              <a:rPr lang="en-US" err="1"/>
              <a:t>vulputate</a:t>
            </a:r>
            <a:r>
              <a:rPr lang="en-US"/>
              <a:t> </a:t>
            </a:r>
            <a:r>
              <a:rPr lang="en-US" err="1"/>
              <a:t>feugiat</a:t>
            </a:r>
            <a:r>
              <a:rPr lang="en-US"/>
              <a:t>. </a:t>
            </a:r>
            <a:r>
              <a:rPr lang="en-US" err="1"/>
              <a:t>Quisque</a:t>
            </a:r>
            <a:r>
              <a:rPr lang="en-US"/>
              <a:t> </a:t>
            </a:r>
            <a:r>
              <a:rPr lang="en-US" err="1"/>
              <a:t>varius</a:t>
            </a:r>
            <a:r>
              <a:rPr lang="en-US"/>
              <a:t> libero </a:t>
            </a:r>
            <a:r>
              <a:rPr lang="en-US" err="1"/>
              <a:t>placerat</a:t>
            </a:r>
            <a:r>
              <a:rPr lang="en-US"/>
              <a:t> </a:t>
            </a:r>
            <a:r>
              <a:rPr lang="en-US" err="1"/>
              <a:t>erat</a:t>
            </a:r>
            <a:r>
              <a:rPr lang="en-US"/>
              <a:t> </a:t>
            </a:r>
            <a:r>
              <a:rPr lang="en-US" err="1"/>
              <a:t>lobortis</a:t>
            </a:r>
            <a:r>
              <a:rPr lang="en-US"/>
              <a:t> </a:t>
            </a:r>
            <a:r>
              <a:rPr lang="en-US" err="1"/>
              <a:t>congue</a:t>
            </a:r>
            <a:r>
              <a:rPr lang="en-US"/>
              <a:t>. Integer a </a:t>
            </a:r>
            <a:r>
              <a:rPr lang="en-US" err="1"/>
              <a:t>arcu</a:t>
            </a:r>
            <a:r>
              <a:rPr lang="en-US"/>
              <a:t> </a:t>
            </a:r>
            <a:r>
              <a:rPr lang="en-US" err="1"/>
              <a:t>vel</a:t>
            </a:r>
            <a:r>
              <a:rPr lang="en-US"/>
              <a:t> ante </a:t>
            </a:r>
            <a:r>
              <a:rPr lang="en-US" err="1"/>
              <a:t>bibendum</a:t>
            </a:r>
            <a:r>
              <a:rPr lang="en-US"/>
              <a:t> </a:t>
            </a:r>
            <a:r>
              <a:rPr lang="en-US" err="1"/>
              <a:t>scelerisque</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a:t>
            </a:r>
          </a:p>
        </p:txBody>
      </p:sp>
      <p:sp>
        <p:nvSpPr>
          <p:cNvPr id="6" name="Chart Placeholder 5">
            <a:extLst>
              <a:ext uri="{FF2B5EF4-FFF2-40B4-BE49-F238E27FC236}">
                <a16:creationId xmlns:a16="http://schemas.microsoft.com/office/drawing/2014/main" id="{BBECAC1C-8993-43DD-987C-829CFCE1EE97}"/>
              </a:ext>
            </a:extLst>
          </p:cNvPr>
          <p:cNvSpPr>
            <a:spLocks noGrp="1"/>
          </p:cNvSpPr>
          <p:nvPr>
            <p:ph type="chart" sz="quarter" idx="11" hasCustomPrompt="1"/>
          </p:nvPr>
        </p:nvSpPr>
        <p:spPr>
          <a:xfrm>
            <a:off x="6096000" y="1067231"/>
            <a:ext cx="5611813" cy="5000625"/>
          </a:xfrm>
          <a:solidFill>
            <a:schemeClr val="bg1">
              <a:lumMod val="65000"/>
            </a:schemeClr>
          </a:solidFill>
        </p:spPr>
        <p:txBody>
          <a:bodyPr>
            <a:normAutofit/>
          </a:bodyPr>
          <a:lstStyle>
            <a:lvl1pPr marL="0" marR="0" indent="0" algn="ctr" defTabSz="914400" rtl="0" eaLnBrk="1" fontAlgn="auto" latinLnBrk="0" hangingPunct="1">
              <a:lnSpc>
                <a:spcPct val="90000"/>
              </a:lnSpc>
              <a:spcBef>
                <a:spcPts val="1000"/>
              </a:spcBef>
              <a:spcAft>
                <a:spcPts val="0"/>
              </a:spcAft>
              <a:buClr>
                <a:srgbClr val="F7941D"/>
              </a:buClr>
              <a:buSzTx/>
              <a:buFont typeface="Arial" panose="020B0604020202020204" pitchFamily="34" charset="0"/>
              <a:buNone/>
              <a:tabLst/>
              <a:defRPr sz="1600">
                <a:solidFill>
                  <a:schemeClr val="bg1"/>
                </a:solidFill>
              </a:defRPr>
            </a:lvl1pPr>
          </a:lstStyle>
          <a:p>
            <a:pPr marL="0" marR="0" lvl="0" indent="0" algn="l" defTabSz="914400" rtl="0" eaLnBrk="1" fontAlgn="auto" latinLnBrk="0" hangingPunct="1">
              <a:lnSpc>
                <a:spcPct val="90000"/>
              </a:lnSpc>
              <a:spcBef>
                <a:spcPts val="1000"/>
              </a:spcBef>
              <a:spcAft>
                <a:spcPts val="0"/>
              </a:spcAft>
              <a:buClr>
                <a:srgbClr val="F7941D"/>
              </a:buClr>
              <a:buSzTx/>
              <a:buFont typeface="Arial" panose="020B0604020202020204" pitchFamily="34" charset="0"/>
              <a:buNone/>
              <a:tabLst/>
              <a:defRPr/>
            </a:pPr>
            <a:r>
              <a:rPr lang="en-US" dirty="0"/>
              <a:t>               </a:t>
            </a:r>
          </a:p>
          <a:p>
            <a:pPr marL="0" marR="0" lvl="0" indent="0" algn="l" defTabSz="914400" rtl="0" eaLnBrk="1" fontAlgn="auto" latinLnBrk="0" hangingPunct="1">
              <a:lnSpc>
                <a:spcPct val="90000"/>
              </a:lnSpc>
              <a:spcBef>
                <a:spcPts val="1000"/>
              </a:spcBef>
              <a:spcAft>
                <a:spcPts val="0"/>
              </a:spcAft>
              <a:buClr>
                <a:srgbClr val="F7941D"/>
              </a:buClr>
              <a:buSzTx/>
              <a:buFont typeface="Arial" panose="020B0604020202020204" pitchFamily="34" charset="0"/>
              <a:buNone/>
              <a:tabLst/>
              <a:defRPr/>
            </a:pPr>
            <a:r>
              <a:rPr lang="en-US" dirty="0"/>
              <a:t>                        Insert picture by clicking icon</a:t>
            </a:r>
          </a:p>
        </p:txBody>
      </p:sp>
    </p:spTree>
    <p:extLst>
      <p:ext uri="{BB962C8B-B14F-4D97-AF65-F5344CB8AC3E}">
        <p14:creationId xmlns:p14="http://schemas.microsoft.com/office/powerpoint/2010/main" val="35363886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349549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93380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73686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6564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96564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9449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55079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849286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6038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Layou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1" name="Rectangle 10">
            <a:extLst>
              <a:ext uri="{FF2B5EF4-FFF2-40B4-BE49-F238E27FC236}">
                <a16:creationId xmlns:a16="http://schemas.microsoft.com/office/drawing/2014/main" id="{B07649BF-3701-44DF-93C0-B4F3AD3B13E4}"/>
              </a:ext>
            </a:extLst>
          </p:cNvPr>
          <p:cNvSpPr/>
          <p:nvPr userDrawn="1"/>
        </p:nvSpPr>
        <p:spPr>
          <a:xfrm>
            <a:off x="5088317" y="-1525813"/>
            <a:ext cx="9282658" cy="9655206"/>
          </a:xfrm>
          <a:prstGeom prst="rect">
            <a:avLst/>
          </a:prstGeom>
          <a:blipFill dpi="0" rotWithShape="1">
            <a:blip r:embed="rId2">
              <a:alphaModFix amt="2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a:spLocks noGrp="1"/>
          </p:cNvSpPr>
          <p:nvPr>
            <p:ph type="ctrTitle" hasCustomPrompt="1"/>
          </p:nvPr>
        </p:nvSpPr>
        <p:spPr>
          <a:xfrm>
            <a:off x="794458" y="1716953"/>
            <a:ext cx="7977427" cy="2387600"/>
          </a:xfrm>
        </p:spPr>
        <p:txBody>
          <a:bodyPr anchor="b" anchorCtr="0">
            <a:normAutofit/>
          </a:bodyPr>
          <a:lstStyle>
            <a:lvl1pPr algn="l">
              <a:defRPr sz="7200" baseline="0">
                <a:solidFill>
                  <a:schemeClr val="bg1"/>
                </a:solidFill>
              </a:defRPr>
            </a:lvl1pPr>
          </a:lstStyle>
          <a:p>
            <a:r>
              <a:rPr lang="en-US"/>
              <a:t>Divider</a:t>
            </a:r>
            <a:br>
              <a:rPr lang="en-US"/>
            </a:br>
            <a:r>
              <a:rPr lang="en-US"/>
              <a:t>Slide Title</a:t>
            </a:r>
          </a:p>
        </p:txBody>
      </p:sp>
      <p:sp>
        <p:nvSpPr>
          <p:cNvPr id="10" name="Subtitle 2"/>
          <p:cNvSpPr>
            <a:spLocks noGrp="1"/>
          </p:cNvSpPr>
          <p:nvPr>
            <p:ph type="subTitle" idx="1" hasCustomPrompt="1"/>
          </p:nvPr>
        </p:nvSpPr>
        <p:spPr>
          <a:xfrm>
            <a:off x="832036" y="4196628"/>
            <a:ext cx="9144000" cy="1655762"/>
          </a:xfrm>
        </p:spPr>
        <p:txBody>
          <a:bodyPr/>
          <a:lstStyle>
            <a:lvl1pPr marL="0" indent="0" algn="l">
              <a:lnSpc>
                <a:spcPts val="1400"/>
              </a:lnSpc>
              <a:buNone/>
              <a:defRPr sz="20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Title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458" y="5642216"/>
            <a:ext cx="3024800" cy="907440"/>
          </a:xfrm>
          <a:prstGeom prst="rect">
            <a:avLst/>
          </a:prstGeom>
        </p:spPr>
      </p:pic>
    </p:spTree>
    <p:extLst>
      <p:ext uri="{BB962C8B-B14F-4D97-AF65-F5344CB8AC3E}">
        <p14:creationId xmlns:p14="http://schemas.microsoft.com/office/powerpoint/2010/main" val="400062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51075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155633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49666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9955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USE AS DEFAULT 1 Column 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Default Text Layout Title</a:t>
            </a:r>
          </a:p>
        </p:txBody>
      </p:sp>
      <p:sp>
        <p:nvSpPr>
          <p:cNvPr id="4" name="Text Placeholder 3"/>
          <p:cNvSpPr>
            <a:spLocks noGrp="1"/>
          </p:cNvSpPr>
          <p:nvPr>
            <p:ph type="body" sz="quarter" idx="10" hasCustomPrompt="1"/>
          </p:nvPr>
        </p:nvSpPr>
        <p:spPr>
          <a:xfrm>
            <a:off x="838200" y="2044480"/>
            <a:ext cx="5733516" cy="3097213"/>
          </a:xfrm>
        </p:spPr>
        <p:txBody>
          <a:bodyPr/>
          <a:lstStyle>
            <a:lvl1pPr>
              <a:defRPr/>
            </a:lvl1pPr>
          </a:lstStyle>
          <a:p>
            <a:r>
              <a:rPr lang="en-US"/>
              <a:t>Type or paste your text here! </a:t>
            </a:r>
            <a:br>
              <a:rPr lang="en-US"/>
            </a:br>
            <a:r>
              <a:rPr lang="en-US" err="1"/>
              <a:t>Em</a:t>
            </a:r>
            <a:r>
              <a:rPr lang="en-US"/>
              <a:t> </a:t>
            </a:r>
            <a:r>
              <a:rPr lang="en-US" err="1"/>
              <a:t>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a:t>
            </a:r>
            <a:r>
              <a:rPr lang="en-US" err="1"/>
              <a:t>vehicula</a:t>
            </a:r>
            <a:r>
              <a:rPr lang="en-US"/>
              <a:t> dui in </a:t>
            </a:r>
            <a:r>
              <a:rPr lang="en-US" err="1"/>
              <a:t>neque</a:t>
            </a:r>
            <a:r>
              <a:rPr lang="en-US"/>
              <a:t> </a:t>
            </a:r>
            <a:r>
              <a:rPr lang="en-US" err="1"/>
              <a:t>dignissim</a:t>
            </a:r>
            <a:r>
              <a:rPr lang="en-US"/>
              <a:t>, in </a:t>
            </a:r>
            <a:r>
              <a:rPr lang="en-US" err="1"/>
              <a:t>aliquet</a:t>
            </a:r>
            <a:r>
              <a:rPr lang="en-US"/>
              <a:t> </a:t>
            </a:r>
            <a:r>
              <a:rPr lang="en-US" err="1"/>
              <a:t>nisl</a:t>
            </a:r>
            <a:r>
              <a:rPr lang="en-US"/>
              <a:t> </a:t>
            </a:r>
            <a:r>
              <a:rPr lang="en-US" err="1"/>
              <a:t>varius</a:t>
            </a:r>
            <a:r>
              <a:rPr lang="en-US"/>
              <a:t>. </a:t>
            </a:r>
            <a:r>
              <a:rPr lang="en-US" err="1"/>
              <a:t>Sed</a:t>
            </a:r>
            <a:r>
              <a:rPr lang="en-US"/>
              <a:t> a </a:t>
            </a:r>
            <a:r>
              <a:rPr lang="en-US" err="1"/>
              <a:t>erat</a:t>
            </a:r>
            <a:r>
              <a:rPr lang="en-US"/>
              <a:t> </a:t>
            </a:r>
            <a:r>
              <a:rPr lang="en-US" err="1"/>
              <a:t>ut</a:t>
            </a:r>
            <a:r>
              <a:rPr lang="en-US"/>
              <a:t> magna </a:t>
            </a:r>
            <a:r>
              <a:rPr lang="en-US" err="1"/>
              <a:t>vulputate</a:t>
            </a:r>
            <a:r>
              <a:rPr lang="en-US"/>
              <a:t> </a:t>
            </a:r>
            <a:r>
              <a:rPr lang="en-US" err="1"/>
              <a:t>feugiat</a:t>
            </a:r>
            <a:r>
              <a:rPr lang="en-US"/>
              <a:t>. </a:t>
            </a:r>
            <a:r>
              <a:rPr lang="en-US" err="1"/>
              <a:t>Quisque</a:t>
            </a:r>
            <a:r>
              <a:rPr lang="en-US"/>
              <a:t> </a:t>
            </a:r>
            <a:r>
              <a:rPr lang="en-US" err="1"/>
              <a:t>varius</a:t>
            </a:r>
            <a:r>
              <a:rPr lang="en-US"/>
              <a:t> libero </a:t>
            </a:r>
            <a:r>
              <a:rPr lang="en-US" err="1"/>
              <a:t>placerat</a:t>
            </a:r>
            <a:r>
              <a:rPr lang="en-US"/>
              <a:t> </a:t>
            </a:r>
            <a:r>
              <a:rPr lang="en-US" err="1"/>
              <a:t>erat</a:t>
            </a:r>
            <a:r>
              <a:rPr lang="en-US"/>
              <a:t> </a:t>
            </a:r>
            <a:r>
              <a:rPr lang="en-US" err="1"/>
              <a:t>lobortis</a:t>
            </a:r>
            <a:r>
              <a:rPr lang="en-US"/>
              <a:t> </a:t>
            </a:r>
            <a:r>
              <a:rPr lang="en-US" err="1"/>
              <a:t>congue</a:t>
            </a:r>
            <a:r>
              <a:rPr lang="en-US"/>
              <a:t>. Integer a </a:t>
            </a:r>
            <a:r>
              <a:rPr lang="en-US" err="1"/>
              <a:t>arcu</a:t>
            </a:r>
            <a:r>
              <a:rPr lang="en-US"/>
              <a:t> </a:t>
            </a:r>
            <a:r>
              <a:rPr lang="en-US" err="1"/>
              <a:t>vel</a:t>
            </a:r>
            <a:r>
              <a:rPr lang="en-US"/>
              <a:t> ante </a:t>
            </a:r>
            <a:r>
              <a:rPr lang="en-US" err="1"/>
              <a:t>bibendum</a:t>
            </a:r>
            <a:r>
              <a:rPr lang="en-US"/>
              <a:t> </a:t>
            </a:r>
            <a:r>
              <a:rPr lang="en-US" err="1"/>
              <a:t>scelerisque</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a:t>
            </a:r>
          </a:p>
        </p:txBody>
      </p:sp>
    </p:spTree>
    <p:extLst>
      <p:ext uri="{BB962C8B-B14F-4D97-AF65-F5344CB8AC3E}">
        <p14:creationId xmlns:p14="http://schemas.microsoft.com/office/powerpoint/2010/main" val="421074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umn 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2 Column Text Layout</a:t>
            </a:r>
          </a:p>
        </p:txBody>
      </p:sp>
      <p:sp>
        <p:nvSpPr>
          <p:cNvPr id="4" name="Text Placeholder 3"/>
          <p:cNvSpPr>
            <a:spLocks noGrp="1"/>
          </p:cNvSpPr>
          <p:nvPr>
            <p:ph type="body" sz="quarter" idx="10" hasCustomPrompt="1"/>
          </p:nvPr>
        </p:nvSpPr>
        <p:spPr>
          <a:xfrm>
            <a:off x="838199" y="2044480"/>
            <a:ext cx="9153294" cy="3097213"/>
          </a:xfrm>
        </p:spPr>
        <p:txBody>
          <a:bodyPr numCol="2" spcCol="548640"/>
          <a:lstStyle>
            <a:lvl1pPr marL="0" marR="0" indent="0" algn="l" defTabSz="914400" rtl="0" eaLnBrk="1" fontAlgn="auto" latinLnBrk="0" hangingPunct="1">
              <a:lnSpc>
                <a:spcPct val="90000"/>
              </a:lnSpc>
              <a:spcBef>
                <a:spcPts val="1000"/>
              </a:spcBef>
              <a:spcAft>
                <a:spcPts val="0"/>
              </a:spcAft>
              <a:buClr>
                <a:srgbClr val="F7941D"/>
              </a:buClr>
              <a:buSzTx/>
              <a:buFont typeface="Arial" panose="020B0604020202020204" pitchFamily="34" charset="0"/>
              <a:buNone/>
              <a:tabLst/>
              <a:defRPr baseline="0"/>
            </a:lvl1pPr>
          </a:lstStyle>
          <a:p>
            <a:r>
              <a:rPr lang="en-US"/>
              <a:t>Type or paste your text here! </a:t>
            </a:r>
            <a:br>
              <a:rPr lang="en-US"/>
            </a:br>
            <a:r>
              <a:rPr lang="en-US" err="1"/>
              <a:t>Em</a:t>
            </a:r>
            <a:r>
              <a:rPr lang="en-US"/>
              <a:t> </a:t>
            </a:r>
            <a:r>
              <a:rPr lang="en-US" err="1"/>
              <a:t>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a:t>
            </a:r>
            <a:r>
              <a:rPr lang="en-US" err="1"/>
              <a:t>vehicula</a:t>
            </a:r>
            <a:r>
              <a:rPr lang="en-US"/>
              <a:t> dui in </a:t>
            </a:r>
            <a:r>
              <a:rPr lang="en-US" err="1"/>
              <a:t>neque</a:t>
            </a:r>
            <a:r>
              <a:rPr lang="en-US"/>
              <a:t> </a:t>
            </a:r>
            <a:r>
              <a:rPr lang="en-US" err="1"/>
              <a:t>dignissim</a:t>
            </a:r>
            <a:r>
              <a:rPr lang="en-US"/>
              <a:t>, in </a:t>
            </a:r>
            <a:r>
              <a:rPr lang="en-US" err="1"/>
              <a:t>aliquet</a:t>
            </a:r>
            <a:r>
              <a:rPr lang="en-US"/>
              <a:t> </a:t>
            </a:r>
            <a:r>
              <a:rPr lang="en-US" err="1"/>
              <a:t>nisl</a:t>
            </a:r>
            <a:r>
              <a:rPr lang="en-US"/>
              <a:t> </a:t>
            </a:r>
            <a:r>
              <a:rPr lang="en-US" err="1"/>
              <a:t>varius</a:t>
            </a:r>
            <a:r>
              <a:rPr lang="en-US"/>
              <a:t>. </a:t>
            </a:r>
            <a:r>
              <a:rPr lang="en-US" err="1"/>
              <a:t>Sed</a:t>
            </a:r>
            <a:r>
              <a:rPr lang="en-US"/>
              <a:t> a </a:t>
            </a:r>
            <a:r>
              <a:rPr lang="en-US" err="1"/>
              <a:t>erat</a:t>
            </a:r>
            <a:r>
              <a:rPr lang="en-US"/>
              <a:t> </a:t>
            </a:r>
            <a:r>
              <a:rPr lang="en-US" err="1"/>
              <a:t>ut</a:t>
            </a:r>
            <a:r>
              <a:rPr lang="en-US"/>
              <a:t> magna </a:t>
            </a:r>
            <a:r>
              <a:rPr lang="en-US" err="1"/>
              <a:t>vulputate</a:t>
            </a:r>
            <a:r>
              <a:rPr lang="en-US"/>
              <a:t> </a:t>
            </a:r>
            <a:r>
              <a:rPr lang="en-US" err="1"/>
              <a:t>feugiat</a:t>
            </a:r>
            <a:r>
              <a:rPr lang="en-US"/>
              <a:t>. </a:t>
            </a:r>
            <a:r>
              <a:rPr lang="en-US" err="1"/>
              <a:t>Quisque</a:t>
            </a:r>
            <a:r>
              <a:rPr lang="en-US"/>
              <a:t> </a:t>
            </a:r>
            <a:r>
              <a:rPr lang="en-US" err="1"/>
              <a:t>varius</a:t>
            </a:r>
            <a:r>
              <a:rPr lang="en-US"/>
              <a:t> libero </a:t>
            </a:r>
            <a:r>
              <a:rPr lang="en-US" err="1"/>
              <a:t>placerat</a:t>
            </a:r>
            <a:r>
              <a:rPr lang="en-US"/>
              <a:t> </a:t>
            </a:r>
            <a:r>
              <a:rPr lang="en-US" err="1"/>
              <a:t>erat</a:t>
            </a:r>
            <a:r>
              <a:rPr lang="en-US"/>
              <a:t> </a:t>
            </a:r>
            <a:r>
              <a:rPr lang="en-US" err="1"/>
              <a:t>lobortis</a:t>
            </a:r>
            <a:r>
              <a:rPr lang="en-US"/>
              <a:t> </a:t>
            </a:r>
            <a:r>
              <a:rPr lang="en-US" err="1"/>
              <a:t>congue</a:t>
            </a:r>
            <a:r>
              <a:rPr lang="en-US"/>
              <a:t>. Integer a </a:t>
            </a:r>
            <a:r>
              <a:rPr lang="en-US" err="1"/>
              <a:t>arcu</a:t>
            </a:r>
            <a:r>
              <a:rPr lang="en-US"/>
              <a:t> </a:t>
            </a:r>
            <a:r>
              <a:rPr lang="en-US" err="1"/>
              <a:t>vel</a:t>
            </a:r>
            <a:r>
              <a:rPr lang="en-US"/>
              <a:t> ante </a:t>
            </a:r>
            <a:r>
              <a:rPr lang="en-US" err="1"/>
              <a:t>bibendum</a:t>
            </a:r>
            <a:r>
              <a:rPr lang="en-US"/>
              <a:t> </a:t>
            </a:r>
            <a:r>
              <a:rPr lang="en-US" err="1"/>
              <a:t>scelerisque</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a:t>
            </a:r>
          </a:p>
          <a:p>
            <a:r>
              <a:rPr lang="en-US" err="1"/>
              <a:t>Em</a:t>
            </a:r>
            <a:r>
              <a:rPr lang="en-US"/>
              <a:t> </a:t>
            </a:r>
            <a:r>
              <a:rPr lang="en-US" err="1"/>
              <a:t>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a:t>
            </a:r>
            <a:r>
              <a:rPr lang="en-US" err="1"/>
              <a:t>vehicula</a:t>
            </a:r>
            <a:r>
              <a:rPr lang="en-US"/>
              <a:t> dui in </a:t>
            </a:r>
            <a:r>
              <a:rPr lang="en-US" err="1"/>
              <a:t>neque</a:t>
            </a:r>
            <a:r>
              <a:rPr lang="en-US"/>
              <a:t> </a:t>
            </a:r>
            <a:r>
              <a:rPr lang="en-US" err="1"/>
              <a:t>dignissim</a:t>
            </a:r>
            <a:r>
              <a:rPr lang="en-US"/>
              <a:t>, in </a:t>
            </a:r>
            <a:r>
              <a:rPr lang="en-US" err="1"/>
              <a:t>aliquet</a:t>
            </a:r>
            <a:r>
              <a:rPr lang="en-US"/>
              <a:t> </a:t>
            </a:r>
            <a:r>
              <a:rPr lang="en-US" err="1"/>
              <a:t>nisl</a:t>
            </a:r>
            <a:r>
              <a:rPr lang="en-US"/>
              <a:t> </a:t>
            </a:r>
            <a:r>
              <a:rPr lang="en-US" err="1"/>
              <a:t>varius</a:t>
            </a:r>
            <a:r>
              <a:rPr lang="en-US"/>
              <a:t>. </a:t>
            </a:r>
            <a:r>
              <a:rPr lang="en-US" err="1"/>
              <a:t>Sed</a:t>
            </a:r>
            <a:r>
              <a:rPr lang="en-US"/>
              <a:t> a </a:t>
            </a:r>
            <a:r>
              <a:rPr lang="en-US" err="1"/>
              <a:t>erat</a:t>
            </a:r>
            <a:r>
              <a:rPr lang="en-US"/>
              <a:t> </a:t>
            </a:r>
            <a:r>
              <a:rPr lang="en-US" err="1"/>
              <a:t>ut</a:t>
            </a:r>
            <a:r>
              <a:rPr lang="en-US"/>
              <a:t> magna </a:t>
            </a:r>
            <a:r>
              <a:rPr lang="en-US" err="1"/>
              <a:t>vulputate</a:t>
            </a:r>
            <a:r>
              <a:rPr lang="en-US"/>
              <a:t> </a:t>
            </a:r>
            <a:r>
              <a:rPr lang="en-US" err="1"/>
              <a:t>feugiat</a:t>
            </a:r>
            <a:r>
              <a:rPr lang="en-US"/>
              <a:t>. </a:t>
            </a:r>
            <a:r>
              <a:rPr lang="en-US" err="1"/>
              <a:t>Quisque</a:t>
            </a:r>
            <a:r>
              <a:rPr lang="en-US"/>
              <a:t> </a:t>
            </a:r>
            <a:r>
              <a:rPr lang="en-US" err="1"/>
              <a:t>varius</a:t>
            </a:r>
            <a:r>
              <a:rPr lang="en-US"/>
              <a:t> libero </a:t>
            </a:r>
            <a:r>
              <a:rPr lang="en-US" err="1"/>
              <a:t>placerat</a:t>
            </a:r>
            <a:r>
              <a:rPr lang="en-US"/>
              <a:t> </a:t>
            </a:r>
            <a:r>
              <a:rPr lang="en-US" err="1"/>
              <a:t>erat</a:t>
            </a:r>
            <a:r>
              <a:rPr lang="en-US"/>
              <a:t> </a:t>
            </a:r>
            <a:r>
              <a:rPr lang="en-US" err="1"/>
              <a:t>lobortis</a:t>
            </a:r>
            <a:r>
              <a:rPr lang="en-US"/>
              <a:t> </a:t>
            </a:r>
            <a:r>
              <a:rPr lang="en-US" err="1"/>
              <a:t>congue</a:t>
            </a:r>
            <a:r>
              <a:rPr lang="en-US"/>
              <a:t>. Integer a </a:t>
            </a:r>
            <a:r>
              <a:rPr lang="en-US" err="1"/>
              <a:t>arcu</a:t>
            </a:r>
            <a:r>
              <a:rPr lang="en-US"/>
              <a:t> </a:t>
            </a:r>
            <a:r>
              <a:rPr lang="en-US" err="1"/>
              <a:t>vel</a:t>
            </a:r>
            <a:r>
              <a:rPr lang="en-US"/>
              <a:t> ante </a:t>
            </a:r>
            <a:r>
              <a:rPr lang="en-US" err="1"/>
              <a:t>bibendum</a:t>
            </a:r>
            <a:r>
              <a:rPr lang="en-US"/>
              <a:t> </a:t>
            </a:r>
            <a:r>
              <a:rPr lang="en-US" err="1"/>
              <a:t>scelerisque</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a:t>
            </a:r>
          </a:p>
          <a:p>
            <a:pPr marL="0" marR="0" lvl="0" indent="0" algn="l" defTabSz="914400" rtl="0" eaLnBrk="1" fontAlgn="auto" latinLnBrk="0" hangingPunct="1">
              <a:lnSpc>
                <a:spcPct val="90000"/>
              </a:lnSpc>
              <a:spcBef>
                <a:spcPts val="1000"/>
              </a:spcBef>
              <a:spcAft>
                <a:spcPts val="0"/>
              </a:spcAft>
              <a:buClr>
                <a:srgbClr val="F7941D"/>
              </a:buClr>
              <a:buSzTx/>
              <a:buFont typeface="Arial" panose="020B0604020202020204" pitchFamily="34" charset="0"/>
              <a:buNone/>
              <a:tabLst/>
              <a:defRPr/>
            </a:pPr>
            <a:r>
              <a:rPr lang="en-US" err="1"/>
              <a:t>Em</a:t>
            </a:r>
            <a:r>
              <a:rPr lang="en-US"/>
              <a:t> </a:t>
            </a:r>
            <a:r>
              <a:rPr lang="en-US" err="1"/>
              <a:t>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a:t>
            </a:r>
            <a:r>
              <a:rPr lang="en-US" err="1"/>
              <a:t>vehicula</a:t>
            </a:r>
            <a:r>
              <a:rPr lang="en-US"/>
              <a:t> dui in </a:t>
            </a:r>
            <a:r>
              <a:rPr lang="en-US" err="1"/>
              <a:t>neque</a:t>
            </a:r>
            <a:r>
              <a:rPr lang="en-US"/>
              <a:t> </a:t>
            </a:r>
            <a:r>
              <a:rPr lang="en-US" err="1"/>
              <a:t>dignissim</a:t>
            </a:r>
            <a:r>
              <a:rPr lang="en-US"/>
              <a:t>, in </a:t>
            </a:r>
            <a:r>
              <a:rPr lang="en-US" err="1"/>
              <a:t>aliquet</a:t>
            </a:r>
            <a:r>
              <a:rPr lang="en-US"/>
              <a:t> </a:t>
            </a:r>
            <a:r>
              <a:rPr lang="en-US" err="1"/>
              <a:t>nisl</a:t>
            </a:r>
            <a:r>
              <a:rPr lang="en-US"/>
              <a:t> </a:t>
            </a:r>
            <a:r>
              <a:rPr lang="en-US" err="1"/>
              <a:t>varius</a:t>
            </a:r>
            <a:r>
              <a:rPr lang="en-US"/>
              <a:t>. </a:t>
            </a:r>
            <a:r>
              <a:rPr lang="en-US" err="1"/>
              <a:t>Sed</a:t>
            </a:r>
            <a:r>
              <a:rPr lang="en-US"/>
              <a:t> a </a:t>
            </a:r>
            <a:r>
              <a:rPr lang="en-US" err="1"/>
              <a:t>erat</a:t>
            </a:r>
            <a:r>
              <a:rPr lang="en-US"/>
              <a:t> </a:t>
            </a:r>
            <a:r>
              <a:rPr lang="en-US" err="1"/>
              <a:t>ut</a:t>
            </a:r>
            <a:r>
              <a:rPr lang="en-US"/>
              <a:t> magna </a:t>
            </a:r>
            <a:r>
              <a:rPr lang="en-US" err="1"/>
              <a:t>vulputate</a:t>
            </a:r>
            <a:r>
              <a:rPr lang="en-US"/>
              <a:t> </a:t>
            </a:r>
            <a:r>
              <a:rPr lang="en-US" err="1"/>
              <a:t>feugiat</a:t>
            </a:r>
            <a:r>
              <a:rPr lang="en-US"/>
              <a:t>. </a:t>
            </a:r>
            <a:r>
              <a:rPr lang="en-US" err="1"/>
              <a:t>Quisque</a:t>
            </a:r>
            <a:r>
              <a:rPr lang="en-US"/>
              <a:t> </a:t>
            </a:r>
            <a:r>
              <a:rPr lang="en-US" err="1"/>
              <a:t>varius</a:t>
            </a:r>
            <a:r>
              <a:rPr lang="en-US"/>
              <a:t> libero </a:t>
            </a:r>
            <a:r>
              <a:rPr lang="en-US" err="1"/>
              <a:t>placerat</a:t>
            </a:r>
            <a:r>
              <a:rPr lang="en-US"/>
              <a:t> </a:t>
            </a:r>
            <a:r>
              <a:rPr lang="en-US" err="1"/>
              <a:t>erat</a:t>
            </a:r>
            <a:r>
              <a:rPr lang="en-US"/>
              <a:t> </a:t>
            </a:r>
            <a:r>
              <a:rPr lang="en-US" err="1"/>
              <a:t>lobortis</a:t>
            </a:r>
            <a:r>
              <a:rPr lang="en-US"/>
              <a:t> </a:t>
            </a:r>
            <a:r>
              <a:rPr lang="en-US" err="1"/>
              <a:t>congue</a:t>
            </a:r>
            <a:r>
              <a:rPr lang="en-US"/>
              <a:t>. Integer a </a:t>
            </a:r>
            <a:r>
              <a:rPr lang="en-US" err="1"/>
              <a:t>arcu</a:t>
            </a:r>
            <a:r>
              <a:rPr lang="en-US"/>
              <a:t> </a:t>
            </a:r>
            <a:r>
              <a:rPr lang="en-US" err="1"/>
              <a:t>vel</a:t>
            </a:r>
            <a:r>
              <a:rPr lang="en-US"/>
              <a:t> ante </a:t>
            </a:r>
            <a:r>
              <a:rPr lang="en-US" err="1"/>
              <a:t>bibendum</a:t>
            </a:r>
            <a:r>
              <a:rPr lang="en-US"/>
              <a:t> </a:t>
            </a:r>
            <a:r>
              <a:rPr lang="en-US" err="1"/>
              <a:t>scelerisque</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a:t>
            </a:r>
          </a:p>
          <a:p>
            <a:endParaRPr lang="en-US"/>
          </a:p>
        </p:txBody>
      </p:sp>
    </p:spTree>
    <p:extLst>
      <p:ext uri="{BB962C8B-B14F-4D97-AF65-F5344CB8AC3E}">
        <p14:creationId xmlns:p14="http://schemas.microsoft.com/office/powerpoint/2010/main" val="3762343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Column 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3 Column Text Layout</a:t>
            </a:r>
          </a:p>
        </p:txBody>
      </p:sp>
      <p:sp>
        <p:nvSpPr>
          <p:cNvPr id="4" name="Text Placeholder 3"/>
          <p:cNvSpPr>
            <a:spLocks noGrp="1"/>
          </p:cNvSpPr>
          <p:nvPr>
            <p:ph type="body" sz="quarter" idx="10" hasCustomPrompt="1"/>
          </p:nvPr>
        </p:nvSpPr>
        <p:spPr>
          <a:xfrm>
            <a:off x="838199" y="2044480"/>
            <a:ext cx="9978483" cy="3097213"/>
          </a:xfrm>
        </p:spPr>
        <p:txBody>
          <a:bodyPr numCol="3" spcCol="548640"/>
          <a:lstStyle>
            <a:lvl1pPr>
              <a:defRPr baseline="0"/>
            </a:lvl1pPr>
          </a:lstStyle>
          <a:p>
            <a:r>
              <a:rPr lang="en-US"/>
              <a:t>Type or paste your text here! </a:t>
            </a:r>
            <a:br>
              <a:rPr lang="en-US"/>
            </a:br>
            <a:r>
              <a:rPr lang="en-US" err="1"/>
              <a:t>Em</a:t>
            </a:r>
            <a:r>
              <a:rPr lang="en-US"/>
              <a:t> </a:t>
            </a:r>
            <a:r>
              <a:rPr lang="en-US" err="1"/>
              <a:t>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a:t>
            </a:r>
            <a:r>
              <a:rPr lang="en-US" err="1"/>
              <a:t>vehicula</a:t>
            </a:r>
            <a:r>
              <a:rPr lang="en-US"/>
              <a:t> dui in </a:t>
            </a:r>
            <a:r>
              <a:rPr lang="en-US" err="1"/>
              <a:t>neque</a:t>
            </a:r>
            <a:r>
              <a:rPr lang="en-US"/>
              <a:t> </a:t>
            </a:r>
            <a:r>
              <a:rPr lang="en-US" err="1"/>
              <a:t>dignissim</a:t>
            </a:r>
            <a:r>
              <a:rPr lang="en-US"/>
              <a:t>, in </a:t>
            </a:r>
            <a:r>
              <a:rPr lang="en-US" err="1"/>
              <a:t>aliquet</a:t>
            </a:r>
            <a:r>
              <a:rPr lang="en-US"/>
              <a:t> </a:t>
            </a:r>
            <a:r>
              <a:rPr lang="en-US" err="1"/>
              <a:t>nisl</a:t>
            </a:r>
            <a:r>
              <a:rPr lang="en-US"/>
              <a:t> </a:t>
            </a:r>
            <a:r>
              <a:rPr lang="en-US" err="1"/>
              <a:t>varius</a:t>
            </a:r>
            <a:r>
              <a:rPr lang="en-US"/>
              <a:t>. </a:t>
            </a:r>
            <a:r>
              <a:rPr lang="en-US" err="1"/>
              <a:t>Sed</a:t>
            </a:r>
            <a:r>
              <a:rPr lang="en-US"/>
              <a:t> a </a:t>
            </a:r>
            <a:r>
              <a:rPr lang="en-US" err="1"/>
              <a:t>erat</a:t>
            </a:r>
            <a:r>
              <a:rPr lang="en-US"/>
              <a:t> </a:t>
            </a:r>
            <a:r>
              <a:rPr lang="en-US" err="1"/>
              <a:t>ut</a:t>
            </a:r>
            <a:r>
              <a:rPr lang="en-US"/>
              <a:t> magna </a:t>
            </a:r>
            <a:r>
              <a:rPr lang="en-US" err="1"/>
              <a:t>vulputate</a:t>
            </a:r>
            <a:r>
              <a:rPr lang="en-US"/>
              <a:t> </a:t>
            </a:r>
            <a:r>
              <a:rPr lang="en-US" err="1"/>
              <a:t>feugiat</a:t>
            </a:r>
            <a:r>
              <a:rPr lang="en-US"/>
              <a:t>. </a:t>
            </a:r>
            <a:r>
              <a:rPr lang="en-US" err="1"/>
              <a:t>Quisque</a:t>
            </a:r>
            <a:r>
              <a:rPr lang="en-US"/>
              <a:t> </a:t>
            </a:r>
            <a:r>
              <a:rPr lang="en-US" err="1"/>
              <a:t>varius</a:t>
            </a:r>
            <a:r>
              <a:rPr lang="en-US"/>
              <a:t> libero </a:t>
            </a:r>
            <a:r>
              <a:rPr lang="en-US" err="1"/>
              <a:t>placerat</a:t>
            </a:r>
            <a:r>
              <a:rPr lang="en-US"/>
              <a:t> </a:t>
            </a:r>
            <a:r>
              <a:rPr lang="en-US" err="1"/>
              <a:t>erat</a:t>
            </a:r>
            <a:r>
              <a:rPr lang="en-US"/>
              <a:t> </a:t>
            </a:r>
            <a:r>
              <a:rPr lang="en-US" err="1"/>
              <a:t>lobortis</a:t>
            </a:r>
            <a:r>
              <a:rPr lang="en-US"/>
              <a:t> </a:t>
            </a:r>
            <a:r>
              <a:rPr lang="en-US" err="1"/>
              <a:t>congue</a:t>
            </a:r>
            <a:r>
              <a:rPr lang="en-US"/>
              <a:t>. Integer a </a:t>
            </a:r>
            <a:r>
              <a:rPr lang="en-US" err="1"/>
              <a:t>arcu</a:t>
            </a:r>
            <a:r>
              <a:rPr lang="en-US"/>
              <a:t> </a:t>
            </a:r>
            <a:r>
              <a:rPr lang="en-US" err="1"/>
              <a:t>vel</a:t>
            </a:r>
            <a:r>
              <a:rPr lang="en-US"/>
              <a:t> ante </a:t>
            </a:r>
            <a:r>
              <a:rPr lang="en-US" err="1"/>
              <a:t>bibendum</a:t>
            </a:r>
            <a:r>
              <a:rPr lang="en-US"/>
              <a:t> </a:t>
            </a:r>
            <a:r>
              <a:rPr lang="en-US" err="1"/>
              <a:t>scelerisque</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a:t>
            </a:r>
          </a:p>
          <a:p>
            <a:r>
              <a:rPr lang="en-US" err="1"/>
              <a:t>Em</a:t>
            </a:r>
            <a:r>
              <a:rPr lang="en-US"/>
              <a:t> </a:t>
            </a:r>
            <a:r>
              <a:rPr lang="en-US" err="1"/>
              <a:t>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a:t>
            </a:r>
            <a:r>
              <a:rPr lang="en-US" err="1"/>
              <a:t>vehicula</a:t>
            </a:r>
            <a:r>
              <a:rPr lang="en-US"/>
              <a:t> dui in </a:t>
            </a:r>
            <a:r>
              <a:rPr lang="en-US" err="1"/>
              <a:t>neque</a:t>
            </a:r>
            <a:r>
              <a:rPr lang="en-US"/>
              <a:t> </a:t>
            </a:r>
            <a:r>
              <a:rPr lang="en-US" err="1"/>
              <a:t>dignissim</a:t>
            </a:r>
            <a:r>
              <a:rPr lang="en-US"/>
              <a:t>, in </a:t>
            </a:r>
            <a:r>
              <a:rPr lang="en-US" err="1"/>
              <a:t>aliquet</a:t>
            </a:r>
            <a:r>
              <a:rPr lang="en-US"/>
              <a:t> </a:t>
            </a:r>
            <a:r>
              <a:rPr lang="en-US" err="1"/>
              <a:t>nisl</a:t>
            </a:r>
            <a:r>
              <a:rPr lang="en-US"/>
              <a:t> </a:t>
            </a:r>
            <a:r>
              <a:rPr lang="en-US" err="1"/>
              <a:t>varius</a:t>
            </a:r>
            <a:r>
              <a:rPr lang="en-US"/>
              <a:t>. </a:t>
            </a:r>
            <a:r>
              <a:rPr lang="en-US" err="1"/>
              <a:t>Sed</a:t>
            </a:r>
            <a:r>
              <a:rPr lang="en-US"/>
              <a:t> a </a:t>
            </a:r>
            <a:r>
              <a:rPr lang="en-US" err="1"/>
              <a:t>erat</a:t>
            </a:r>
            <a:r>
              <a:rPr lang="en-US"/>
              <a:t> </a:t>
            </a:r>
            <a:r>
              <a:rPr lang="en-US" err="1"/>
              <a:t>ut</a:t>
            </a:r>
            <a:r>
              <a:rPr lang="en-US"/>
              <a:t> magna </a:t>
            </a:r>
            <a:r>
              <a:rPr lang="en-US" err="1"/>
              <a:t>vulputate</a:t>
            </a:r>
            <a:r>
              <a:rPr lang="en-US"/>
              <a:t> </a:t>
            </a:r>
            <a:r>
              <a:rPr lang="en-US" err="1"/>
              <a:t>feugiat</a:t>
            </a:r>
            <a:r>
              <a:rPr lang="en-US"/>
              <a:t>. </a:t>
            </a:r>
            <a:r>
              <a:rPr lang="en-US" err="1"/>
              <a:t>Quisque</a:t>
            </a:r>
            <a:r>
              <a:rPr lang="en-US"/>
              <a:t> </a:t>
            </a:r>
            <a:r>
              <a:rPr lang="en-US" err="1"/>
              <a:t>varius</a:t>
            </a:r>
            <a:r>
              <a:rPr lang="en-US"/>
              <a:t> libero </a:t>
            </a:r>
            <a:r>
              <a:rPr lang="en-US" err="1"/>
              <a:t>placerat</a:t>
            </a:r>
            <a:r>
              <a:rPr lang="en-US"/>
              <a:t> </a:t>
            </a:r>
            <a:r>
              <a:rPr lang="en-US" err="1"/>
              <a:t>erat</a:t>
            </a:r>
            <a:r>
              <a:rPr lang="en-US"/>
              <a:t> </a:t>
            </a:r>
            <a:r>
              <a:rPr lang="en-US" err="1"/>
              <a:t>lobortis</a:t>
            </a:r>
            <a:r>
              <a:rPr lang="en-US"/>
              <a:t> </a:t>
            </a:r>
            <a:r>
              <a:rPr lang="en-US" err="1"/>
              <a:t>congue</a:t>
            </a:r>
            <a:r>
              <a:rPr lang="en-US"/>
              <a:t>. Integer a </a:t>
            </a:r>
            <a:r>
              <a:rPr lang="en-US" err="1"/>
              <a:t>arcu</a:t>
            </a:r>
            <a:r>
              <a:rPr lang="en-US"/>
              <a:t> </a:t>
            </a:r>
            <a:r>
              <a:rPr lang="en-US" err="1"/>
              <a:t>vel</a:t>
            </a:r>
            <a:r>
              <a:rPr lang="en-US"/>
              <a:t> ante </a:t>
            </a:r>
            <a:r>
              <a:rPr lang="en-US" err="1"/>
              <a:t>bibendum</a:t>
            </a:r>
            <a:r>
              <a:rPr lang="en-US"/>
              <a:t> </a:t>
            </a:r>
            <a:r>
              <a:rPr lang="en-US" err="1"/>
              <a:t>scelerisque</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a:t>
            </a:r>
          </a:p>
          <a:p>
            <a:r>
              <a:rPr lang="en-US" err="1"/>
              <a:t>Em</a:t>
            </a:r>
            <a:r>
              <a:rPr lang="en-US"/>
              <a:t> </a:t>
            </a:r>
            <a:r>
              <a:rPr lang="en-US" err="1"/>
              <a:t>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a:t>
            </a:r>
            <a:r>
              <a:rPr lang="en-US" err="1"/>
              <a:t>vehicula</a:t>
            </a:r>
            <a:r>
              <a:rPr lang="en-US"/>
              <a:t> dui in </a:t>
            </a:r>
            <a:r>
              <a:rPr lang="en-US" err="1"/>
              <a:t>neque</a:t>
            </a:r>
            <a:r>
              <a:rPr lang="en-US"/>
              <a:t> </a:t>
            </a:r>
            <a:r>
              <a:rPr lang="en-US" err="1"/>
              <a:t>dignissim</a:t>
            </a:r>
            <a:r>
              <a:rPr lang="en-US"/>
              <a:t>, in </a:t>
            </a:r>
            <a:r>
              <a:rPr lang="en-US" err="1"/>
              <a:t>aliquet</a:t>
            </a:r>
            <a:r>
              <a:rPr lang="en-US"/>
              <a:t> </a:t>
            </a:r>
            <a:r>
              <a:rPr lang="en-US" err="1"/>
              <a:t>nisl</a:t>
            </a:r>
            <a:r>
              <a:rPr lang="en-US"/>
              <a:t> </a:t>
            </a:r>
            <a:r>
              <a:rPr lang="en-US" err="1"/>
              <a:t>varius</a:t>
            </a:r>
            <a:r>
              <a:rPr lang="en-US"/>
              <a:t>. </a:t>
            </a:r>
            <a:r>
              <a:rPr lang="en-US" err="1"/>
              <a:t>Sed</a:t>
            </a:r>
            <a:r>
              <a:rPr lang="en-US"/>
              <a:t> a </a:t>
            </a:r>
            <a:r>
              <a:rPr lang="en-US" err="1"/>
              <a:t>erat</a:t>
            </a:r>
            <a:r>
              <a:rPr lang="en-US"/>
              <a:t> </a:t>
            </a:r>
            <a:r>
              <a:rPr lang="en-US" err="1"/>
              <a:t>ut</a:t>
            </a:r>
            <a:r>
              <a:rPr lang="en-US"/>
              <a:t> magna </a:t>
            </a:r>
            <a:r>
              <a:rPr lang="en-US" err="1"/>
              <a:t>vulputate</a:t>
            </a:r>
            <a:r>
              <a:rPr lang="en-US"/>
              <a:t> </a:t>
            </a:r>
            <a:r>
              <a:rPr lang="en-US" err="1"/>
              <a:t>feugiat</a:t>
            </a:r>
            <a:r>
              <a:rPr lang="en-US"/>
              <a:t>. </a:t>
            </a:r>
            <a:r>
              <a:rPr lang="en-US" err="1"/>
              <a:t>Quisque</a:t>
            </a:r>
            <a:r>
              <a:rPr lang="en-US"/>
              <a:t> </a:t>
            </a:r>
            <a:r>
              <a:rPr lang="en-US" err="1"/>
              <a:t>varius</a:t>
            </a:r>
            <a:r>
              <a:rPr lang="en-US"/>
              <a:t> libero </a:t>
            </a:r>
            <a:r>
              <a:rPr lang="en-US" err="1"/>
              <a:t>placerat</a:t>
            </a:r>
            <a:r>
              <a:rPr lang="en-US"/>
              <a:t> </a:t>
            </a:r>
            <a:r>
              <a:rPr lang="en-US" err="1"/>
              <a:t>erat</a:t>
            </a:r>
            <a:r>
              <a:rPr lang="en-US"/>
              <a:t> </a:t>
            </a:r>
            <a:r>
              <a:rPr lang="en-US" err="1"/>
              <a:t>lobortis</a:t>
            </a:r>
            <a:r>
              <a:rPr lang="en-US"/>
              <a:t> </a:t>
            </a:r>
            <a:r>
              <a:rPr lang="en-US" err="1"/>
              <a:t>congue</a:t>
            </a:r>
            <a:r>
              <a:rPr lang="en-US"/>
              <a:t>. Integer a </a:t>
            </a:r>
            <a:r>
              <a:rPr lang="en-US" err="1"/>
              <a:t>arcu</a:t>
            </a:r>
            <a:r>
              <a:rPr lang="en-US"/>
              <a:t> </a:t>
            </a:r>
            <a:r>
              <a:rPr lang="en-US" err="1"/>
              <a:t>vel</a:t>
            </a:r>
            <a:r>
              <a:rPr lang="en-US"/>
              <a:t> ante </a:t>
            </a:r>
            <a:r>
              <a:rPr lang="en-US" err="1"/>
              <a:t>bibendum</a:t>
            </a:r>
            <a:r>
              <a:rPr lang="en-US"/>
              <a:t> </a:t>
            </a:r>
            <a:r>
              <a:rPr lang="en-US" err="1"/>
              <a:t>scelerisque</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a:t>
            </a:r>
          </a:p>
        </p:txBody>
      </p:sp>
    </p:spTree>
    <p:extLst>
      <p:ext uri="{BB962C8B-B14F-4D97-AF65-F5344CB8AC3E}">
        <p14:creationId xmlns:p14="http://schemas.microsoft.com/office/powerpoint/2010/main" val="904212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Level Bulleted Lis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Bulleted List (One Level)</a:t>
            </a:r>
          </a:p>
        </p:txBody>
      </p:sp>
      <p:sp>
        <p:nvSpPr>
          <p:cNvPr id="4" name="Text Placeholder 3"/>
          <p:cNvSpPr>
            <a:spLocks noGrp="1"/>
          </p:cNvSpPr>
          <p:nvPr>
            <p:ph type="body" sz="quarter" idx="10" hasCustomPrompt="1"/>
          </p:nvPr>
        </p:nvSpPr>
        <p:spPr>
          <a:xfrm>
            <a:off x="925513" y="2054935"/>
            <a:ext cx="9772968" cy="3874135"/>
          </a:xfrm>
        </p:spPr>
        <p:txBody>
          <a:bodyPr/>
          <a:lstStyle>
            <a:lvl1pPr>
              <a:defRPr sz="1400">
                <a:solidFill>
                  <a:srgbClr val="F7941D"/>
                </a:solidFill>
                <a:latin typeface="+mj-lt"/>
              </a:defRPr>
            </a:lvl1pPr>
            <a:lvl2pPr marL="605790" indent="-285750">
              <a:buFont typeface="Arial" panose="020B0604020202020204" pitchFamily="34" charset="0"/>
              <a:buChar char="•"/>
              <a:defRPr baseline="0"/>
            </a:lvl2pPr>
          </a:lstStyle>
          <a:p>
            <a:pPr lvl="1"/>
            <a:r>
              <a:rPr lang="en-US"/>
              <a:t>Type or paste your first bullet point text here! </a:t>
            </a:r>
          </a:p>
          <a:p>
            <a:pPr lvl="1"/>
            <a:r>
              <a:rPr lang="fr-FR" err="1"/>
              <a:t>Quisque</a:t>
            </a:r>
            <a:r>
              <a:rPr lang="fr-FR"/>
              <a:t> </a:t>
            </a:r>
            <a:r>
              <a:rPr lang="fr-FR" err="1"/>
              <a:t>ac</a:t>
            </a:r>
            <a:r>
              <a:rPr lang="fr-FR"/>
              <a:t> </a:t>
            </a:r>
            <a:r>
              <a:rPr lang="fr-FR" err="1"/>
              <a:t>orci</a:t>
            </a:r>
            <a:r>
              <a:rPr lang="fr-FR"/>
              <a:t> in </a:t>
            </a:r>
            <a:r>
              <a:rPr lang="fr-FR" err="1"/>
              <a:t>turpis</a:t>
            </a:r>
            <a:r>
              <a:rPr lang="fr-FR"/>
              <a:t> </a:t>
            </a:r>
            <a:r>
              <a:rPr lang="fr-FR" err="1"/>
              <a:t>dapibus</a:t>
            </a:r>
            <a:r>
              <a:rPr lang="fr-FR"/>
              <a:t> </a:t>
            </a:r>
            <a:r>
              <a:rPr lang="fr-FR" err="1"/>
              <a:t>sagittis</a:t>
            </a:r>
            <a:r>
              <a:rPr lang="fr-FR"/>
              <a:t>.</a:t>
            </a:r>
          </a:p>
          <a:p>
            <a:pPr lvl="1"/>
            <a:r>
              <a:rPr lang="fr-FR" err="1"/>
              <a:t>Donec</a:t>
            </a:r>
            <a:r>
              <a:rPr lang="fr-FR"/>
              <a:t> vitae </a:t>
            </a:r>
            <a:r>
              <a:rPr lang="fr-FR" err="1"/>
              <a:t>justo</a:t>
            </a:r>
            <a:r>
              <a:rPr lang="fr-FR"/>
              <a:t> et </a:t>
            </a:r>
            <a:r>
              <a:rPr lang="fr-FR" err="1"/>
              <a:t>neque</a:t>
            </a:r>
            <a:r>
              <a:rPr lang="fr-FR"/>
              <a:t> mollis </a:t>
            </a:r>
            <a:r>
              <a:rPr lang="fr-FR" err="1"/>
              <a:t>consectetur</a:t>
            </a:r>
            <a:r>
              <a:rPr lang="fr-FR"/>
              <a:t>.</a:t>
            </a:r>
          </a:p>
          <a:p>
            <a:pPr lvl="1"/>
            <a:r>
              <a:rPr lang="pt-BR"/>
              <a:t>Etiam aliquet ex sed bibendum consequat.</a:t>
            </a:r>
          </a:p>
          <a:p>
            <a:pPr lvl="1"/>
            <a:r>
              <a:rPr lang="fr-FR" err="1"/>
              <a:t>Cras</a:t>
            </a:r>
            <a:r>
              <a:rPr lang="fr-FR"/>
              <a:t> </a:t>
            </a:r>
            <a:r>
              <a:rPr lang="fr-FR" err="1"/>
              <a:t>lacinia</a:t>
            </a:r>
            <a:r>
              <a:rPr lang="fr-FR"/>
              <a:t> est </a:t>
            </a:r>
            <a:r>
              <a:rPr lang="fr-FR" err="1"/>
              <a:t>ac</a:t>
            </a:r>
            <a:r>
              <a:rPr lang="fr-FR"/>
              <a:t> </a:t>
            </a:r>
            <a:r>
              <a:rPr lang="fr-FR" err="1"/>
              <a:t>elit</a:t>
            </a:r>
            <a:r>
              <a:rPr lang="fr-FR"/>
              <a:t> </a:t>
            </a:r>
            <a:r>
              <a:rPr lang="fr-FR" err="1"/>
              <a:t>dignissim</a:t>
            </a:r>
            <a:r>
              <a:rPr lang="fr-FR"/>
              <a:t> </a:t>
            </a:r>
            <a:r>
              <a:rPr lang="fr-FR" err="1"/>
              <a:t>varius</a:t>
            </a:r>
            <a:r>
              <a:rPr lang="fr-FR"/>
              <a:t>.</a:t>
            </a:r>
          </a:p>
          <a:p>
            <a:pPr lvl="1"/>
            <a:r>
              <a:rPr lang="fr-FR"/>
              <a:t>Duis </a:t>
            </a:r>
            <a:r>
              <a:rPr lang="fr-FR" err="1"/>
              <a:t>sit</a:t>
            </a:r>
            <a:r>
              <a:rPr lang="fr-FR"/>
              <a:t> </a:t>
            </a:r>
            <a:r>
              <a:rPr lang="fr-FR" err="1"/>
              <a:t>amet</a:t>
            </a:r>
            <a:r>
              <a:rPr lang="fr-FR"/>
              <a:t> </a:t>
            </a:r>
            <a:r>
              <a:rPr lang="fr-FR" err="1"/>
              <a:t>odio</a:t>
            </a:r>
            <a:r>
              <a:rPr lang="fr-FR"/>
              <a:t> </a:t>
            </a:r>
            <a:r>
              <a:rPr lang="fr-FR" err="1"/>
              <a:t>facilisis</a:t>
            </a:r>
            <a:r>
              <a:rPr lang="fr-FR"/>
              <a:t> </a:t>
            </a:r>
            <a:r>
              <a:rPr lang="fr-FR" err="1"/>
              <a:t>turpis</a:t>
            </a:r>
            <a:r>
              <a:rPr lang="fr-FR"/>
              <a:t> </a:t>
            </a:r>
            <a:r>
              <a:rPr lang="fr-FR" err="1"/>
              <a:t>sodales</a:t>
            </a:r>
            <a:r>
              <a:rPr lang="fr-FR"/>
              <a:t> </a:t>
            </a:r>
            <a:r>
              <a:rPr lang="fr-FR" err="1"/>
              <a:t>placerat</a:t>
            </a:r>
            <a:r>
              <a:rPr lang="fr-FR"/>
              <a:t>.</a:t>
            </a:r>
          </a:p>
          <a:p>
            <a:pPr lvl="1"/>
            <a:r>
              <a:rPr lang="fr-FR" err="1"/>
              <a:t>Justo</a:t>
            </a:r>
            <a:r>
              <a:rPr lang="fr-FR"/>
              <a:t> et </a:t>
            </a:r>
            <a:r>
              <a:rPr lang="fr-FR" err="1"/>
              <a:t>neque</a:t>
            </a:r>
            <a:r>
              <a:rPr lang="fr-FR"/>
              <a:t> </a:t>
            </a:r>
            <a:r>
              <a:rPr lang="fr-FR" err="1"/>
              <a:t>odio</a:t>
            </a:r>
            <a:r>
              <a:rPr lang="fr-FR"/>
              <a:t> </a:t>
            </a:r>
            <a:r>
              <a:rPr lang="fr-FR" err="1"/>
              <a:t>facilisis</a:t>
            </a:r>
            <a:r>
              <a:rPr lang="fr-FR"/>
              <a:t> </a:t>
            </a:r>
            <a:r>
              <a:rPr lang="fr-FR" err="1"/>
              <a:t>turpis</a:t>
            </a:r>
            <a:r>
              <a:rPr lang="fr-FR"/>
              <a:t> </a:t>
            </a:r>
            <a:r>
              <a:rPr lang="fr-FR" err="1"/>
              <a:t>sodales</a:t>
            </a:r>
            <a:r>
              <a:rPr lang="fr-FR"/>
              <a:t> </a:t>
            </a:r>
            <a:r>
              <a:rPr lang="fr-FR" err="1"/>
              <a:t>placerat</a:t>
            </a:r>
            <a:r>
              <a:rPr lang="fr-FR"/>
              <a:t>.</a:t>
            </a:r>
          </a:p>
          <a:p>
            <a:pPr lvl="1"/>
            <a:endParaRPr lang="fr-FR"/>
          </a:p>
        </p:txBody>
      </p:sp>
    </p:spTree>
    <p:extLst>
      <p:ext uri="{BB962C8B-B14F-4D97-AF65-F5344CB8AC3E}">
        <p14:creationId xmlns:p14="http://schemas.microsoft.com/office/powerpoint/2010/main" val="3165704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Level Bulleted Lis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Bulleted List (Multi-Level)</a:t>
            </a:r>
          </a:p>
        </p:txBody>
      </p:sp>
      <p:sp>
        <p:nvSpPr>
          <p:cNvPr id="4" name="Text Placeholder 3"/>
          <p:cNvSpPr>
            <a:spLocks noGrp="1"/>
          </p:cNvSpPr>
          <p:nvPr>
            <p:ph type="body" sz="quarter" idx="10" hasCustomPrompt="1"/>
          </p:nvPr>
        </p:nvSpPr>
        <p:spPr>
          <a:xfrm>
            <a:off x="925512" y="2054750"/>
            <a:ext cx="9772968" cy="3874135"/>
          </a:xfrm>
        </p:spPr>
        <p:txBody>
          <a:bodyPr/>
          <a:lstStyle>
            <a:lvl1pPr>
              <a:defRPr sz="1400" b="1">
                <a:solidFill>
                  <a:srgbClr val="F7941D"/>
                </a:solidFill>
                <a:latin typeface="+mj-lt"/>
              </a:defRPr>
            </a:lvl1pPr>
            <a:lvl2pPr>
              <a:defRPr baseline="0"/>
            </a:lvl2pPr>
            <a:lvl3pPr>
              <a:defRPr baseline="0"/>
            </a:lvl3pPr>
            <a:lvl4pPr>
              <a:defRPr baseline="0"/>
            </a:lvl4pPr>
            <a:lvl5pPr marL="1828800" indent="0">
              <a:buNone/>
              <a:defRPr/>
            </a:lvl5pPr>
          </a:lstStyle>
          <a:p>
            <a:pPr lvl="0"/>
            <a:r>
              <a:rPr lang="en-US"/>
              <a:t>LIST TITLE 1</a:t>
            </a:r>
          </a:p>
          <a:p>
            <a:pPr lvl="1"/>
            <a:r>
              <a:rPr lang="en-US"/>
              <a:t>First Level</a:t>
            </a:r>
          </a:p>
          <a:p>
            <a:pPr lvl="2"/>
            <a:r>
              <a:rPr lang="fr-FR"/>
              <a:t>Second </a:t>
            </a:r>
            <a:r>
              <a:rPr lang="fr-FR" err="1"/>
              <a:t>level</a:t>
            </a:r>
            <a:endParaRPr lang="fr-FR"/>
          </a:p>
          <a:p>
            <a:pPr lvl="3"/>
            <a:r>
              <a:rPr lang="fr-FR" err="1"/>
              <a:t>Third</a:t>
            </a:r>
            <a:r>
              <a:rPr lang="fr-FR"/>
              <a:t> </a:t>
            </a:r>
            <a:r>
              <a:rPr lang="fr-FR" err="1"/>
              <a:t>level</a:t>
            </a:r>
            <a:endParaRPr lang="fr-FR"/>
          </a:p>
          <a:p>
            <a:pPr lvl="0"/>
            <a:r>
              <a:rPr lang="en-US"/>
              <a:t>LIST TITLE 2</a:t>
            </a:r>
          </a:p>
          <a:p>
            <a:pPr lvl="1"/>
            <a:r>
              <a:rPr lang="en-US"/>
              <a:t>First Level</a:t>
            </a:r>
          </a:p>
          <a:p>
            <a:pPr lvl="2"/>
            <a:r>
              <a:rPr lang="fr-FR"/>
              <a:t>Second </a:t>
            </a:r>
            <a:r>
              <a:rPr lang="fr-FR" err="1"/>
              <a:t>level</a:t>
            </a:r>
            <a:endParaRPr lang="fr-FR"/>
          </a:p>
          <a:p>
            <a:pPr lvl="3"/>
            <a:r>
              <a:rPr lang="fr-FR" err="1"/>
              <a:t>Third</a:t>
            </a:r>
            <a:r>
              <a:rPr lang="fr-FR"/>
              <a:t> </a:t>
            </a:r>
            <a:r>
              <a:rPr lang="fr-FR" err="1"/>
              <a:t>level</a:t>
            </a:r>
            <a:endParaRPr lang="pt-BR"/>
          </a:p>
          <a:p>
            <a:pPr lvl="3"/>
            <a:endParaRPr lang="pt-BR"/>
          </a:p>
          <a:p>
            <a:pPr lvl="1"/>
            <a:endParaRPr lang="fr-FR"/>
          </a:p>
        </p:txBody>
      </p:sp>
    </p:spTree>
    <p:extLst>
      <p:ext uri="{BB962C8B-B14F-4D97-AF65-F5344CB8AC3E}">
        <p14:creationId xmlns:p14="http://schemas.microsoft.com/office/powerpoint/2010/main" val="573438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586271"/>
            <a:ext cx="4842510" cy="1577975"/>
          </a:xfrm>
        </p:spPr>
        <p:txBody>
          <a:bodyPr/>
          <a:lstStyle>
            <a:lvl1pPr>
              <a:defRPr baseline="0"/>
            </a:lvl1pPr>
          </a:lstStyle>
          <a:p>
            <a:r>
              <a:rPr lang="en-US"/>
              <a:t>Text and 1 Photo Layout</a:t>
            </a:r>
          </a:p>
        </p:txBody>
      </p:sp>
      <p:sp>
        <p:nvSpPr>
          <p:cNvPr id="4" name="Text Placeholder 3"/>
          <p:cNvSpPr>
            <a:spLocks noGrp="1"/>
          </p:cNvSpPr>
          <p:nvPr>
            <p:ph type="body" sz="quarter" idx="10" hasCustomPrompt="1"/>
          </p:nvPr>
        </p:nvSpPr>
        <p:spPr>
          <a:xfrm>
            <a:off x="838200" y="2302032"/>
            <a:ext cx="4351020" cy="3931920"/>
          </a:xfrm>
        </p:spPr>
        <p:txBody>
          <a:bodyPr/>
          <a:lstStyle/>
          <a:p>
            <a:r>
              <a:rPr lang="en-US"/>
              <a:t>Type or paste your text here! </a:t>
            </a:r>
            <a:br>
              <a:rPr lang="en-US"/>
            </a:br>
            <a:r>
              <a:rPr lang="en-US" err="1"/>
              <a:t>Em</a:t>
            </a:r>
            <a:r>
              <a:rPr lang="en-US"/>
              <a:t> </a:t>
            </a:r>
            <a:r>
              <a:rPr lang="en-US" err="1"/>
              <a:t>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a:t>
            </a:r>
            <a:r>
              <a:rPr lang="en-US" err="1"/>
              <a:t>vehicula</a:t>
            </a:r>
            <a:r>
              <a:rPr lang="en-US"/>
              <a:t> dui in </a:t>
            </a:r>
            <a:r>
              <a:rPr lang="en-US" err="1"/>
              <a:t>neque</a:t>
            </a:r>
            <a:r>
              <a:rPr lang="en-US"/>
              <a:t> </a:t>
            </a:r>
            <a:r>
              <a:rPr lang="en-US" err="1"/>
              <a:t>dignissim</a:t>
            </a:r>
            <a:r>
              <a:rPr lang="en-US"/>
              <a:t>, in </a:t>
            </a:r>
            <a:r>
              <a:rPr lang="en-US" err="1"/>
              <a:t>aliquet</a:t>
            </a:r>
            <a:r>
              <a:rPr lang="en-US"/>
              <a:t> </a:t>
            </a:r>
            <a:r>
              <a:rPr lang="en-US" err="1"/>
              <a:t>nisl</a:t>
            </a:r>
            <a:r>
              <a:rPr lang="en-US"/>
              <a:t> </a:t>
            </a:r>
            <a:r>
              <a:rPr lang="en-US" err="1"/>
              <a:t>varius</a:t>
            </a:r>
            <a:r>
              <a:rPr lang="en-US"/>
              <a:t>. </a:t>
            </a:r>
            <a:r>
              <a:rPr lang="en-US" err="1"/>
              <a:t>Sed</a:t>
            </a:r>
            <a:r>
              <a:rPr lang="en-US"/>
              <a:t> a </a:t>
            </a:r>
            <a:r>
              <a:rPr lang="en-US" err="1"/>
              <a:t>erat</a:t>
            </a:r>
            <a:r>
              <a:rPr lang="en-US"/>
              <a:t> </a:t>
            </a:r>
            <a:r>
              <a:rPr lang="en-US" err="1"/>
              <a:t>ut</a:t>
            </a:r>
            <a:r>
              <a:rPr lang="en-US"/>
              <a:t> magna </a:t>
            </a:r>
            <a:r>
              <a:rPr lang="en-US" err="1"/>
              <a:t>vulputate</a:t>
            </a:r>
            <a:r>
              <a:rPr lang="en-US"/>
              <a:t> </a:t>
            </a:r>
            <a:r>
              <a:rPr lang="en-US" err="1"/>
              <a:t>feugiat</a:t>
            </a:r>
            <a:r>
              <a:rPr lang="en-US"/>
              <a:t>. </a:t>
            </a:r>
            <a:r>
              <a:rPr lang="en-US" err="1"/>
              <a:t>Quisque</a:t>
            </a:r>
            <a:r>
              <a:rPr lang="en-US"/>
              <a:t> </a:t>
            </a:r>
            <a:r>
              <a:rPr lang="en-US" err="1"/>
              <a:t>varius</a:t>
            </a:r>
            <a:r>
              <a:rPr lang="en-US"/>
              <a:t> libero </a:t>
            </a:r>
            <a:r>
              <a:rPr lang="en-US" err="1"/>
              <a:t>placerat</a:t>
            </a:r>
            <a:r>
              <a:rPr lang="en-US"/>
              <a:t> </a:t>
            </a:r>
            <a:r>
              <a:rPr lang="en-US" err="1"/>
              <a:t>erat</a:t>
            </a:r>
            <a:r>
              <a:rPr lang="en-US"/>
              <a:t> </a:t>
            </a:r>
            <a:r>
              <a:rPr lang="en-US" err="1"/>
              <a:t>lobortis</a:t>
            </a:r>
            <a:r>
              <a:rPr lang="en-US"/>
              <a:t> </a:t>
            </a:r>
            <a:r>
              <a:rPr lang="en-US" err="1"/>
              <a:t>congue</a:t>
            </a:r>
            <a:r>
              <a:rPr lang="en-US"/>
              <a:t>. Integer a </a:t>
            </a:r>
            <a:r>
              <a:rPr lang="en-US" err="1"/>
              <a:t>arcu</a:t>
            </a:r>
            <a:r>
              <a:rPr lang="en-US"/>
              <a:t> </a:t>
            </a:r>
            <a:r>
              <a:rPr lang="en-US" err="1"/>
              <a:t>vel</a:t>
            </a:r>
            <a:r>
              <a:rPr lang="en-US"/>
              <a:t> ante </a:t>
            </a:r>
            <a:r>
              <a:rPr lang="en-US" err="1"/>
              <a:t>bibendum</a:t>
            </a:r>
            <a:r>
              <a:rPr lang="en-US"/>
              <a:t> </a:t>
            </a:r>
            <a:r>
              <a:rPr lang="en-US" err="1"/>
              <a:t>scelerisque</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a:t>
            </a:r>
          </a:p>
        </p:txBody>
      </p:sp>
      <p:sp>
        <p:nvSpPr>
          <p:cNvPr id="5" name="Picture Placeholder 4"/>
          <p:cNvSpPr>
            <a:spLocks noGrp="1"/>
          </p:cNvSpPr>
          <p:nvPr>
            <p:ph type="pic" sz="quarter" idx="11"/>
          </p:nvPr>
        </p:nvSpPr>
        <p:spPr>
          <a:xfrm>
            <a:off x="6697980" y="0"/>
            <a:ext cx="5494020" cy="6858000"/>
          </a:xfrm>
          <a:solidFill>
            <a:schemeClr val="bg1">
              <a:lumMod val="65000"/>
            </a:schemeClr>
          </a:solidFill>
        </p:spPr>
        <p:txBody>
          <a:bodyPr>
            <a:normAutofit/>
          </a:bodyPr>
          <a:lstStyle>
            <a:lvl1pPr algn="ctr">
              <a:defRPr sz="1200" baseline="0">
                <a:solidFill>
                  <a:schemeClr val="bg1"/>
                </a:solidFill>
              </a:defRPr>
            </a:lvl1pPr>
          </a:lstStyle>
          <a:p>
            <a:r>
              <a:rPr lang="en-US" dirty="0"/>
              <a:t>Click icon to add picture</a:t>
            </a:r>
          </a:p>
        </p:txBody>
      </p:sp>
    </p:spTree>
    <p:extLst>
      <p:ext uri="{BB962C8B-B14F-4D97-AF65-F5344CB8AC3E}">
        <p14:creationId xmlns:p14="http://schemas.microsoft.com/office/powerpoint/2010/main" val="935409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2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586271"/>
            <a:ext cx="4842510" cy="1577975"/>
          </a:xfrm>
        </p:spPr>
        <p:txBody>
          <a:bodyPr/>
          <a:lstStyle>
            <a:lvl1pPr>
              <a:defRPr baseline="0"/>
            </a:lvl1pPr>
          </a:lstStyle>
          <a:p>
            <a:r>
              <a:rPr lang="en-US"/>
              <a:t>Text and 2 Photo Layout</a:t>
            </a:r>
          </a:p>
        </p:txBody>
      </p:sp>
      <p:sp>
        <p:nvSpPr>
          <p:cNvPr id="4" name="Text Placeholder 3"/>
          <p:cNvSpPr>
            <a:spLocks noGrp="1"/>
          </p:cNvSpPr>
          <p:nvPr>
            <p:ph type="body" sz="quarter" idx="10" hasCustomPrompt="1"/>
          </p:nvPr>
        </p:nvSpPr>
        <p:spPr>
          <a:xfrm>
            <a:off x="838200" y="2302032"/>
            <a:ext cx="4351020" cy="3931920"/>
          </a:xfrm>
        </p:spPr>
        <p:txBody>
          <a:bodyPr/>
          <a:lstStyle/>
          <a:p>
            <a:r>
              <a:rPr lang="en-US"/>
              <a:t>Type or paste your text here! </a:t>
            </a:r>
            <a:br>
              <a:rPr lang="en-US"/>
            </a:br>
            <a:r>
              <a:rPr lang="en-US" err="1"/>
              <a:t>Em</a:t>
            </a:r>
            <a:r>
              <a:rPr lang="en-US"/>
              <a:t> </a:t>
            </a:r>
            <a:r>
              <a:rPr lang="en-US" err="1"/>
              <a:t>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a:t>
            </a:r>
            <a:r>
              <a:rPr lang="en-US" err="1"/>
              <a:t>vehicula</a:t>
            </a:r>
            <a:r>
              <a:rPr lang="en-US"/>
              <a:t> dui in </a:t>
            </a:r>
            <a:r>
              <a:rPr lang="en-US" err="1"/>
              <a:t>neque</a:t>
            </a:r>
            <a:r>
              <a:rPr lang="en-US"/>
              <a:t> </a:t>
            </a:r>
            <a:r>
              <a:rPr lang="en-US" err="1"/>
              <a:t>dignissim</a:t>
            </a:r>
            <a:r>
              <a:rPr lang="en-US"/>
              <a:t>, in </a:t>
            </a:r>
            <a:r>
              <a:rPr lang="en-US" err="1"/>
              <a:t>aliquet</a:t>
            </a:r>
            <a:r>
              <a:rPr lang="en-US"/>
              <a:t> </a:t>
            </a:r>
            <a:r>
              <a:rPr lang="en-US" err="1"/>
              <a:t>nisl</a:t>
            </a:r>
            <a:r>
              <a:rPr lang="en-US"/>
              <a:t> </a:t>
            </a:r>
            <a:r>
              <a:rPr lang="en-US" err="1"/>
              <a:t>varius</a:t>
            </a:r>
            <a:r>
              <a:rPr lang="en-US"/>
              <a:t>. </a:t>
            </a:r>
            <a:r>
              <a:rPr lang="en-US" err="1"/>
              <a:t>Sed</a:t>
            </a:r>
            <a:r>
              <a:rPr lang="en-US"/>
              <a:t> a </a:t>
            </a:r>
            <a:r>
              <a:rPr lang="en-US" err="1"/>
              <a:t>erat</a:t>
            </a:r>
            <a:r>
              <a:rPr lang="en-US"/>
              <a:t> </a:t>
            </a:r>
            <a:r>
              <a:rPr lang="en-US" err="1"/>
              <a:t>ut</a:t>
            </a:r>
            <a:r>
              <a:rPr lang="en-US"/>
              <a:t> magna </a:t>
            </a:r>
            <a:r>
              <a:rPr lang="en-US" err="1"/>
              <a:t>vulputate</a:t>
            </a:r>
            <a:r>
              <a:rPr lang="en-US"/>
              <a:t> </a:t>
            </a:r>
            <a:r>
              <a:rPr lang="en-US" err="1"/>
              <a:t>feugiat</a:t>
            </a:r>
            <a:r>
              <a:rPr lang="en-US"/>
              <a:t>. </a:t>
            </a:r>
            <a:r>
              <a:rPr lang="en-US" err="1"/>
              <a:t>Quisque</a:t>
            </a:r>
            <a:r>
              <a:rPr lang="en-US"/>
              <a:t> </a:t>
            </a:r>
            <a:r>
              <a:rPr lang="en-US" err="1"/>
              <a:t>varius</a:t>
            </a:r>
            <a:r>
              <a:rPr lang="en-US"/>
              <a:t> libero </a:t>
            </a:r>
            <a:r>
              <a:rPr lang="en-US" err="1"/>
              <a:t>placerat</a:t>
            </a:r>
            <a:r>
              <a:rPr lang="en-US"/>
              <a:t> </a:t>
            </a:r>
            <a:r>
              <a:rPr lang="en-US" err="1"/>
              <a:t>erat</a:t>
            </a:r>
            <a:r>
              <a:rPr lang="en-US"/>
              <a:t> </a:t>
            </a:r>
            <a:r>
              <a:rPr lang="en-US" err="1"/>
              <a:t>lobortis</a:t>
            </a:r>
            <a:r>
              <a:rPr lang="en-US"/>
              <a:t> </a:t>
            </a:r>
            <a:r>
              <a:rPr lang="en-US" err="1"/>
              <a:t>congue</a:t>
            </a:r>
            <a:r>
              <a:rPr lang="en-US"/>
              <a:t>. Integer a </a:t>
            </a:r>
            <a:r>
              <a:rPr lang="en-US" err="1"/>
              <a:t>arcu</a:t>
            </a:r>
            <a:r>
              <a:rPr lang="en-US"/>
              <a:t> </a:t>
            </a:r>
            <a:r>
              <a:rPr lang="en-US" err="1"/>
              <a:t>vel</a:t>
            </a:r>
            <a:r>
              <a:rPr lang="en-US"/>
              <a:t> ante </a:t>
            </a:r>
            <a:r>
              <a:rPr lang="en-US" err="1"/>
              <a:t>bibendum</a:t>
            </a:r>
            <a:r>
              <a:rPr lang="en-US"/>
              <a:t> </a:t>
            </a:r>
            <a:r>
              <a:rPr lang="en-US" err="1"/>
              <a:t>scelerisque</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a:t>
            </a:r>
          </a:p>
        </p:txBody>
      </p:sp>
      <p:sp>
        <p:nvSpPr>
          <p:cNvPr id="5" name="Picture Placeholder 4"/>
          <p:cNvSpPr>
            <a:spLocks noGrp="1"/>
          </p:cNvSpPr>
          <p:nvPr>
            <p:ph type="pic" sz="quarter" idx="11"/>
          </p:nvPr>
        </p:nvSpPr>
        <p:spPr>
          <a:xfrm>
            <a:off x="6697980" y="0"/>
            <a:ext cx="5494020" cy="3529413"/>
          </a:xfrm>
          <a:solidFill>
            <a:schemeClr val="bg1">
              <a:lumMod val="65000"/>
            </a:schemeClr>
          </a:solidFill>
        </p:spPr>
        <p:txBody>
          <a:bodyPr>
            <a:normAutofit/>
          </a:bodyPr>
          <a:lstStyle>
            <a:lvl1pPr algn="ctr">
              <a:defRPr sz="1200" baseline="0">
                <a:solidFill>
                  <a:schemeClr val="bg1"/>
                </a:solidFill>
              </a:defRPr>
            </a:lvl1pPr>
          </a:lstStyle>
          <a:p>
            <a:r>
              <a:rPr lang="en-US" dirty="0"/>
              <a:t>Click icon to add picture</a:t>
            </a:r>
          </a:p>
        </p:txBody>
      </p:sp>
      <p:sp>
        <p:nvSpPr>
          <p:cNvPr id="6" name="Picture Placeholder 4">
            <a:extLst>
              <a:ext uri="{FF2B5EF4-FFF2-40B4-BE49-F238E27FC236}">
                <a16:creationId xmlns:a16="http://schemas.microsoft.com/office/drawing/2014/main" id="{8D46A34C-8AD4-471C-BDE4-8B6AF2F6DFC3}"/>
              </a:ext>
            </a:extLst>
          </p:cNvPr>
          <p:cNvSpPr>
            <a:spLocks noGrp="1"/>
          </p:cNvSpPr>
          <p:nvPr>
            <p:ph type="pic" sz="quarter" idx="12"/>
          </p:nvPr>
        </p:nvSpPr>
        <p:spPr>
          <a:xfrm>
            <a:off x="6697980" y="3529413"/>
            <a:ext cx="5494020" cy="3328587"/>
          </a:xfrm>
          <a:solidFill>
            <a:schemeClr val="bg1">
              <a:lumMod val="65000"/>
            </a:schemeClr>
          </a:solidFill>
        </p:spPr>
        <p:txBody>
          <a:bodyPr>
            <a:normAutofit/>
          </a:bodyPr>
          <a:lstStyle>
            <a:lvl1pPr algn="ctr">
              <a:defRPr sz="1200" baseline="0">
                <a:solidFill>
                  <a:schemeClr val="bg1"/>
                </a:solidFill>
              </a:defRPr>
            </a:lvl1pPr>
          </a:lstStyle>
          <a:p>
            <a:r>
              <a:rPr lang="en-US" dirty="0"/>
              <a:t>Click icon to add picture</a:t>
            </a:r>
          </a:p>
        </p:txBody>
      </p:sp>
    </p:spTree>
    <p:extLst>
      <p:ext uri="{BB962C8B-B14F-4D97-AF65-F5344CB8AC3E}">
        <p14:creationId xmlns:p14="http://schemas.microsoft.com/office/powerpoint/2010/main" val="1770638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11991" y="6155548"/>
            <a:ext cx="1750570" cy="525171"/>
          </a:xfrm>
          <a:prstGeom prst="rect">
            <a:avLst/>
          </a:prstGeom>
        </p:spPr>
      </p:pic>
      <p:sp>
        <p:nvSpPr>
          <p:cNvPr id="9" name="Rectangle 8"/>
          <p:cNvSpPr/>
          <p:nvPr userDrawn="1"/>
        </p:nvSpPr>
        <p:spPr>
          <a:xfrm>
            <a:off x="5540190" y="-225909"/>
            <a:ext cx="7904650" cy="7586548"/>
          </a:xfrm>
          <a:prstGeom prst="rect">
            <a:avLst/>
          </a:prstGeom>
          <a:blipFill dpi="0" rotWithShape="1">
            <a:blip r:embed="rId26">
              <a:alphaModFix amt="1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812562" y="640083"/>
            <a:ext cx="10515600" cy="1325563"/>
          </a:xfrm>
          <a:prstGeom prst="rect">
            <a:avLst/>
          </a:prstGeom>
        </p:spPr>
        <p:txBody>
          <a:bodyPr vert="horz" lIns="91440" tIns="45720" rIns="91440" bIns="45720" rtlCol="0" anchor="b" anchorCtr="0">
            <a:noAutofit/>
          </a:bodyPr>
          <a:lstStyle/>
          <a:p>
            <a:r>
              <a:rPr lang="en-US"/>
              <a:t>Click to edit Master title style</a:t>
            </a:r>
          </a:p>
        </p:txBody>
      </p:sp>
      <p:sp>
        <p:nvSpPr>
          <p:cNvPr id="3" name="Text Placeholder 2"/>
          <p:cNvSpPr>
            <a:spLocks noGrp="1"/>
          </p:cNvSpPr>
          <p:nvPr>
            <p:ph type="body" idx="1"/>
          </p:nvPr>
        </p:nvSpPr>
        <p:spPr>
          <a:xfrm>
            <a:off x="838200" y="2094321"/>
            <a:ext cx="10515600" cy="3882966"/>
          </a:xfrm>
          <a:prstGeom prst="rect">
            <a:avLst/>
          </a:prstGeom>
        </p:spPr>
        <p:txBody>
          <a:bodyPr vert="horz" lIns="91440" tIns="45720" rIns="91440" bIns="45720" rtlCol="0">
            <a:noAutofit/>
          </a:body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10" name="Slide Number Placeholder 6"/>
          <p:cNvSpPr txBox="1">
            <a:spLocks/>
          </p:cNvSpPr>
          <p:nvPr userDrawn="1"/>
        </p:nvSpPr>
        <p:spPr>
          <a:xfrm>
            <a:off x="11045952" y="6221885"/>
            <a:ext cx="725424" cy="534516"/>
          </a:xfrm>
          <a:prstGeom prst="rect">
            <a:avLst/>
          </a:prstGeom>
        </p:spPr>
        <p:txBody>
          <a:bodyPr vert="horz" lIns="91440" tIns="45720" rIns="91440" bIns="45720" rtlCol="0" anchor="ctr"/>
          <a:lstStyle>
            <a:defPPr>
              <a:defRPr lang="en-US"/>
            </a:defPPr>
            <a:lvl1pPr marL="0" algn="r" defTabSz="685800" rtl="0" eaLnBrk="1" latinLnBrk="0" hangingPunct="1">
              <a:defRPr sz="1000" b="1" i="0" kern="1200">
                <a:solidFill>
                  <a:srgbClr val="828383"/>
                </a:solidFill>
                <a:latin typeface="Museo Slab 900" charset="0"/>
                <a:ea typeface="Museo Slab 900" charset="0"/>
                <a:cs typeface="Museo Slab 900"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2915D2C3-7EB9-F849-9C19-1CC92E2870ED}" type="slidenum">
              <a:rPr lang="en-US" sz="1100" b="1" smtClean="0">
                <a:solidFill>
                  <a:schemeClr val="bg1">
                    <a:lumMod val="65000"/>
                  </a:schemeClr>
                </a:solidFill>
                <a:latin typeface="Arial" charset="0"/>
                <a:ea typeface="Arial" charset="0"/>
                <a:cs typeface="Arial" charset="0"/>
              </a:rPr>
              <a:pPr/>
              <a:t>‹#›</a:t>
            </a:fld>
            <a:endParaRPr lang="en-US" sz="1100" b="1" dirty="0">
              <a:solidFill>
                <a:schemeClr val="bg1">
                  <a:lumMod val="65000"/>
                </a:schemeClr>
              </a:solidFill>
              <a:latin typeface="Arial" charset="0"/>
              <a:ea typeface="Arial" charset="0"/>
              <a:cs typeface="Arial" charset="0"/>
            </a:endParaRPr>
          </a:p>
        </p:txBody>
      </p:sp>
    </p:spTree>
    <p:extLst>
      <p:ext uri="{BB962C8B-B14F-4D97-AF65-F5344CB8AC3E}">
        <p14:creationId xmlns:p14="http://schemas.microsoft.com/office/powerpoint/2010/main" val="320833470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2" r:id="rId3"/>
    <p:sldLayoutId id="2147483663" r:id="rId4"/>
    <p:sldLayoutId id="2147483688" r:id="rId5"/>
    <p:sldLayoutId id="2147483664" r:id="rId6"/>
    <p:sldLayoutId id="2147483665" r:id="rId7"/>
    <p:sldLayoutId id="2147483667" r:id="rId8"/>
    <p:sldLayoutId id="2147483673" r:id="rId9"/>
    <p:sldLayoutId id="2147483674" r:id="rId10"/>
    <p:sldLayoutId id="2147483670" r:id="rId11"/>
    <p:sldLayoutId id="2147483675"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Lst>
  <p:hf sldNum="0" hdr="0" ftr="0" dt="0"/>
  <p:txStyles>
    <p:titleStyle>
      <a:lvl1pPr algn="l" defTabSz="914400" rtl="0" eaLnBrk="1" latinLnBrk="0" hangingPunct="1">
        <a:lnSpc>
          <a:spcPct val="90000"/>
        </a:lnSpc>
        <a:spcBef>
          <a:spcPct val="0"/>
        </a:spcBef>
        <a:buNone/>
        <a:defRPr sz="5400" b="1" kern="1200" spc="-150">
          <a:solidFill>
            <a:srgbClr val="F7941D"/>
          </a:solidFill>
          <a:latin typeface="+mn-lt"/>
          <a:ea typeface="+mj-ea"/>
          <a:cs typeface="+mj-cs"/>
        </a:defRPr>
      </a:lvl1pPr>
    </p:titleStyle>
    <p:bodyStyle>
      <a:lvl1pPr marL="0" indent="0" algn="l" defTabSz="914400" rtl="0" eaLnBrk="1" latinLnBrk="0" hangingPunct="1">
        <a:lnSpc>
          <a:spcPct val="90000"/>
        </a:lnSpc>
        <a:spcBef>
          <a:spcPts val="1000"/>
        </a:spcBef>
        <a:buClr>
          <a:srgbClr val="F7941D"/>
        </a:buClr>
        <a:buFont typeface="Arial" panose="020B0604020202020204" pitchFamily="34" charset="0"/>
        <a:buNone/>
        <a:defRPr sz="1800" kern="1200">
          <a:solidFill>
            <a:schemeClr val="tx1"/>
          </a:solidFill>
          <a:latin typeface="+mn-lt"/>
          <a:ea typeface="+mn-ea"/>
          <a:cs typeface="+mn-cs"/>
        </a:defRPr>
      </a:lvl1pPr>
      <a:lvl2pPr marL="548640" indent="-228600" algn="l" defTabSz="914400" rtl="0" eaLnBrk="1" latinLnBrk="0" hangingPunct="1">
        <a:lnSpc>
          <a:spcPct val="150000"/>
        </a:lnSpc>
        <a:spcBef>
          <a:spcPts val="500"/>
        </a:spcBef>
        <a:buClr>
          <a:srgbClr val="F7941D"/>
        </a:buClr>
        <a:buFont typeface="Arial" panose="020B0604020202020204" pitchFamily="34" charset="0"/>
        <a:buChar char="•"/>
        <a:defRPr sz="1800" kern="1200">
          <a:solidFill>
            <a:schemeClr val="tx1"/>
          </a:solidFill>
          <a:latin typeface="+mn-lt"/>
          <a:ea typeface="+mn-ea"/>
          <a:cs typeface="+mn-cs"/>
        </a:defRPr>
      </a:lvl2pPr>
      <a:lvl3pPr marL="859536" indent="-228600" algn="l" defTabSz="914400" rtl="0" eaLnBrk="1" latinLnBrk="0" hangingPunct="1">
        <a:lnSpc>
          <a:spcPct val="90000"/>
        </a:lnSpc>
        <a:spcBef>
          <a:spcPts val="100"/>
        </a:spcBef>
        <a:buClr>
          <a:srgbClr val="F7941D"/>
        </a:buClr>
        <a:buFont typeface="Arial" panose="020B0604020202020204" pitchFamily="34" charset="0"/>
        <a:buChar char="-"/>
        <a:defRPr sz="1600" kern="1200">
          <a:solidFill>
            <a:schemeClr val="tx1"/>
          </a:solidFill>
          <a:latin typeface="+mn-lt"/>
          <a:ea typeface="+mn-ea"/>
          <a:cs typeface="+mn-cs"/>
        </a:defRPr>
      </a:lvl3pPr>
      <a:lvl4pPr marL="1197864" indent="-228600" algn="l" defTabSz="914400" rtl="0" eaLnBrk="1" latinLnBrk="0" hangingPunct="1">
        <a:lnSpc>
          <a:spcPct val="90000"/>
        </a:lnSpc>
        <a:spcBef>
          <a:spcPts val="500"/>
        </a:spcBef>
        <a:buClr>
          <a:srgbClr val="F7941D"/>
        </a:buClr>
        <a:buFont typeface="Arial" panose="020B0604020202020204" pitchFamily="34" charset="0"/>
        <a:buChar char="•"/>
        <a:defRPr sz="1400" kern="1200">
          <a:solidFill>
            <a:schemeClr val="tx1"/>
          </a:solidFill>
          <a:latin typeface="+mn-lt"/>
          <a:ea typeface="+mn-ea"/>
          <a:cs typeface="+mn-cs"/>
        </a:defRPr>
      </a:lvl4pPr>
      <a:lvl5pPr marL="1545336" indent="-228600" algn="l" defTabSz="914400" rtl="0" eaLnBrk="1" latinLnBrk="0" hangingPunct="1">
        <a:lnSpc>
          <a:spcPct val="90000"/>
        </a:lnSpc>
        <a:spcBef>
          <a:spcPts val="500"/>
        </a:spcBef>
        <a:buClr>
          <a:srgbClr val="F7941D"/>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storymaps.arcgis.com/stories/1935c56ac6fe4f80b74cc77163e53024"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2023 Annual Public Works Report</a:t>
            </a:r>
            <a:br>
              <a:rPr lang="en-US" dirty="0"/>
            </a:br>
            <a:r>
              <a:rPr lang="en-US" sz="3600" dirty="0"/>
              <a:t>City Council Workshop – April 8, 2024</a:t>
            </a:r>
          </a:p>
        </p:txBody>
      </p:sp>
      <p:sp>
        <p:nvSpPr>
          <p:cNvPr id="3" name="Subtitle 2"/>
          <p:cNvSpPr>
            <a:spLocks noGrp="1"/>
          </p:cNvSpPr>
          <p:nvPr>
            <p:ph type="subTitle" idx="1"/>
          </p:nvPr>
        </p:nvSpPr>
        <p:spPr/>
        <p:txBody>
          <a:bodyPr vert="horz" lIns="91440" tIns="45720" rIns="91440" bIns="45720" rtlCol="0" anchor="t">
            <a:noAutofit/>
          </a:bodyPr>
          <a:lstStyle/>
          <a:p>
            <a:pPr>
              <a:lnSpc>
                <a:spcPct val="66287"/>
              </a:lnSpc>
            </a:pPr>
            <a:r>
              <a:rPr lang="en-US" dirty="0"/>
              <a:t>Presented by Trevor Evers – Public Works Director </a:t>
            </a:r>
          </a:p>
        </p:txBody>
      </p:sp>
      <p:sp>
        <p:nvSpPr>
          <p:cNvPr id="4" name="Rectangle 3">
            <a:extLst>
              <a:ext uri="{FF2B5EF4-FFF2-40B4-BE49-F238E27FC236}">
                <a16:creationId xmlns:a16="http://schemas.microsoft.com/office/drawing/2014/main" id="{900CDB30-51B7-42AF-A321-58293EEAADE4}"/>
              </a:ext>
            </a:extLst>
          </p:cNvPr>
          <p:cNvSpPr/>
          <p:nvPr/>
        </p:nvSpPr>
        <p:spPr>
          <a:xfrm>
            <a:off x="5943600" y="5787475"/>
            <a:ext cx="6096000" cy="823239"/>
          </a:xfrm>
          <a:prstGeom prst="rect">
            <a:avLst/>
          </a:prstGeom>
        </p:spPr>
        <p:txBody>
          <a:bodyPr>
            <a:spAutoFit/>
          </a:bodyPr>
          <a:lstStyle/>
          <a:p>
            <a:r>
              <a:rPr lang="en-US" i="1" kern="1400" dirty="0">
                <a:solidFill>
                  <a:srgbClr val="006699"/>
                </a:solidFill>
                <a:latin typeface="Calibri" panose="020F0502020204030204" pitchFamily="34" charset="0"/>
              </a:rPr>
              <a:t>Our mission is to provide leadership and effective, fiscally responsible services that achieve our community's vision.</a:t>
            </a:r>
          </a:p>
          <a:p>
            <a:pPr>
              <a:lnSpc>
                <a:spcPct val="110000"/>
              </a:lnSpc>
            </a:pPr>
            <a:r>
              <a:rPr lang="en-US" sz="1100" kern="1400" dirty="0">
                <a:solidFill>
                  <a:srgbClr val="000000"/>
                </a:solidFill>
                <a:latin typeface="Calibri" panose="020F0502020204030204" pitchFamily="34" charset="0"/>
              </a:rPr>
              <a:t> </a:t>
            </a:r>
          </a:p>
        </p:txBody>
      </p:sp>
    </p:spTree>
    <p:extLst>
      <p:ext uri="{BB962C8B-B14F-4D97-AF65-F5344CB8AC3E}">
        <p14:creationId xmlns:p14="http://schemas.microsoft.com/office/powerpoint/2010/main" val="1235473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0ECFF-D3F3-BB83-1A41-DCA8EFD7CAC0}"/>
              </a:ext>
            </a:extLst>
          </p:cNvPr>
          <p:cNvSpPr>
            <a:spLocks noGrp="1"/>
          </p:cNvSpPr>
          <p:nvPr>
            <p:ph type="title"/>
          </p:nvPr>
        </p:nvSpPr>
        <p:spPr>
          <a:xfrm>
            <a:off x="401082" y="17974"/>
            <a:ext cx="10515600" cy="1325563"/>
          </a:xfrm>
        </p:spPr>
        <p:txBody>
          <a:bodyPr anchor="b">
            <a:normAutofit/>
          </a:bodyPr>
          <a:lstStyle/>
          <a:p>
            <a:r>
              <a:rPr lang="en-US" dirty="0"/>
              <a:t>Engineering 2024 Goals</a:t>
            </a:r>
          </a:p>
        </p:txBody>
      </p:sp>
      <p:sp>
        <p:nvSpPr>
          <p:cNvPr id="3" name="Text Placeholder 2">
            <a:extLst>
              <a:ext uri="{FF2B5EF4-FFF2-40B4-BE49-F238E27FC236}">
                <a16:creationId xmlns:a16="http://schemas.microsoft.com/office/drawing/2014/main" id="{14CE08E4-3C85-4FB5-82D8-8111BC445644}"/>
              </a:ext>
            </a:extLst>
          </p:cNvPr>
          <p:cNvSpPr>
            <a:spLocks noGrp="1"/>
          </p:cNvSpPr>
          <p:nvPr>
            <p:ph sz="half" idx="1"/>
          </p:nvPr>
        </p:nvSpPr>
        <p:spPr>
          <a:xfrm>
            <a:off x="472268" y="1341901"/>
            <a:ext cx="5483524" cy="4380092"/>
          </a:xfrm>
        </p:spPr>
        <p:txBody>
          <a:bodyPr vert="horz" lIns="91440" tIns="45720" rIns="91440" bIns="45720" numCol="1" rtlCol="0" anchor="t">
            <a:normAutofit/>
          </a:bodyPr>
          <a:lstStyle/>
          <a:p>
            <a:pPr marL="342900" marR="0" lvl="0" indent="-342900">
              <a:spcBef>
                <a:spcPts val="0"/>
              </a:spcBef>
              <a:spcAft>
                <a:spcPts val="0"/>
              </a:spcAft>
              <a:buFont typeface="Arial" panose="020F0502020204030204" pitchFamily="34" charset="0"/>
              <a:buChar char="•"/>
            </a:pPr>
            <a:r>
              <a:rPr lang="en-US" sz="1500" dirty="0">
                <a:effectLst/>
              </a:rPr>
              <a:t>Implementation of Traffic Calming Program</a:t>
            </a:r>
            <a:endParaRPr lang="en-US" dirty="0"/>
          </a:p>
          <a:p>
            <a:pPr marL="342900" marR="0" lvl="0" indent="-342900">
              <a:spcBef>
                <a:spcPts val="0"/>
              </a:spcBef>
              <a:spcAft>
                <a:spcPts val="0"/>
              </a:spcAft>
              <a:buFont typeface="Arial" panose="020F0502020204030204" pitchFamily="34" charset="0"/>
              <a:buChar char="•"/>
            </a:pPr>
            <a:r>
              <a:rPr lang="en-US" sz="1500" dirty="0">
                <a:effectLst/>
              </a:rPr>
              <a:t>Update right of way permit and processes</a:t>
            </a:r>
            <a:endParaRPr lang="en-US" sz="1500" dirty="0">
              <a:effectLst/>
              <a:cs typeface="Arial"/>
            </a:endParaRPr>
          </a:p>
          <a:p>
            <a:pPr marL="342900" indent="-342900">
              <a:spcBef>
                <a:spcPts val="0"/>
              </a:spcBef>
              <a:buFont typeface="Arial" panose="020F0502020204030204" pitchFamily="34" charset="0"/>
              <a:buChar char="•"/>
            </a:pPr>
            <a:r>
              <a:rPr lang="en-US" sz="1500" dirty="0">
                <a:effectLst/>
              </a:rPr>
              <a:t>Implementation of Updated ADA Transition Plan</a:t>
            </a:r>
            <a:r>
              <a:rPr lang="en-US" sz="1500" dirty="0"/>
              <a:t> </a:t>
            </a:r>
            <a:endParaRPr lang="en-US" sz="1500" dirty="0">
              <a:effectLst/>
              <a:cs typeface="Arial"/>
            </a:endParaRPr>
          </a:p>
          <a:p>
            <a:pPr marL="342900" marR="0" lvl="0" indent="-342900">
              <a:spcBef>
                <a:spcPts val="0"/>
              </a:spcBef>
              <a:spcAft>
                <a:spcPts val="0"/>
              </a:spcAft>
              <a:buFont typeface="Arial" panose="020F0502020204030204" pitchFamily="34" charset="0"/>
              <a:buChar char="•"/>
            </a:pPr>
            <a:r>
              <a:rPr lang="en-US" sz="1500" dirty="0">
                <a:effectLst/>
              </a:rPr>
              <a:t>Continue to apply for grants related to Capital Improvement Projects</a:t>
            </a:r>
            <a:endParaRPr lang="en-US" sz="1500" dirty="0">
              <a:effectLst/>
              <a:cs typeface="Arial"/>
            </a:endParaRPr>
          </a:p>
          <a:p>
            <a:pPr marL="342900" indent="-342900">
              <a:spcBef>
                <a:spcPts val="0"/>
              </a:spcBef>
              <a:buFont typeface="Arial" panose="020F0502020204030204" pitchFamily="34" charset="0"/>
              <a:buChar char="•"/>
            </a:pPr>
            <a:r>
              <a:rPr lang="en-US" sz="1500" dirty="0">
                <a:effectLst/>
              </a:rPr>
              <a:t>Start Transportation Capital Facilities Plan Update as part of the Comprehensive Plan Update</a:t>
            </a:r>
            <a:r>
              <a:rPr lang="en-US" sz="1500" b="1" dirty="0"/>
              <a:t> (CMG)</a:t>
            </a:r>
            <a:endParaRPr lang="en-US" sz="1500" b="1" dirty="0">
              <a:effectLst/>
              <a:cs typeface="Arial"/>
            </a:endParaRPr>
          </a:p>
          <a:p>
            <a:pPr marL="342900" marR="0" lvl="0" indent="-342900">
              <a:spcBef>
                <a:spcPts val="0"/>
              </a:spcBef>
              <a:spcAft>
                <a:spcPts val="0"/>
              </a:spcAft>
              <a:buFont typeface="Arial" panose="020F0502020204030204" pitchFamily="34" charset="0"/>
              <a:buChar char="•"/>
            </a:pPr>
            <a:r>
              <a:rPr lang="en-US" sz="1500" dirty="0">
                <a:effectLst/>
              </a:rPr>
              <a:t>Continue to track and progress Capital Projects</a:t>
            </a:r>
            <a:endParaRPr lang="en-US" sz="1500" dirty="0">
              <a:effectLst/>
              <a:cs typeface="Arial"/>
            </a:endParaRPr>
          </a:p>
          <a:p>
            <a:pPr marL="342900" marR="0" lvl="0" indent="-342900">
              <a:spcBef>
                <a:spcPts val="0"/>
              </a:spcBef>
              <a:spcAft>
                <a:spcPts val="0"/>
              </a:spcAft>
              <a:buFont typeface="Arial" panose="020F0502020204030204" pitchFamily="34" charset="0"/>
              <a:buChar char="•"/>
            </a:pPr>
            <a:r>
              <a:rPr lang="en-US" sz="1500" dirty="0">
                <a:effectLst/>
              </a:rPr>
              <a:t>Complete construction on Public Works Building</a:t>
            </a:r>
            <a:endParaRPr lang="en-US" sz="1500" dirty="0">
              <a:effectLst/>
              <a:cs typeface="Arial"/>
            </a:endParaRPr>
          </a:p>
          <a:p>
            <a:pPr marL="342900" indent="-342900">
              <a:spcBef>
                <a:spcPts val="0"/>
              </a:spcBef>
              <a:buFont typeface="Arial" panose="020F0502020204030204" pitchFamily="34" charset="0"/>
              <a:buChar char="•"/>
            </a:pPr>
            <a:r>
              <a:rPr lang="en-US" sz="1500" dirty="0">
                <a:effectLst/>
              </a:rPr>
              <a:t>Complete design for Washougal Revitalization Towncenter</a:t>
            </a:r>
            <a:r>
              <a:rPr lang="en-US" sz="1500" dirty="0"/>
              <a:t> Project </a:t>
            </a:r>
            <a:r>
              <a:rPr lang="en-US" sz="1500" b="1" dirty="0"/>
              <a:t>(CMG)</a:t>
            </a:r>
            <a:endParaRPr lang="en-US" sz="1500" b="1" dirty="0">
              <a:effectLst/>
              <a:cs typeface="Arial"/>
            </a:endParaRPr>
          </a:p>
          <a:p>
            <a:pPr marL="342900" indent="-342900">
              <a:spcBef>
                <a:spcPts val="0"/>
              </a:spcBef>
              <a:buFont typeface="Arial" panose="020F0502020204030204" pitchFamily="34" charset="0"/>
              <a:buChar char="•"/>
            </a:pPr>
            <a:r>
              <a:rPr lang="en-US" sz="1500" dirty="0">
                <a:effectLst/>
              </a:rPr>
              <a:t>Complete construction for Hamllik Basketball </a:t>
            </a:r>
            <a:r>
              <a:rPr lang="en-US" sz="1500" dirty="0"/>
              <a:t>Court</a:t>
            </a:r>
            <a:r>
              <a:rPr lang="en-US" sz="1500" b="1" dirty="0"/>
              <a:t> (CMG)</a:t>
            </a:r>
            <a:endParaRPr lang="en-US" sz="1500" b="1" dirty="0">
              <a:effectLst/>
              <a:cs typeface="Arial"/>
            </a:endParaRPr>
          </a:p>
          <a:p>
            <a:pPr marL="342900" marR="0" lvl="0" indent="-342900">
              <a:spcBef>
                <a:spcPts val="0"/>
              </a:spcBef>
              <a:spcAft>
                <a:spcPts val="0"/>
              </a:spcAft>
              <a:buFont typeface="Arial" panose="020F0502020204030204" pitchFamily="34" charset="0"/>
              <a:buChar char="•"/>
            </a:pPr>
            <a:r>
              <a:rPr lang="en-US" sz="1500" dirty="0">
                <a:effectLst/>
              </a:rPr>
              <a:t>Complete Jemtegaard Trail</a:t>
            </a:r>
            <a:endParaRPr lang="en-US" sz="1500" dirty="0">
              <a:effectLst/>
              <a:cs typeface="Arial"/>
            </a:endParaRPr>
          </a:p>
          <a:p>
            <a:pPr marL="342900" marR="0" lvl="0" indent="-342900">
              <a:spcBef>
                <a:spcPts val="0"/>
              </a:spcBef>
              <a:spcAft>
                <a:spcPts val="0"/>
              </a:spcAft>
              <a:buFont typeface="Arial" panose="020F0502020204030204" pitchFamily="34" charset="0"/>
              <a:buChar char="•"/>
            </a:pPr>
            <a:r>
              <a:rPr lang="en-US" sz="1500" dirty="0">
                <a:effectLst/>
              </a:rPr>
              <a:t>Update Pavement Condition ratings</a:t>
            </a:r>
            <a:endParaRPr lang="en-US" sz="1500" dirty="0">
              <a:effectLst/>
              <a:cs typeface="Arial"/>
            </a:endParaRPr>
          </a:p>
          <a:p>
            <a:pPr marL="342900" marR="0" lvl="0" indent="-342900">
              <a:spcBef>
                <a:spcPts val="0"/>
              </a:spcBef>
              <a:spcAft>
                <a:spcPts val="0"/>
              </a:spcAft>
              <a:buFont typeface="Arial" panose="020F0502020204030204" pitchFamily="34" charset="0"/>
              <a:buChar char="•"/>
            </a:pPr>
            <a:r>
              <a:rPr lang="en-US" sz="1500" dirty="0">
                <a:effectLst/>
              </a:rPr>
              <a:t>Update designs for East County Social Service Building for Phase II</a:t>
            </a:r>
            <a:endParaRPr lang="en-US" sz="1500" dirty="0">
              <a:effectLst/>
              <a:cs typeface="Arial"/>
            </a:endParaRPr>
          </a:p>
          <a:p>
            <a:pPr marL="342900" marR="0" lvl="0" indent="-342900">
              <a:spcBef>
                <a:spcPts val="0"/>
              </a:spcBef>
              <a:spcAft>
                <a:spcPts val="0"/>
              </a:spcAft>
              <a:buFont typeface="Arial" panose="020F0502020204030204" pitchFamily="34" charset="0"/>
              <a:buChar char="•"/>
            </a:pPr>
            <a:r>
              <a:rPr lang="en-US" sz="1500" dirty="0">
                <a:effectLst/>
              </a:rPr>
              <a:t>Complete Lift Station #1</a:t>
            </a:r>
            <a:endParaRPr lang="en-US" sz="1500" dirty="0">
              <a:effectLst/>
              <a:cs typeface="Arial"/>
            </a:endParaRPr>
          </a:p>
          <a:p>
            <a:pPr marL="342900" marR="0" lvl="0" indent="-342900">
              <a:spcBef>
                <a:spcPts val="0"/>
              </a:spcBef>
              <a:spcAft>
                <a:spcPts val="0"/>
              </a:spcAft>
              <a:buFont typeface="Arial" panose="020F0502020204030204" pitchFamily="34" charset="0"/>
              <a:buChar char="•"/>
            </a:pPr>
            <a:r>
              <a:rPr lang="en-US" sz="1500" dirty="0">
                <a:effectLst/>
              </a:rPr>
              <a:t>27</a:t>
            </a:r>
            <a:r>
              <a:rPr lang="en-US" sz="1500" baseline="30000" dirty="0">
                <a:effectLst/>
              </a:rPr>
              <a:t>th</a:t>
            </a:r>
            <a:r>
              <a:rPr lang="en-US" sz="1500" dirty="0">
                <a:effectLst/>
              </a:rPr>
              <a:t> Street Shared Use Path Design will be completed</a:t>
            </a:r>
            <a:endParaRPr lang="en-US" sz="1500" dirty="0">
              <a:effectLst/>
              <a:cs typeface="Arial"/>
            </a:endParaRPr>
          </a:p>
          <a:p>
            <a:endParaRPr lang="en-US" sz="1500" dirty="0"/>
          </a:p>
        </p:txBody>
      </p:sp>
      <p:pic>
        <p:nvPicPr>
          <p:cNvPr id="5" name="Picture 4" descr="A large orange excavator digging a hole&#10;&#10;Description automatically generated">
            <a:extLst>
              <a:ext uri="{FF2B5EF4-FFF2-40B4-BE49-F238E27FC236}">
                <a16:creationId xmlns:a16="http://schemas.microsoft.com/office/drawing/2014/main" id="{99756BAF-066A-8412-2473-1A173FC37DEE}"/>
              </a:ext>
            </a:extLst>
          </p:cNvPr>
          <p:cNvPicPr>
            <a:picLocks noChangeAspect="1"/>
          </p:cNvPicPr>
          <p:nvPr/>
        </p:nvPicPr>
        <p:blipFill rotWithShape="1">
          <a:blip r:embed="rId2">
            <a:extLst>
              <a:ext uri="{28A0092B-C50C-407E-A947-70E740481C1C}">
                <a14:useLocalDpi xmlns:a14="http://schemas.microsoft.com/office/drawing/2010/main" val="0"/>
              </a:ext>
            </a:extLst>
          </a:blip>
          <a:srcRect r="20513" b="-1"/>
          <a:stretch/>
        </p:blipFill>
        <p:spPr>
          <a:xfrm>
            <a:off x="6172200" y="1965646"/>
            <a:ext cx="5181600" cy="4351338"/>
          </a:xfrm>
          <a:prstGeom prst="rect">
            <a:avLst/>
          </a:prstGeom>
          <a:noFill/>
        </p:spPr>
      </p:pic>
    </p:spTree>
    <p:extLst>
      <p:ext uri="{BB962C8B-B14F-4D97-AF65-F5344CB8AC3E}">
        <p14:creationId xmlns:p14="http://schemas.microsoft.com/office/powerpoint/2010/main" val="33033851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782831-E6A5-488E-BBF6-F273D2FEFB13}"/>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dirty="0">
                <a:solidFill>
                  <a:schemeClr val="tx1"/>
                </a:solidFill>
                <a:latin typeface="+mj-lt"/>
              </a:rPr>
              <a:t>Water Maintenance Overview</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3318CD51-946B-4B47-A648-97CCA774F27A}"/>
              </a:ext>
            </a:extLst>
          </p:cNvPr>
          <p:cNvSpPr>
            <a:spLocks noGrp="1"/>
          </p:cNvSpPr>
          <p:nvPr>
            <p:ph type="body" sz="quarter" idx="10"/>
          </p:nvPr>
        </p:nvSpPr>
        <p:spPr>
          <a:xfrm>
            <a:off x="640080" y="2872899"/>
            <a:ext cx="4368602" cy="3604868"/>
          </a:xfrm>
        </p:spPr>
        <p:txBody>
          <a:bodyPr vert="horz" lIns="91440" tIns="45720" rIns="91440" bIns="45720" numCol="1" rtlCol="0">
            <a:normAutofit lnSpcReduction="10000"/>
          </a:bodyPr>
          <a:lstStyle/>
          <a:p>
            <a:pPr marR="0">
              <a:spcBef>
                <a:spcPts val="500"/>
              </a:spcBef>
              <a:spcAft>
                <a:spcPts val="1000"/>
              </a:spcAft>
            </a:pPr>
            <a:r>
              <a:rPr lang="en-US" sz="1500" b="1" dirty="0"/>
              <a:t>OVERVIEW</a:t>
            </a:r>
          </a:p>
          <a:p>
            <a:pPr marR="0">
              <a:spcBef>
                <a:spcPts val="500"/>
              </a:spcBef>
              <a:spcAft>
                <a:spcPts val="1000"/>
              </a:spcAft>
            </a:pPr>
            <a:r>
              <a:rPr lang="en-US" sz="1500" dirty="0"/>
              <a:t>The Water Division of Public Works is responsible for the daily operation and maintenance of water production, storage, and delivery facilities. </a:t>
            </a:r>
          </a:p>
          <a:p>
            <a:pPr marR="0">
              <a:spcBef>
                <a:spcPts val="0"/>
              </a:spcBef>
              <a:spcAft>
                <a:spcPts val="0"/>
              </a:spcAft>
            </a:pPr>
            <a:r>
              <a:rPr lang="en-US" sz="1500" b="1" dirty="0"/>
              <a:t>Water Operations and Maintenance is responsible for:</a:t>
            </a:r>
          </a:p>
          <a:p>
            <a:pPr marR="0">
              <a:spcBef>
                <a:spcPts val="0"/>
              </a:spcBef>
              <a:spcAft>
                <a:spcPts val="0"/>
              </a:spcAft>
            </a:pPr>
            <a:endParaRPr lang="en-US" sz="1500" b="1" dirty="0"/>
          </a:p>
          <a:p>
            <a:pPr marL="342900" marR="0" lvl="0" indent="-342900">
              <a:spcBef>
                <a:spcPts val="0"/>
              </a:spcBef>
              <a:spcAft>
                <a:spcPts val="0"/>
              </a:spcAft>
              <a:buFont typeface="Arial" panose="020B0604020202020204" pitchFamily="34" charset="0"/>
              <a:buChar char="•"/>
              <a:tabLst>
                <a:tab pos="457200" algn="l"/>
              </a:tabLst>
            </a:pPr>
            <a:r>
              <a:rPr lang="en-US" sz="1500" dirty="0">
                <a:effectLst/>
                <a:ea typeface="Times New Roman" panose="02020603050405020304" pitchFamily="18" charset="0"/>
                <a:cs typeface="Times New Roman" panose="02020603050405020304" pitchFamily="18" charset="0"/>
              </a:rPr>
              <a:t>Water Gallons Produced – 606,983,000</a:t>
            </a:r>
            <a:endParaRPr lang="en-US" sz="15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500" dirty="0">
                <a:effectLst/>
                <a:ea typeface="Times New Roman" panose="02020603050405020304" pitchFamily="18" charset="0"/>
                <a:cs typeface="Times New Roman" panose="02020603050405020304" pitchFamily="18" charset="0"/>
              </a:rPr>
              <a:t>Number of Backflow Devices Tested – 1,515 (83.5% compliance)</a:t>
            </a:r>
            <a:endParaRPr lang="en-US" sz="15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500" dirty="0">
                <a:effectLst/>
                <a:ea typeface="Times New Roman" panose="02020603050405020304" pitchFamily="18" charset="0"/>
                <a:cs typeface="Times New Roman" panose="02020603050405020304" pitchFamily="18" charset="0"/>
              </a:rPr>
              <a:t>Water Quality Sampling Tests – 4,689</a:t>
            </a:r>
            <a:endParaRPr lang="en-US" sz="15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500" dirty="0">
                <a:effectLst/>
                <a:ea typeface="Times New Roman" panose="02020603050405020304" pitchFamily="18" charset="0"/>
                <a:cs typeface="Times New Roman" panose="02020603050405020304" pitchFamily="18" charset="0"/>
              </a:rPr>
              <a:t>Service Orders &amp; Utility Locates Completed – 4,336 (17.6/workday)</a:t>
            </a:r>
            <a:endParaRPr lang="en-US" sz="15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500" dirty="0">
                <a:effectLst/>
                <a:ea typeface="Times New Roman" panose="02020603050405020304" pitchFamily="18" charset="0"/>
                <a:cs typeface="Times New Roman" panose="02020603050405020304" pitchFamily="18" charset="0"/>
              </a:rPr>
              <a:t>Water Leaks Repaired – 14 (4 Mainline)</a:t>
            </a:r>
            <a:endParaRPr lang="en-US" sz="15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500" dirty="0">
                <a:effectLst/>
                <a:ea typeface="Times New Roman" panose="02020603050405020304" pitchFamily="18" charset="0"/>
                <a:cs typeface="Times New Roman" panose="02020603050405020304" pitchFamily="18" charset="0"/>
              </a:rPr>
              <a:t>Servicing 5,972 accounts/connections</a:t>
            </a:r>
            <a:endParaRPr lang="en-US" sz="1500" dirty="0">
              <a:effectLst/>
              <a:ea typeface="Calibri" panose="020F0502020204030204" pitchFamily="34" charset="0"/>
              <a:cs typeface="Times New Roman" panose="02020603050405020304" pitchFamily="18" charset="0"/>
            </a:endParaRPr>
          </a:p>
          <a:p>
            <a:pPr indent="-228600">
              <a:buFont typeface="Arial" panose="020B0604020202020204" pitchFamily="34" charset="0"/>
              <a:buChar char="•"/>
            </a:pPr>
            <a:endParaRPr lang="en-US" sz="1200" dirty="0"/>
          </a:p>
        </p:txBody>
      </p:sp>
      <p:pic>
        <p:nvPicPr>
          <p:cNvPr id="6" name="Picture 5" descr="A picture containing ground, outdoor, hole&#10;&#10;Description automatically generated">
            <a:extLst>
              <a:ext uri="{FF2B5EF4-FFF2-40B4-BE49-F238E27FC236}">
                <a16:creationId xmlns:a16="http://schemas.microsoft.com/office/drawing/2014/main" id="{FB11F212-AFF8-F11C-61FA-A0C80BA77C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 b="2522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5797396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30E46-71E2-49DA-BCD3-8B0C8E8EB96B}"/>
              </a:ext>
            </a:extLst>
          </p:cNvPr>
          <p:cNvSpPr>
            <a:spLocks noGrp="1"/>
          </p:cNvSpPr>
          <p:nvPr>
            <p:ph type="title"/>
          </p:nvPr>
        </p:nvSpPr>
        <p:spPr>
          <a:xfrm>
            <a:off x="6417733" y="490537"/>
            <a:ext cx="5291663" cy="928065"/>
          </a:xfrm>
        </p:spPr>
        <p:txBody>
          <a:bodyPr vert="horz" lIns="91440" tIns="45720" rIns="91440" bIns="45720" rtlCol="0" anchor="b">
            <a:normAutofit fontScale="90000"/>
          </a:bodyPr>
          <a:lstStyle/>
          <a:p>
            <a:r>
              <a:rPr lang="en-US" sz="3700" dirty="0">
                <a:solidFill>
                  <a:schemeClr val="tx1"/>
                </a:solidFill>
                <a:latin typeface="+mj-lt"/>
              </a:rPr>
              <a:t>Water Accomplishments and Goals</a:t>
            </a:r>
          </a:p>
        </p:txBody>
      </p:sp>
      <p:pic>
        <p:nvPicPr>
          <p:cNvPr id="6" name="Picture 5" descr="A picture containing outdoor, person&#10;&#10;Description automatically generated">
            <a:extLst>
              <a:ext uri="{FF2B5EF4-FFF2-40B4-BE49-F238E27FC236}">
                <a16:creationId xmlns:a16="http://schemas.microsoft.com/office/drawing/2014/main" id="{8B5E8664-78E6-4D56-A33E-E7FBCD944D7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501" b="9143"/>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Text Placeholder 2">
            <a:extLst>
              <a:ext uri="{FF2B5EF4-FFF2-40B4-BE49-F238E27FC236}">
                <a16:creationId xmlns:a16="http://schemas.microsoft.com/office/drawing/2014/main" id="{7076224A-3677-4563-AE38-3494116D904B}"/>
              </a:ext>
            </a:extLst>
          </p:cNvPr>
          <p:cNvSpPr>
            <a:spLocks noGrp="1"/>
          </p:cNvSpPr>
          <p:nvPr>
            <p:ph type="body" sz="quarter" idx="10"/>
          </p:nvPr>
        </p:nvSpPr>
        <p:spPr>
          <a:xfrm>
            <a:off x="6417734" y="1666430"/>
            <a:ext cx="5291663" cy="4701031"/>
          </a:xfrm>
        </p:spPr>
        <p:txBody>
          <a:bodyPr vert="horz" lIns="91440" tIns="45720" rIns="91440" bIns="45720" numCol="1" spcCol="548640" rtlCol="0" anchor="t">
            <a:normAutofit lnSpcReduction="10000"/>
          </a:bodyPr>
          <a:lstStyle/>
          <a:p>
            <a:pPr marL="0" marR="0">
              <a:spcBef>
                <a:spcPts val="0"/>
              </a:spcBef>
              <a:spcAft>
                <a:spcPts val="0"/>
              </a:spcAft>
            </a:pPr>
            <a:r>
              <a:rPr lang="en-US" sz="1600" b="1" dirty="0">
                <a:effectLst/>
                <a:ea typeface="Calibri" panose="020F0502020204030204" pitchFamily="34" charset="0"/>
              </a:rPr>
              <a:t>Water Operations and Maintenance 2023 Accomplishments:</a:t>
            </a:r>
            <a:endParaRPr lang="en-US" sz="1600" dirty="0">
              <a:effectLst/>
              <a:ea typeface="Calibri" panose="020F0502020204030204" pitchFamily="34" charset="0"/>
            </a:endParaRPr>
          </a:p>
          <a:p>
            <a:pPr marL="114300" marR="0" lvl="0" indent="-228600">
              <a:spcBef>
                <a:spcPts val="0"/>
              </a:spcBef>
              <a:spcAft>
                <a:spcPts val="0"/>
              </a:spcAft>
              <a:buFont typeface="Arial" panose="020B0604020202020204" pitchFamily="34" charset="0"/>
              <a:buChar char="•"/>
            </a:pPr>
            <a:endParaRPr lang="en-US" sz="1600" dirty="0">
              <a:effectLst/>
            </a:endParaRPr>
          </a:p>
          <a:p>
            <a:pPr marL="342900" marR="0" lvl="0" indent="-342900">
              <a:spcBef>
                <a:spcPts val="0"/>
              </a:spcBef>
              <a:spcAft>
                <a:spcPts val="0"/>
              </a:spcAft>
              <a:buFont typeface="Symbol" panose="05050102010706020507" pitchFamily="18" charset="2"/>
              <a:buChar char=""/>
              <a:tabLst>
                <a:tab pos="457200" algn="l"/>
              </a:tabLst>
            </a:pPr>
            <a:r>
              <a:rPr lang="en-US" sz="1600" dirty="0">
                <a:effectLst/>
                <a:ea typeface="Times New Roman" panose="02020603050405020304" pitchFamily="18" charset="0"/>
              </a:rPr>
              <a:t>1,262 water meter replacements – 21.6% of water system</a:t>
            </a:r>
            <a:endParaRPr lang="en-US" sz="1600"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tabLst>
                <a:tab pos="457200" algn="l"/>
              </a:tabLst>
            </a:pPr>
            <a:r>
              <a:rPr lang="en-US" sz="1600" dirty="0">
                <a:effectLst/>
                <a:ea typeface="Times New Roman" panose="02020603050405020304" pitchFamily="18" charset="0"/>
              </a:rPr>
              <a:t>Security Upgrades at remote sites</a:t>
            </a:r>
            <a:endParaRPr lang="en-US" sz="1600"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tabLst>
                <a:tab pos="457200" algn="l"/>
              </a:tabLst>
            </a:pPr>
            <a:r>
              <a:rPr lang="en-US" sz="1600" dirty="0">
                <a:effectLst/>
                <a:ea typeface="Times New Roman" panose="02020603050405020304" pitchFamily="18" charset="0"/>
              </a:rPr>
              <a:t>Well #6 Maintenance &amp; Rehabilitation</a:t>
            </a:r>
            <a:endParaRPr lang="en-US" sz="1600"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tabLst>
                <a:tab pos="457200" algn="l"/>
              </a:tabLst>
            </a:pPr>
            <a:r>
              <a:rPr lang="en-US" sz="1600" dirty="0">
                <a:effectLst/>
                <a:ea typeface="Times New Roman" panose="02020603050405020304" pitchFamily="18" charset="0"/>
              </a:rPr>
              <a:t>Leak Detection Survey</a:t>
            </a:r>
            <a:endParaRPr lang="en-US" sz="1600"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tabLst>
                <a:tab pos="457200" algn="l"/>
              </a:tabLst>
            </a:pPr>
            <a:r>
              <a:rPr lang="en-US" sz="1600" dirty="0">
                <a:effectLst/>
                <a:ea typeface="Times New Roman" panose="02020603050405020304" pitchFamily="18" charset="0"/>
              </a:rPr>
              <a:t>System Master Plan 99% complete</a:t>
            </a:r>
            <a:endParaRPr lang="en-US" sz="1600"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tabLst>
                <a:tab pos="457200" algn="l"/>
              </a:tabLst>
            </a:pPr>
            <a:r>
              <a:rPr lang="en-US" sz="1600" dirty="0">
                <a:effectLst/>
                <a:ea typeface="Times New Roman" panose="02020603050405020304" pitchFamily="18" charset="0"/>
              </a:rPr>
              <a:t>Rate Study &amp; Community Engagement</a:t>
            </a:r>
            <a:endParaRPr lang="en-US" sz="1600"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tabLst>
                <a:tab pos="457200" algn="l"/>
              </a:tabLst>
            </a:pPr>
            <a:r>
              <a:rPr lang="en-US" sz="1600" dirty="0">
                <a:effectLst/>
                <a:ea typeface="Times New Roman" panose="02020603050405020304" pitchFamily="18" charset="0"/>
              </a:rPr>
              <a:t>11,001 hours of System Maintenance completed</a:t>
            </a:r>
            <a:endParaRPr lang="en-US" sz="1600" dirty="0">
              <a:effectLst/>
              <a:ea typeface="Calibri" panose="020F0502020204030204" pitchFamily="34" charset="0"/>
            </a:endParaRPr>
          </a:p>
          <a:p>
            <a:pPr marL="114300" marR="0" lvl="0" indent="-228600">
              <a:spcBef>
                <a:spcPts val="0"/>
              </a:spcBef>
              <a:spcAft>
                <a:spcPts val="0"/>
              </a:spcAft>
              <a:buFont typeface="Arial" panose="020B0604020202020204" pitchFamily="34" charset="0"/>
              <a:buChar char="•"/>
            </a:pPr>
            <a:endParaRPr lang="en-US" sz="1600" dirty="0"/>
          </a:p>
          <a:p>
            <a:pPr marL="114300" marR="0" lvl="0" indent="-228600">
              <a:spcBef>
                <a:spcPts val="0"/>
              </a:spcBef>
              <a:spcAft>
                <a:spcPts val="0"/>
              </a:spcAft>
              <a:buFont typeface="Arial" panose="020B0604020202020204" pitchFamily="34" charset="0"/>
              <a:buChar char="•"/>
            </a:pPr>
            <a:endParaRPr lang="en-US" sz="1600" dirty="0">
              <a:effectLst/>
            </a:endParaRPr>
          </a:p>
          <a:p>
            <a:pPr marL="114300" marR="0" lvl="0" indent="-228600">
              <a:spcBef>
                <a:spcPts val="0"/>
              </a:spcBef>
              <a:spcAft>
                <a:spcPts val="0"/>
              </a:spcAft>
              <a:buFont typeface="Arial" panose="020B0604020202020204" pitchFamily="34" charset="0"/>
              <a:buChar char="•"/>
            </a:pPr>
            <a:endParaRPr lang="en-US" sz="1600" dirty="0">
              <a:effectLst/>
            </a:endParaRPr>
          </a:p>
          <a:p>
            <a:pPr marL="0" marR="0">
              <a:spcBef>
                <a:spcPts val="0"/>
              </a:spcBef>
              <a:spcAft>
                <a:spcPts val="0"/>
              </a:spcAft>
            </a:pPr>
            <a:r>
              <a:rPr lang="en-US" sz="1600" b="1" dirty="0">
                <a:effectLst/>
                <a:ea typeface="Calibri" panose="020F0502020204030204" pitchFamily="34" charset="0"/>
              </a:rPr>
              <a:t>Water Operations and Maintenance 2024 Goals and Projects:</a:t>
            </a:r>
            <a:endParaRPr lang="en-US" sz="1600"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endParaRPr lang="en-US" sz="1600" dirty="0">
              <a:effectLst/>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n-US" sz="1600" dirty="0">
                <a:effectLst/>
                <a:ea typeface="Times New Roman" panose="02020603050405020304" pitchFamily="18" charset="0"/>
              </a:rPr>
              <a:t>Adopt Water System Plan</a:t>
            </a:r>
            <a:endParaRPr lang="en-US" sz="1600" dirty="0">
              <a:effectLst/>
              <a:ea typeface="Calibri" panose="020F0502020204030204" pitchFamily="34" charset="0"/>
            </a:endParaRPr>
          </a:p>
          <a:p>
            <a:pPr marL="342900" indent="-342900">
              <a:spcBef>
                <a:spcPts val="0"/>
              </a:spcBef>
              <a:buFont typeface="Symbol" panose="05050102010706020507" pitchFamily="18" charset="2"/>
              <a:buChar char=""/>
              <a:tabLst>
                <a:tab pos="457200" algn="l"/>
              </a:tabLst>
            </a:pPr>
            <a:r>
              <a:rPr lang="en-US" sz="1600" dirty="0">
                <a:effectLst/>
                <a:ea typeface="Times New Roman" panose="02020603050405020304" pitchFamily="18" charset="0"/>
              </a:rPr>
              <a:t>Adopt Water Rates for 2024-2028</a:t>
            </a:r>
            <a:r>
              <a:rPr lang="en-US" sz="1600" dirty="0">
                <a:ea typeface="Times New Roman" panose="02020603050405020304" pitchFamily="18" charset="0"/>
              </a:rPr>
              <a:t> </a:t>
            </a:r>
            <a:r>
              <a:rPr lang="en-US" sz="1600" b="1" dirty="0">
                <a:ea typeface="Times New Roman" panose="02020603050405020304" pitchFamily="18" charset="0"/>
              </a:rPr>
              <a:t>(CMG)</a:t>
            </a:r>
            <a:endParaRPr lang="en-US" sz="1600" b="1" dirty="0">
              <a:effectLst/>
              <a:ea typeface="Calibri" panose="020F0502020204030204" pitchFamily="34" charset="0"/>
              <a:cs typeface="Arial"/>
            </a:endParaRPr>
          </a:p>
          <a:p>
            <a:pPr marL="342900" marR="0" lvl="0" indent="-342900">
              <a:spcBef>
                <a:spcPts val="0"/>
              </a:spcBef>
              <a:spcAft>
                <a:spcPts val="0"/>
              </a:spcAft>
              <a:buFont typeface="Symbol" panose="05050102010706020507" pitchFamily="18" charset="2"/>
              <a:buChar char=""/>
              <a:tabLst>
                <a:tab pos="457200" algn="l"/>
              </a:tabLst>
            </a:pPr>
            <a:r>
              <a:rPr lang="en-US" sz="1600" dirty="0">
                <a:effectLst/>
                <a:ea typeface="Times New Roman" panose="02020603050405020304" pitchFamily="18" charset="0"/>
              </a:rPr>
              <a:t>Water Main Repair/Extension/Replacement</a:t>
            </a:r>
            <a:endParaRPr lang="en-US" sz="1600"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tabLst>
                <a:tab pos="457200" algn="l"/>
              </a:tabLst>
            </a:pPr>
            <a:r>
              <a:rPr lang="en-US" sz="1600" dirty="0">
                <a:effectLst/>
                <a:ea typeface="Times New Roman" panose="02020603050405020304" pitchFamily="18" charset="0"/>
              </a:rPr>
              <a:t>Installation &amp; Integration of Automated Meter Reading Infrastructure</a:t>
            </a:r>
            <a:endParaRPr lang="en-US" sz="1600" dirty="0">
              <a:effectLst/>
              <a:ea typeface="Calibri" panose="020F0502020204030204" pitchFamily="34" charset="0"/>
            </a:endParaRPr>
          </a:p>
          <a:p>
            <a:pPr indent="-228600">
              <a:buFont typeface="Arial" panose="020B0604020202020204" pitchFamily="34" charset="0"/>
              <a:buChar char="•"/>
            </a:pPr>
            <a:endParaRPr lang="en-US" sz="1400" dirty="0"/>
          </a:p>
        </p:txBody>
      </p:sp>
    </p:spTree>
    <p:extLst>
      <p:ext uri="{BB962C8B-B14F-4D97-AF65-F5344CB8AC3E}">
        <p14:creationId xmlns:p14="http://schemas.microsoft.com/office/powerpoint/2010/main" val="124133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1C4F7-273C-4939-B071-F3727015A097}"/>
              </a:ext>
            </a:extLst>
          </p:cNvPr>
          <p:cNvSpPr>
            <a:spLocks noGrp="1"/>
          </p:cNvSpPr>
          <p:nvPr>
            <p:ph type="title"/>
          </p:nvPr>
        </p:nvSpPr>
        <p:spPr>
          <a:xfrm>
            <a:off x="4965430" y="629266"/>
            <a:ext cx="6586491" cy="1676603"/>
          </a:xfrm>
        </p:spPr>
        <p:txBody>
          <a:bodyPr vert="horz" lIns="91440" tIns="45720" rIns="91440" bIns="45720" rtlCol="0" anchor="ctr">
            <a:normAutofit/>
          </a:bodyPr>
          <a:lstStyle/>
          <a:p>
            <a:r>
              <a:rPr lang="en-US" sz="4600" dirty="0">
                <a:solidFill>
                  <a:schemeClr val="tx1"/>
                </a:solidFill>
                <a:latin typeface="+mj-lt"/>
              </a:rPr>
              <a:t>Wastewater Operations and Maintenance</a:t>
            </a:r>
          </a:p>
        </p:txBody>
      </p:sp>
      <p:sp>
        <p:nvSpPr>
          <p:cNvPr id="3" name="Text Placeholder 2">
            <a:extLst>
              <a:ext uri="{FF2B5EF4-FFF2-40B4-BE49-F238E27FC236}">
                <a16:creationId xmlns:a16="http://schemas.microsoft.com/office/drawing/2014/main" id="{91778F96-5D9A-43EE-BF3E-67052722288F}"/>
              </a:ext>
            </a:extLst>
          </p:cNvPr>
          <p:cNvSpPr>
            <a:spLocks noGrp="1"/>
          </p:cNvSpPr>
          <p:nvPr>
            <p:ph type="body" sz="quarter" idx="10"/>
          </p:nvPr>
        </p:nvSpPr>
        <p:spPr>
          <a:xfrm>
            <a:off x="4965431" y="2438400"/>
            <a:ext cx="6586489" cy="3785419"/>
          </a:xfrm>
        </p:spPr>
        <p:txBody>
          <a:bodyPr vert="horz" lIns="91440" tIns="45720" rIns="91440" bIns="45720" numCol="1" rtlCol="0">
            <a:normAutofit/>
          </a:bodyPr>
          <a:lstStyle/>
          <a:p>
            <a:pPr marR="0">
              <a:spcBef>
                <a:spcPts val="0"/>
              </a:spcBef>
              <a:spcAft>
                <a:spcPts val="0"/>
              </a:spcAft>
            </a:pPr>
            <a:r>
              <a:rPr lang="en-US" sz="1500" b="1" dirty="0"/>
              <a:t>Overview</a:t>
            </a:r>
          </a:p>
          <a:p>
            <a:pPr algn="l"/>
            <a:r>
              <a:rPr lang="en-US" sz="1500" b="0" i="0" dirty="0">
                <a:solidFill>
                  <a:srgbClr val="000000"/>
                </a:solidFill>
                <a:effectLst/>
              </a:rPr>
              <a:t>The Wastewater Division of Public Works is responsible for wastewater collections, sanitary sewer pump stations, wastewater treatment and discharge to the Columbia River. The wastewater division’s typical duties includes: Manhole Inspections, Preventative maintenance programs, Pump station checks , Wastewater plant maintenance, and Wastewater treatment.</a:t>
            </a:r>
          </a:p>
          <a:p>
            <a:pPr marR="0">
              <a:spcBef>
                <a:spcPts val="0"/>
              </a:spcBef>
              <a:spcAft>
                <a:spcPts val="0"/>
              </a:spcAft>
            </a:pPr>
            <a:endParaRPr lang="en-US" sz="1500" b="1" dirty="0">
              <a:effectLst/>
            </a:endParaRPr>
          </a:p>
          <a:p>
            <a:pPr marR="0">
              <a:spcBef>
                <a:spcPts val="0"/>
              </a:spcBef>
              <a:spcAft>
                <a:spcPts val="0"/>
              </a:spcAft>
            </a:pPr>
            <a:r>
              <a:rPr lang="en-US" sz="1500" b="1" dirty="0">
                <a:effectLst/>
              </a:rPr>
              <a:t>Wastewater Operations and Maintenance is responsible for:</a:t>
            </a:r>
            <a:endParaRPr lang="en-US" sz="1500" dirty="0">
              <a:effectLst/>
            </a:endParaRPr>
          </a:p>
          <a:p>
            <a:pPr marL="342900" marR="0" lvl="0" indent="-342900">
              <a:spcBef>
                <a:spcPts val="0"/>
              </a:spcBef>
              <a:spcAft>
                <a:spcPts val="0"/>
              </a:spcAft>
              <a:buFont typeface="Arial" panose="020B0604020202020204" pitchFamily="34" charset="0"/>
              <a:buChar char="•"/>
              <a:tabLst>
                <a:tab pos="457200" algn="l"/>
              </a:tabLst>
            </a:pPr>
            <a:r>
              <a:rPr lang="en-US" sz="1500" dirty="0">
                <a:effectLst/>
                <a:ea typeface="Times New Roman" panose="02020603050405020304" pitchFamily="18" charset="0"/>
                <a:cs typeface="Times New Roman" panose="02020603050405020304" pitchFamily="18" charset="0"/>
              </a:rPr>
              <a:t>442,147,000 Millions Sewer Gallons Treated </a:t>
            </a:r>
            <a:endParaRPr lang="en-US" sz="15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500" dirty="0">
                <a:effectLst/>
                <a:ea typeface="Times New Roman" panose="02020603050405020304" pitchFamily="18" charset="0"/>
                <a:cs typeface="Times New Roman" panose="02020603050405020304" pitchFamily="18" charset="0"/>
              </a:rPr>
              <a:t>294 (Dry Tons) Sewer Biosolids Produced</a:t>
            </a:r>
            <a:endParaRPr lang="en-US" sz="15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500" dirty="0">
                <a:effectLst/>
                <a:ea typeface="Times New Roman" panose="02020603050405020304" pitchFamily="18" charset="0"/>
                <a:cs typeface="Times New Roman" panose="02020603050405020304" pitchFamily="18" charset="0"/>
              </a:rPr>
              <a:t>24 Fat, Oil and Grease (FOG) Inspections</a:t>
            </a:r>
            <a:endParaRPr lang="en-US" sz="15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500" dirty="0">
                <a:effectLst/>
                <a:ea typeface="Times New Roman" panose="02020603050405020304" pitchFamily="18" charset="0"/>
                <a:cs typeface="Times New Roman" panose="02020603050405020304" pitchFamily="18" charset="0"/>
              </a:rPr>
              <a:t>5,577 Sewer Lab Tests </a:t>
            </a:r>
            <a:endParaRPr lang="en-US" sz="15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500" dirty="0">
                <a:effectLst/>
                <a:ea typeface="Times New Roman" panose="02020603050405020304" pitchFamily="18" charset="0"/>
                <a:cs typeface="Times New Roman" panose="02020603050405020304" pitchFamily="18" charset="0"/>
              </a:rPr>
              <a:t>0 service outages or sewer mainline overflows</a:t>
            </a:r>
            <a:endParaRPr lang="en-US" sz="15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500" dirty="0">
                <a:effectLst/>
                <a:ea typeface="Times New Roman" panose="02020603050405020304" pitchFamily="18" charset="0"/>
                <a:cs typeface="Times New Roman" panose="02020603050405020304" pitchFamily="18" charset="0"/>
              </a:rPr>
              <a:t>1,562 Sewer Manholes</a:t>
            </a:r>
            <a:endParaRPr lang="en-US" sz="15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500" dirty="0">
                <a:effectLst/>
                <a:ea typeface="Times New Roman" panose="02020603050405020304" pitchFamily="18" charset="0"/>
                <a:cs typeface="Times New Roman" panose="02020603050405020304" pitchFamily="18" charset="0"/>
              </a:rPr>
              <a:t>15 Lift Stations</a:t>
            </a:r>
            <a:endParaRPr lang="en-US" sz="1500" dirty="0">
              <a:effectLst/>
              <a:ea typeface="Calibri" panose="020F0502020204030204" pitchFamily="34" charset="0"/>
              <a:cs typeface="Times New Roman" panose="02020603050405020304" pitchFamily="18" charset="0"/>
            </a:endParaRPr>
          </a:p>
          <a:p>
            <a:pPr indent="-228600">
              <a:buFont typeface="Arial" panose="020B0604020202020204" pitchFamily="34" charset="0"/>
              <a:buChar char="•"/>
            </a:pPr>
            <a:endParaRPr lang="en-US" sz="2400" dirty="0"/>
          </a:p>
        </p:txBody>
      </p:sp>
      <p:pic>
        <p:nvPicPr>
          <p:cNvPr id="5" name="Picture 4" descr="A high angle view of a construction site&#10;&#10;Description automatically generated with low confidence">
            <a:extLst>
              <a:ext uri="{FF2B5EF4-FFF2-40B4-BE49-F238E27FC236}">
                <a16:creationId xmlns:a16="http://schemas.microsoft.com/office/drawing/2014/main" id="{C54784FD-44A0-4C00-9CA9-28DEC20535B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 b="1250"/>
          <a:stretch/>
        </p:blipFill>
        <p:spPr>
          <a:xfrm>
            <a:off x="20" y="10"/>
            <a:ext cx="4635571" cy="6857990"/>
          </a:xfrm>
          <a:prstGeom prst="rect">
            <a:avLst/>
          </a:prstGeom>
          <a:effectLst/>
        </p:spPr>
      </p:pic>
    </p:spTree>
    <p:extLst>
      <p:ext uri="{BB962C8B-B14F-4D97-AF65-F5344CB8AC3E}">
        <p14:creationId xmlns:p14="http://schemas.microsoft.com/office/powerpoint/2010/main" val="3231012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AB84C9E-11FA-4209-8BE0-568A565A05D1}"/>
              </a:ext>
            </a:extLst>
          </p:cNvPr>
          <p:cNvSpPr>
            <a:spLocks noGrp="1"/>
          </p:cNvSpPr>
          <p:nvPr>
            <p:ph type="title"/>
          </p:nvPr>
        </p:nvSpPr>
        <p:spPr>
          <a:xfrm>
            <a:off x="6513788" y="365125"/>
            <a:ext cx="4840010" cy="1807305"/>
          </a:xfrm>
        </p:spPr>
        <p:txBody>
          <a:bodyPr vert="horz" lIns="91440" tIns="45720" rIns="91440" bIns="45720" rtlCol="0" anchor="ctr">
            <a:normAutofit/>
          </a:bodyPr>
          <a:lstStyle/>
          <a:p>
            <a:r>
              <a:rPr lang="en-US" sz="4100" dirty="0">
                <a:solidFill>
                  <a:schemeClr val="tx1"/>
                </a:solidFill>
                <a:latin typeface="+mj-lt"/>
              </a:rPr>
              <a:t>Wastewater Accomplishments and Goals</a:t>
            </a:r>
          </a:p>
        </p:txBody>
      </p:sp>
      <p:pic>
        <p:nvPicPr>
          <p:cNvPr id="5" name="Picture 4" descr="A person using a computer&#10;&#10;Description automatically generated with low confidence">
            <a:extLst>
              <a:ext uri="{FF2B5EF4-FFF2-40B4-BE49-F238E27FC236}">
                <a16:creationId xmlns:a16="http://schemas.microsoft.com/office/drawing/2014/main" id="{D5572E28-A539-40B6-B828-D3219693D56F}"/>
              </a:ext>
            </a:extLst>
          </p:cNvPr>
          <p:cNvPicPr>
            <a:picLocks noChangeAspect="1"/>
          </p:cNvPicPr>
          <p:nvPr/>
        </p:nvPicPr>
        <p:blipFill rotWithShape="1">
          <a:blip r:embed="rId2">
            <a:extLst>
              <a:ext uri="{28A0092B-C50C-407E-A947-70E740481C1C}">
                <a14:useLocalDpi xmlns:a14="http://schemas.microsoft.com/office/drawing/2010/main" val="0"/>
              </a:ext>
            </a:extLst>
          </a:blip>
          <a:srcRect l="28786" r="11680" b="-1"/>
          <a:stretch/>
        </p:blipFill>
        <p:spPr>
          <a:xfrm>
            <a:off x="0" y="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Text Placeholder 2">
            <a:extLst>
              <a:ext uri="{FF2B5EF4-FFF2-40B4-BE49-F238E27FC236}">
                <a16:creationId xmlns:a16="http://schemas.microsoft.com/office/drawing/2014/main" id="{C2DC2931-9D29-4A67-994E-74064A59802F}"/>
              </a:ext>
            </a:extLst>
          </p:cNvPr>
          <p:cNvSpPr>
            <a:spLocks noGrp="1"/>
          </p:cNvSpPr>
          <p:nvPr>
            <p:ph type="body" sz="quarter" idx="10"/>
          </p:nvPr>
        </p:nvSpPr>
        <p:spPr>
          <a:xfrm>
            <a:off x="6513788" y="2333297"/>
            <a:ext cx="4840010" cy="3843666"/>
          </a:xfrm>
        </p:spPr>
        <p:txBody>
          <a:bodyPr vert="horz" lIns="91440" tIns="45720" rIns="91440" bIns="45720" numCol="1" spcCol="548640" rtlCol="0" anchor="t">
            <a:normAutofit fontScale="77500" lnSpcReduction="20000"/>
          </a:bodyPr>
          <a:lstStyle/>
          <a:p>
            <a:pPr marR="0">
              <a:spcBef>
                <a:spcPts val="0"/>
              </a:spcBef>
              <a:spcAft>
                <a:spcPts val="0"/>
              </a:spcAft>
            </a:pPr>
            <a:r>
              <a:rPr lang="en-US" b="1" dirty="0">
                <a:effectLst/>
              </a:rPr>
              <a:t>Wastewater Operations and Maintenance 2023 Accomplishments:</a:t>
            </a:r>
          </a:p>
          <a:p>
            <a:pPr marL="342900" indent="-342900">
              <a:lnSpc>
                <a:spcPct val="110000"/>
              </a:lnSpc>
              <a:spcBef>
                <a:spcPts val="0"/>
              </a:spcBef>
              <a:buFont typeface="Arial" panose="020B0604020202020204" pitchFamily="34" charset="0"/>
              <a:buChar char="•"/>
              <a:tabLst>
                <a:tab pos="457200" algn="l"/>
              </a:tabLst>
            </a:pPr>
            <a:r>
              <a:rPr lang="en-US" dirty="0">
                <a:cs typeface="Times New Roman"/>
              </a:rPr>
              <a:t>Completion of Lift Station No. 8</a:t>
            </a:r>
          </a:p>
          <a:p>
            <a:pPr marL="342900" indent="-342900">
              <a:lnSpc>
                <a:spcPct val="110000"/>
              </a:lnSpc>
              <a:spcBef>
                <a:spcPts val="0"/>
              </a:spcBef>
              <a:buFont typeface="Arial" panose="020B0604020202020204" pitchFamily="34" charset="0"/>
              <a:buChar char="•"/>
              <a:tabLst>
                <a:tab pos="457200" algn="l"/>
              </a:tabLst>
            </a:pPr>
            <a:r>
              <a:rPr lang="en-US" dirty="0">
                <a:cs typeface="Times New Roman"/>
              </a:rPr>
              <a:t>100% Design of Biosolids Treatment Facility &amp; Anoxic Selector</a:t>
            </a:r>
          </a:p>
          <a:p>
            <a:pPr marL="342900" indent="-342900">
              <a:lnSpc>
                <a:spcPct val="110000"/>
              </a:lnSpc>
              <a:spcBef>
                <a:spcPts val="0"/>
              </a:spcBef>
              <a:buFont typeface="Arial" panose="020B0604020202020204" pitchFamily="34" charset="0"/>
              <a:buChar char="•"/>
              <a:tabLst>
                <a:tab pos="457200" algn="l"/>
              </a:tabLst>
            </a:pPr>
            <a:r>
              <a:rPr lang="en-US" dirty="0">
                <a:cs typeface="Times New Roman"/>
              </a:rPr>
              <a:t>100% Design of Lift Station #1 Relocation &amp; Upgrade</a:t>
            </a:r>
          </a:p>
          <a:p>
            <a:pPr marL="342900" indent="-342900">
              <a:lnSpc>
                <a:spcPct val="110000"/>
              </a:lnSpc>
              <a:spcBef>
                <a:spcPts val="0"/>
              </a:spcBef>
              <a:buFont typeface="Arial" panose="020B0604020202020204" pitchFamily="34" charset="0"/>
              <a:buChar char="•"/>
              <a:tabLst>
                <a:tab pos="457200" algn="l"/>
              </a:tabLst>
            </a:pPr>
            <a:r>
              <a:rPr lang="en-US" dirty="0">
                <a:cs typeface="Times New Roman"/>
              </a:rPr>
              <a:t>SCADA Upgrades 90% complete</a:t>
            </a:r>
          </a:p>
          <a:p>
            <a:pPr marL="342900" indent="-342900">
              <a:lnSpc>
                <a:spcPct val="110000"/>
              </a:lnSpc>
              <a:spcBef>
                <a:spcPts val="0"/>
              </a:spcBef>
              <a:buFont typeface="Arial" panose="020B0604020202020204" pitchFamily="34" charset="0"/>
              <a:buChar char="•"/>
              <a:tabLst>
                <a:tab pos="457200" algn="l"/>
              </a:tabLst>
            </a:pPr>
            <a:r>
              <a:rPr lang="en-US" dirty="0">
                <a:cs typeface="Times New Roman"/>
              </a:rPr>
              <a:t>Rate Study &amp; Community Engagement</a:t>
            </a:r>
          </a:p>
          <a:p>
            <a:pPr marL="342900" indent="-342900">
              <a:lnSpc>
                <a:spcPct val="110000"/>
              </a:lnSpc>
              <a:spcBef>
                <a:spcPts val="0"/>
              </a:spcBef>
              <a:buFont typeface="Arial" panose="020B0604020202020204" pitchFamily="34" charset="0"/>
              <a:buChar char="•"/>
              <a:tabLst>
                <a:tab pos="457200" algn="l"/>
              </a:tabLst>
            </a:pPr>
            <a:r>
              <a:rPr lang="en-US" dirty="0">
                <a:cs typeface="Times New Roman"/>
              </a:rPr>
              <a:t>9,531 hours of Wastewater Treatment Plant and System maintenance completed</a:t>
            </a:r>
          </a:p>
          <a:p>
            <a:pPr marR="0">
              <a:spcBef>
                <a:spcPts val="0"/>
              </a:spcBef>
              <a:spcAft>
                <a:spcPts val="0"/>
              </a:spcAft>
            </a:pPr>
            <a:endParaRPr lang="en-US" dirty="0">
              <a:effectLst/>
            </a:endParaRPr>
          </a:p>
          <a:p>
            <a:pPr marL="0" marR="0" indent="-228600">
              <a:spcBef>
                <a:spcPts val="0"/>
              </a:spcBef>
              <a:spcAft>
                <a:spcPts val="0"/>
              </a:spcAft>
              <a:buFont typeface="Arial" panose="020B0604020202020204" pitchFamily="34" charset="0"/>
              <a:buChar char="•"/>
            </a:pPr>
            <a:endParaRPr lang="en-US" dirty="0">
              <a:effectLst/>
            </a:endParaRPr>
          </a:p>
          <a:p>
            <a:pPr marR="0">
              <a:spcBef>
                <a:spcPts val="0"/>
              </a:spcBef>
              <a:spcAft>
                <a:spcPts val="0"/>
              </a:spcAft>
            </a:pPr>
            <a:r>
              <a:rPr lang="en-US" b="1" dirty="0">
                <a:effectLst/>
              </a:rPr>
              <a:t>Wastewater Operations and Maintenance 2024 Goals and Projects:</a:t>
            </a:r>
            <a:endParaRPr lang="en-US" dirty="0">
              <a:effectLst/>
            </a:endParaRPr>
          </a:p>
          <a:p>
            <a:pPr marL="342900" indent="-342900">
              <a:lnSpc>
                <a:spcPct val="110000"/>
              </a:lnSpc>
              <a:spcBef>
                <a:spcPts val="0"/>
              </a:spcBef>
              <a:buFont typeface="Arial" panose="020B0604020202020204" pitchFamily="34" charset="0"/>
              <a:buChar char="•"/>
              <a:tabLst>
                <a:tab pos="457200" algn="l"/>
              </a:tabLst>
            </a:pPr>
            <a:r>
              <a:rPr lang="en-US" dirty="0">
                <a:cs typeface="Times New Roman"/>
              </a:rPr>
              <a:t>Biosolids Treatment Facility &amp; Anoxic Selector Construction beginning Q1/Q2 2024</a:t>
            </a:r>
            <a:r>
              <a:rPr lang="en-US" b="1" dirty="0">
                <a:cs typeface="Times New Roman"/>
              </a:rPr>
              <a:t> (CMG)</a:t>
            </a:r>
            <a:endParaRPr lang="en-US" b="1" dirty="0">
              <a:cs typeface="Times New Roman" panose="02020603050405020304" pitchFamily="18" charset="0"/>
            </a:endParaRPr>
          </a:p>
          <a:p>
            <a:pPr marL="342900" lvl="0" indent="-342900">
              <a:lnSpc>
                <a:spcPct val="110000"/>
              </a:lnSpc>
              <a:spcBef>
                <a:spcPts val="0"/>
              </a:spcBef>
              <a:buFont typeface="Arial" panose="020B0604020202020204" pitchFamily="34" charset="0"/>
              <a:buChar char="•"/>
              <a:tabLst>
                <a:tab pos="457200" algn="l"/>
              </a:tabLst>
            </a:pPr>
            <a:r>
              <a:rPr lang="en-US" dirty="0">
                <a:cs typeface="Times New Roman"/>
              </a:rPr>
              <a:t>Relocation of Lift Station No. 1 Construction beginning Q1 2024</a:t>
            </a:r>
          </a:p>
          <a:p>
            <a:pPr marL="342900" indent="-342900">
              <a:lnSpc>
                <a:spcPct val="110000"/>
              </a:lnSpc>
              <a:spcBef>
                <a:spcPts val="0"/>
              </a:spcBef>
              <a:buFont typeface="Arial" panose="020B0604020202020204" pitchFamily="34" charset="0"/>
              <a:buChar char="•"/>
              <a:tabLst>
                <a:tab pos="457200" algn="l"/>
              </a:tabLst>
            </a:pPr>
            <a:r>
              <a:rPr lang="en-US" dirty="0">
                <a:cs typeface="Times New Roman"/>
              </a:rPr>
              <a:t>Adopt Sewer Rates for 2024-2028 </a:t>
            </a:r>
            <a:r>
              <a:rPr lang="en-US" b="1" dirty="0">
                <a:cs typeface="Times New Roman"/>
              </a:rPr>
              <a:t>(CMG)</a:t>
            </a:r>
            <a:endParaRPr lang="en-US" b="1" dirty="0">
              <a:cs typeface="Times New Roman" panose="02020603050405020304" pitchFamily="18" charset="0"/>
            </a:endParaRPr>
          </a:p>
          <a:p>
            <a:pPr marL="342900" lvl="0" indent="-342900">
              <a:lnSpc>
                <a:spcPct val="110000"/>
              </a:lnSpc>
              <a:spcBef>
                <a:spcPts val="0"/>
              </a:spcBef>
              <a:buFont typeface="Arial" panose="020B0604020202020204" pitchFamily="34" charset="0"/>
              <a:buChar char="•"/>
              <a:tabLst>
                <a:tab pos="457200" algn="l"/>
              </a:tabLst>
            </a:pPr>
            <a:r>
              <a:rPr lang="en-US" dirty="0">
                <a:cs typeface="Times New Roman"/>
              </a:rPr>
              <a:t>SCADA Upgrades Completion</a:t>
            </a:r>
          </a:p>
          <a:p>
            <a:pPr marL="342900" marR="0" lvl="0" indent="-228600">
              <a:spcBef>
                <a:spcPts val="0"/>
              </a:spcBef>
              <a:spcAft>
                <a:spcPts val="0"/>
              </a:spcAft>
              <a:buFont typeface="Arial" panose="020B0604020202020204" pitchFamily="34" charset="0"/>
              <a:buChar char="•"/>
            </a:pPr>
            <a:endParaRPr lang="en-US" sz="1400" dirty="0">
              <a:effectLst/>
            </a:endParaRPr>
          </a:p>
          <a:p>
            <a:pPr indent="-228600">
              <a:buFont typeface="Arial" panose="020B0604020202020204" pitchFamily="34" charset="0"/>
              <a:buChar char="•"/>
            </a:pPr>
            <a:endParaRPr lang="en-US" sz="1400" dirty="0"/>
          </a:p>
        </p:txBody>
      </p:sp>
    </p:spTree>
    <p:extLst>
      <p:ext uri="{BB962C8B-B14F-4D97-AF65-F5344CB8AC3E}">
        <p14:creationId xmlns:p14="http://schemas.microsoft.com/office/powerpoint/2010/main" val="2384484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68722A7-CCC2-4F6C-9E9B-497853933773}"/>
              </a:ext>
            </a:extLst>
          </p:cNvPr>
          <p:cNvSpPr>
            <a:spLocks noGrp="1"/>
          </p:cNvSpPr>
          <p:nvPr>
            <p:ph type="title"/>
          </p:nvPr>
        </p:nvSpPr>
        <p:spPr>
          <a:xfrm>
            <a:off x="838201" y="365125"/>
            <a:ext cx="5251316" cy="1807305"/>
          </a:xfrm>
        </p:spPr>
        <p:txBody>
          <a:bodyPr vert="horz" lIns="91440" tIns="45720" rIns="91440" bIns="45720" rtlCol="0" anchor="ctr">
            <a:normAutofit/>
          </a:bodyPr>
          <a:lstStyle/>
          <a:p>
            <a:r>
              <a:rPr lang="en-US" sz="4400" dirty="0">
                <a:solidFill>
                  <a:schemeClr val="tx1"/>
                </a:solidFill>
                <a:latin typeface="+mj-lt"/>
              </a:rPr>
              <a:t>Stormwater Maintenance</a:t>
            </a:r>
          </a:p>
        </p:txBody>
      </p:sp>
      <p:sp>
        <p:nvSpPr>
          <p:cNvPr id="3" name="Text Placeholder 2">
            <a:extLst>
              <a:ext uri="{FF2B5EF4-FFF2-40B4-BE49-F238E27FC236}">
                <a16:creationId xmlns:a16="http://schemas.microsoft.com/office/drawing/2014/main" id="{586A160D-801F-4482-A2D8-7561592D4203}"/>
              </a:ext>
            </a:extLst>
          </p:cNvPr>
          <p:cNvSpPr>
            <a:spLocks noGrp="1"/>
          </p:cNvSpPr>
          <p:nvPr>
            <p:ph type="body" sz="quarter" idx="10"/>
          </p:nvPr>
        </p:nvSpPr>
        <p:spPr>
          <a:xfrm>
            <a:off x="838200" y="2015067"/>
            <a:ext cx="4619621" cy="4161896"/>
          </a:xfrm>
        </p:spPr>
        <p:txBody>
          <a:bodyPr vert="horz" lIns="91440" tIns="45720" rIns="91440" bIns="45720" numCol="1" rtlCol="0">
            <a:normAutofit fontScale="62500" lnSpcReduction="20000"/>
          </a:bodyPr>
          <a:lstStyle/>
          <a:p>
            <a:pPr marR="0">
              <a:spcBef>
                <a:spcPts val="500"/>
              </a:spcBef>
              <a:spcAft>
                <a:spcPts val="1000"/>
              </a:spcAft>
            </a:pPr>
            <a:r>
              <a:rPr lang="en-US" sz="2200" b="1" dirty="0">
                <a:effectLst/>
              </a:rPr>
              <a:t>OVERVIEW</a:t>
            </a:r>
            <a:endParaRPr lang="en-US" sz="2200" dirty="0">
              <a:effectLst/>
            </a:endParaRP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Stormwater Utility Division maintains the City’s stormwater management system which includes conveyance, flood control, and pollution remediation and reduction infrastructure. Stormwater is any water that comes from precipitation or snowmelt. In cities and towns, impervious surfaces such as roads, sidewalks, and roofs prevent stormwater from naturally soaking into the ground. This runoff then picks up pollutants like oil, gas, fertilizer, and sediment before flowing into storm drains and local streams.  In mitigation of these urban impacts, the Stormwater Utility Division ensures compliance with the Western Washington Phase II Municipal Stormwater Permit.  This regulatory permit has requirements Washougal must abide by for proper treatment and flow control of stormwater runoff for the protection of natural water bodies and drinking water sources.</a:t>
            </a:r>
          </a:p>
          <a:p>
            <a:pPr marL="114300" marR="0" lvl="0">
              <a:spcBef>
                <a:spcPts val="0"/>
              </a:spcBef>
              <a:spcAft>
                <a:spcPts val="0"/>
              </a:spcAft>
            </a:pPr>
            <a:r>
              <a:rPr lang="en-US" sz="2200" b="1" dirty="0">
                <a:effectLst/>
              </a:rPr>
              <a:t>Stormwater Maintenance is responsible for:</a:t>
            </a:r>
            <a:r>
              <a:rPr lang="en-US" sz="2200" dirty="0">
                <a:effectLst/>
              </a:rPr>
              <a:t>  </a:t>
            </a:r>
          </a:p>
          <a:p>
            <a:pPr marL="342900" indent="-342900">
              <a:lnSpc>
                <a:spcPct val="115000"/>
              </a:lnSpc>
              <a:spcBef>
                <a:spcPts val="0"/>
              </a:spcBef>
              <a:buFont typeface="Arial" panose="020B0604020202020204" pitchFamily="34" charset="0"/>
              <a:buChar char="•"/>
              <a:tabLst>
                <a:tab pos="457200" algn="l"/>
              </a:tabLst>
            </a:pPr>
            <a:r>
              <a:rPr lang="en-US" kern="100" dirty="0">
                <a:latin typeface="Aptos" panose="020B0004020202020204" pitchFamily="34" charset="0"/>
                <a:cs typeface="Times New Roman" panose="02020603050405020304" pitchFamily="18" charset="0"/>
              </a:rPr>
              <a:t>1,830 catch basins</a:t>
            </a:r>
          </a:p>
          <a:p>
            <a:pPr marL="342900" indent="-342900">
              <a:lnSpc>
                <a:spcPct val="115000"/>
              </a:lnSpc>
              <a:spcBef>
                <a:spcPts val="0"/>
              </a:spcBef>
              <a:buFont typeface="Arial" panose="020B0604020202020204" pitchFamily="34" charset="0"/>
              <a:buChar char="•"/>
              <a:tabLst>
                <a:tab pos="457200" algn="l"/>
              </a:tabLst>
            </a:pPr>
            <a:r>
              <a:rPr lang="en-US" kern="100" dirty="0">
                <a:latin typeface="Aptos" panose="020B0004020202020204" pitchFamily="34" charset="0"/>
                <a:cs typeface="Times New Roman" panose="02020603050405020304" pitchFamily="18" charset="0"/>
              </a:rPr>
              <a:t>222 drywells</a:t>
            </a: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244 stormwater treatment/flow-control facilities</a:t>
            </a: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40+ miles of stormwater lines</a:t>
            </a: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122 source control inspection sites</a:t>
            </a: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182 private stormwater facility inspection sites</a:t>
            </a: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97 stormwater outfalls</a:t>
            </a:r>
          </a:p>
          <a:p>
            <a:pPr indent="-228600">
              <a:buFont typeface="Arial" panose="020B0604020202020204" pitchFamily="34" charset="0"/>
              <a:buChar char="•"/>
            </a:pPr>
            <a:endParaRPr lang="en-US" sz="1300" dirty="0"/>
          </a:p>
        </p:txBody>
      </p:sp>
      <p:pic>
        <p:nvPicPr>
          <p:cNvPr id="5" name="Picture 4" descr="A picture containing outdoor&#10;&#10;Description automatically generated">
            <a:extLst>
              <a:ext uri="{FF2B5EF4-FFF2-40B4-BE49-F238E27FC236}">
                <a16:creationId xmlns:a16="http://schemas.microsoft.com/office/drawing/2014/main" id="{4FCB88E9-7331-2CD1-5307-B940FBD278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34181" y="0"/>
            <a:ext cx="5143500" cy="6858000"/>
          </a:xfrm>
          <a:prstGeom prst="rect">
            <a:avLst/>
          </a:prstGeom>
        </p:spPr>
      </p:pic>
    </p:spTree>
    <p:extLst>
      <p:ext uri="{BB962C8B-B14F-4D97-AF65-F5344CB8AC3E}">
        <p14:creationId xmlns:p14="http://schemas.microsoft.com/office/powerpoint/2010/main" val="38167851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1FB113D-51C5-4497-995E-BEEC06108F30}"/>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3800" dirty="0">
                <a:solidFill>
                  <a:schemeClr val="tx1"/>
                </a:solidFill>
                <a:latin typeface="+mj-lt"/>
              </a:rPr>
              <a:t>Stormwater Accomplishments</a:t>
            </a:r>
          </a:p>
        </p:txBody>
      </p:sp>
      <p:sp>
        <p:nvSpPr>
          <p:cNvPr id="2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BD1B7C0C-066B-4AD9-A04D-9CE67015EB44}"/>
              </a:ext>
            </a:extLst>
          </p:cNvPr>
          <p:cNvSpPr>
            <a:spLocks noGrp="1"/>
          </p:cNvSpPr>
          <p:nvPr>
            <p:ph type="body" sz="quarter" idx="10"/>
          </p:nvPr>
        </p:nvSpPr>
        <p:spPr>
          <a:xfrm>
            <a:off x="640080" y="2872899"/>
            <a:ext cx="4243589" cy="3320668"/>
          </a:xfrm>
        </p:spPr>
        <p:txBody>
          <a:bodyPr vert="horz" lIns="91440" tIns="45720" rIns="91440" bIns="45720" numCol="1" rtlCol="0">
            <a:normAutofit fontScale="77500" lnSpcReduction="20000"/>
          </a:bodyPr>
          <a:lstStyle/>
          <a:p>
            <a:pPr>
              <a:spcBef>
                <a:spcPts val="0"/>
              </a:spcBef>
              <a:spcAft>
                <a:spcPts val="600"/>
              </a:spcAft>
            </a:pPr>
            <a:r>
              <a:rPr lang="en-US" sz="2200" b="1" dirty="0"/>
              <a:t>2023 Stormwater Program Accomplishments:</a:t>
            </a:r>
          </a:p>
          <a:p>
            <a:pPr marL="342900" indent="-342900">
              <a:lnSpc>
                <a:spcPct val="115000"/>
              </a:lnSpc>
              <a:spcBef>
                <a:spcPts val="0"/>
              </a:spcBef>
              <a:buFont typeface="Arial" panose="020B0604020202020204" pitchFamily="34" charset="0"/>
              <a:buChar char="•"/>
              <a:tabLst>
                <a:tab pos="457200" algn="l"/>
              </a:tabLst>
            </a:pPr>
            <a:r>
              <a:rPr lang="en-US" kern="100" dirty="0">
                <a:latin typeface="Aptos" panose="020B0004020202020204" pitchFamily="34" charset="0"/>
                <a:cs typeface="Times New Roman" panose="02020603050405020304" pitchFamily="18" charset="0"/>
              </a:rPr>
              <a:t>746 catch basins inspected and maintained</a:t>
            </a:r>
          </a:p>
          <a:p>
            <a:pPr marL="342900" indent="-342900">
              <a:lnSpc>
                <a:spcPct val="115000"/>
              </a:lnSpc>
              <a:spcBef>
                <a:spcPts val="0"/>
              </a:spcBef>
              <a:buFont typeface="Arial" panose="020B0604020202020204" pitchFamily="34" charset="0"/>
              <a:buChar char="•"/>
              <a:tabLst>
                <a:tab pos="457200" algn="l"/>
              </a:tabLst>
            </a:pPr>
            <a:r>
              <a:rPr lang="en-US" kern="100" dirty="0">
                <a:latin typeface="Aptos" panose="020B0004020202020204" pitchFamily="34" charset="0"/>
                <a:cs typeface="Times New Roman" panose="02020603050405020304" pitchFamily="18" charset="0"/>
              </a:rPr>
              <a:t>294 stormwater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facility maintenance visits performed</a:t>
            </a: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310 stormwater facility inspections performed</a:t>
            </a: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Completion of six (6) drainage projects to alleviate flooding at: 11</a:t>
            </a:r>
            <a:r>
              <a:rPr lang="en-US" sz="1800" kern="100" baseline="30000" dirty="0">
                <a:effectLst/>
                <a:latin typeface="Aptos" panose="020B0004020202020204" pitchFamily="34" charset="0"/>
                <a:ea typeface="Aptos" panose="020B0004020202020204" pitchFamily="34" charset="0"/>
                <a:cs typeface="Times New Roman" panose="02020603050405020304" pitchFamily="18" charset="0"/>
              </a:rPr>
              <a:t>th</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&amp; C St, 3</a:t>
            </a:r>
            <a:r>
              <a:rPr lang="en-US" sz="1800" kern="100" baseline="30000" dirty="0">
                <a:effectLst/>
                <a:latin typeface="Aptos" panose="020B0004020202020204" pitchFamily="34" charset="0"/>
                <a:ea typeface="Aptos" panose="020B0004020202020204" pitchFamily="34" charset="0"/>
                <a:cs typeface="Times New Roman" panose="02020603050405020304" pitchFamily="18" charset="0"/>
              </a:rPr>
              <a:t>rd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&amp; C St, 20</a:t>
            </a:r>
            <a:r>
              <a:rPr lang="en-US" sz="1800" kern="100" baseline="30000" dirty="0">
                <a:effectLst/>
                <a:latin typeface="Aptos" panose="020B0004020202020204" pitchFamily="34" charset="0"/>
                <a:ea typeface="Aptos" panose="020B0004020202020204" pitchFamily="34" charset="0"/>
                <a:cs typeface="Times New Roman" panose="02020603050405020304" pitchFamily="18" charset="0"/>
              </a:rPr>
              <a:t>th</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&amp; E St, 5</a:t>
            </a:r>
            <a:r>
              <a:rPr lang="en-US" sz="1800" kern="100" baseline="30000" dirty="0">
                <a:effectLst/>
                <a:latin typeface="Aptos" panose="020B0004020202020204" pitchFamily="34" charset="0"/>
                <a:ea typeface="Aptos" panose="020B0004020202020204" pitchFamily="34" charset="0"/>
                <a:cs typeface="Times New Roman" panose="02020603050405020304" pitchFamily="18" charset="0"/>
              </a:rPr>
              <a:t>th</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&amp; K St, Water Reservoir 1, and Buffalo Ranch Subdivision</a:t>
            </a: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Completion of Stormwater Management Action Plan (SMAP)</a:t>
            </a: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Implemented ArcGIS Survey123 for digital tracking of stormwater maintenance and inspection activities</a:t>
            </a:r>
          </a:p>
          <a:p>
            <a:pPr marL="114300" indent="-228600">
              <a:spcBef>
                <a:spcPts val="0"/>
              </a:spcBef>
              <a:spcAft>
                <a:spcPts val="600"/>
              </a:spcAft>
              <a:buFont typeface="Arial" panose="020B0604020202020204" pitchFamily="34" charset="0"/>
              <a:buChar char="•"/>
            </a:pPr>
            <a:endParaRPr lang="en-US" sz="2200" dirty="0"/>
          </a:p>
        </p:txBody>
      </p:sp>
      <p:pic>
        <p:nvPicPr>
          <p:cNvPr id="6" name="Picture 5" descr="A picture containing text, ground, outdoor&#10;&#10;Description automatically generated">
            <a:extLst>
              <a:ext uri="{FF2B5EF4-FFF2-40B4-BE49-F238E27FC236}">
                <a16:creationId xmlns:a16="http://schemas.microsoft.com/office/drawing/2014/main" id="{2AF9046F-45D2-A175-5B10-339E611EB7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86" r="-1" b="2474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7914422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9">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1FB113D-51C5-4497-995E-BEEC06108F30}"/>
              </a:ext>
            </a:extLst>
          </p:cNvPr>
          <p:cNvSpPr>
            <a:spLocks noGrp="1"/>
          </p:cNvSpPr>
          <p:nvPr>
            <p:ph type="title"/>
          </p:nvPr>
        </p:nvSpPr>
        <p:spPr>
          <a:xfrm>
            <a:off x="411480" y="987552"/>
            <a:ext cx="4485861" cy="1088136"/>
          </a:xfrm>
        </p:spPr>
        <p:txBody>
          <a:bodyPr vert="horz" lIns="91440" tIns="45720" rIns="91440" bIns="45720" rtlCol="0" anchor="b">
            <a:normAutofit/>
          </a:bodyPr>
          <a:lstStyle/>
          <a:p>
            <a:r>
              <a:rPr lang="en-US" sz="3400" dirty="0">
                <a:solidFill>
                  <a:schemeClr val="tx1"/>
                </a:solidFill>
                <a:latin typeface="+mj-lt"/>
              </a:rPr>
              <a:t>Stormwater Goals</a:t>
            </a:r>
          </a:p>
        </p:txBody>
      </p:sp>
      <p:sp>
        <p:nvSpPr>
          <p:cNvPr id="26" name="Rectangle 21">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4" name="Rectangle 23">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 name="Text Placeholder 2">
            <a:extLst>
              <a:ext uri="{FF2B5EF4-FFF2-40B4-BE49-F238E27FC236}">
                <a16:creationId xmlns:a16="http://schemas.microsoft.com/office/drawing/2014/main" id="{BD1B7C0C-066B-4AD9-A04D-9CE67015EB44}"/>
              </a:ext>
            </a:extLst>
          </p:cNvPr>
          <p:cNvSpPr>
            <a:spLocks noGrp="1"/>
          </p:cNvSpPr>
          <p:nvPr>
            <p:ph type="body" sz="quarter" idx="10"/>
          </p:nvPr>
        </p:nvSpPr>
        <p:spPr>
          <a:xfrm>
            <a:off x="555478" y="2674620"/>
            <a:ext cx="4498848" cy="3584448"/>
          </a:xfrm>
        </p:spPr>
        <p:txBody>
          <a:bodyPr vert="horz" lIns="91440" tIns="45720" rIns="91440" bIns="45720" numCol="1" rtlCol="0" anchor="t">
            <a:normAutofit fontScale="77500" lnSpcReduction="20000"/>
          </a:bodyPr>
          <a:lstStyle/>
          <a:p>
            <a:pPr>
              <a:spcBef>
                <a:spcPts val="0"/>
              </a:spcBef>
            </a:pPr>
            <a:r>
              <a:rPr lang="en-US" b="1" dirty="0"/>
              <a:t>2024 Stormwater Program Goals</a:t>
            </a:r>
          </a:p>
          <a:p>
            <a:pPr>
              <a:spcBef>
                <a:spcPts val="0"/>
              </a:spcBef>
            </a:pPr>
            <a:endParaRPr lang="en-US" b="1" dirty="0"/>
          </a:p>
          <a:p>
            <a:pPr marL="342900" indent="-342900">
              <a:lnSpc>
                <a:spcPct val="115000"/>
              </a:lnSpc>
              <a:spcBef>
                <a:spcPts val="0"/>
              </a:spcBef>
              <a:buFont typeface="Arial" panose="020B0604020202020204" pitchFamily="34" charset="0"/>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Construction of 4 to 6 drainage projects to alleviate </a:t>
            </a:r>
            <a:r>
              <a:rPr lang="en-US" kern="100" dirty="0">
                <a:latin typeface="Aptos" panose="020B0004020202020204" pitchFamily="34" charset="0"/>
                <a:cs typeface="Times New Roman" panose="02020603050405020304" pitchFamily="18" charset="0"/>
              </a:rPr>
              <a:t>flooding or failed stormwater infrastructure</a:t>
            </a:r>
          </a:p>
          <a:p>
            <a:pPr marL="342900" indent="-342900">
              <a:lnSpc>
                <a:spcPct val="115000"/>
              </a:lnSpc>
              <a:spcBef>
                <a:spcPts val="0"/>
              </a:spcBef>
              <a:buFont typeface="Arial" panose="020B0604020202020204" pitchFamily="34" charset="0"/>
              <a:buChar char="•"/>
              <a:tabLst>
                <a:tab pos="457200" algn="l"/>
              </a:tabLst>
            </a:pPr>
            <a:r>
              <a:rPr lang="en-US" kern="100" dirty="0">
                <a:latin typeface="Aptos" panose="020B0004020202020204" pitchFamily="34" charset="0"/>
                <a:cs typeface="Times New Roman" panose="02020603050405020304" pitchFamily="18" charset="0"/>
              </a:rPr>
              <a:t>Construction of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stormwater infrastructure improvements associated with Lift Station No.1</a:t>
            </a: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Compliance with the Municipal Stormwater Permit, which includes meeting all maintenance and inspection requirements</a:t>
            </a: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Secure grant funding for construction of the Mable Kerr Riparian Restoration Project with LCEP, and design of the Q St Infiltration Pond Retrofit Project</a:t>
            </a: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Completion of the Stormwater Master Plan</a:t>
            </a: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Inspect, maintain, and retrofit 27 Stormwater Treatment Filter Vaults</a:t>
            </a:r>
          </a:p>
          <a:p>
            <a:pPr marL="342900" indent="-228600">
              <a:spcBef>
                <a:spcPts val="0"/>
              </a:spcBef>
              <a:buFont typeface="Arial" panose="020B0604020202020204" pitchFamily="34" charset="0"/>
              <a:buChar char="•"/>
            </a:pPr>
            <a:endParaRPr lang="en-US" dirty="0"/>
          </a:p>
          <a:p>
            <a:pPr indent="-228600">
              <a:buFont typeface="Arial" panose="020B0604020202020204" pitchFamily="34" charset="0"/>
              <a:buChar char="•"/>
            </a:pPr>
            <a:endParaRPr lang="en-US" dirty="0"/>
          </a:p>
        </p:txBody>
      </p:sp>
      <p:pic>
        <p:nvPicPr>
          <p:cNvPr id="5" name="Picture 4" descr="A picture containing sky, outdoor, mountain, rock&#10;&#10;Description automatically generated">
            <a:extLst>
              <a:ext uri="{FF2B5EF4-FFF2-40B4-BE49-F238E27FC236}">
                <a16:creationId xmlns:a16="http://schemas.microsoft.com/office/drawing/2014/main" id="{4EFD57C4-B70E-B312-14FF-C0E2A11B98D5}"/>
              </a:ext>
            </a:extLst>
          </p:cNvPr>
          <p:cNvPicPr>
            <a:picLocks noChangeAspect="1"/>
          </p:cNvPicPr>
          <p:nvPr/>
        </p:nvPicPr>
        <p:blipFill rotWithShape="1">
          <a:blip r:embed="rId2">
            <a:extLst>
              <a:ext uri="{28A0092B-C50C-407E-A947-70E740481C1C}">
                <a14:useLocalDpi xmlns:a14="http://schemas.microsoft.com/office/drawing/2010/main" val="0"/>
              </a:ext>
            </a:extLst>
          </a:blip>
          <a:srcRect l="26159" r="6838" b="-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40125165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476B76-95F2-4F52-8AD0-6AB1119763B1}"/>
              </a:ext>
            </a:extLst>
          </p:cNvPr>
          <p:cNvPicPr>
            <a:picLocks noChangeAspect="1"/>
          </p:cNvPicPr>
          <p:nvPr/>
        </p:nvPicPr>
        <p:blipFill rotWithShape="1">
          <a:blip r:embed="rId2"/>
          <a:srcRect t="2782" b="652"/>
          <a:stretch/>
        </p:blipFill>
        <p:spPr>
          <a:xfrm>
            <a:off x="-1" y="10"/>
            <a:ext cx="12192000" cy="6857990"/>
          </a:xfrm>
          <a:prstGeom prst="rect">
            <a:avLst/>
          </a:prstGeom>
        </p:spPr>
      </p:pic>
      <p:sp>
        <p:nvSpPr>
          <p:cNvPr id="2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dirty="0"/>
          </a:p>
        </p:txBody>
      </p:sp>
      <p:sp>
        <p:nvSpPr>
          <p:cNvPr id="2" name="Title 1">
            <a:extLst>
              <a:ext uri="{FF2B5EF4-FFF2-40B4-BE49-F238E27FC236}">
                <a16:creationId xmlns:a16="http://schemas.microsoft.com/office/drawing/2014/main" id="{C2750B41-1AF7-4B1D-8B8E-CE8023EF4533}"/>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en-US" sz="3600" dirty="0">
                <a:solidFill>
                  <a:schemeClr val="tx1"/>
                </a:solidFill>
                <a:latin typeface="+mj-lt"/>
              </a:rPr>
              <a:t>Street Maintenance</a:t>
            </a:r>
          </a:p>
        </p:txBody>
      </p:sp>
      <p:cxnSp>
        <p:nvCxnSpPr>
          <p:cNvPr id="22" name="Straight Connector 2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C70DF101-EB04-40F6-BE11-2D5B45323606}"/>
              </a:ext>
            </a:extLst>
          </p:cNvPr>
          <p:cNvSpPr>
            <a:spLocks noGrp="1"/>
          </p:cNvSpPr>
          <p:nvPr>
            <p:ph type="body" sz="quarter" idx="10"/>
          </p:nvPr>
        </p:nvSpPr>
        <p:spPr>
          <a:xfrm>
            <a:off x="525516" y="3417573"/>
            <a:ext cx="4593021" cy="2619839"/>
          </a:xfrm>
        </p:spPr>
        <p:txBody>
          <a:bodyPr vert="horz" lIns="91440" tIns="45720" rIns="91440" bIns="45720" numCol="1" rtlCol="0" anchor="ctr">
            <a:normAutofit/>
          </a:bodyPr>
          <a:lstStyle/>
          <a:p>
            <a:pPr marR="0">
              <a:spcBef>
                <a:spcPts val="500"/>
              </a:spcBef>
              <a:spcAft>
                <a:spcPts val="1000"/>
              </a:spcAft>
            </a:pPr>
            <a:r>
              <a:rPr lang="en-US" sz="1700" b="1" dirty="0">
                <a:effectLst/>
              </a:rPr>
              <a:t>OVERVIEW</a:t>
            </a:r>
            <a:endParaRPr lang="en-US" sz="1700" dirty="0">
              <a:effectLst/>
            </a:endParaRPr>
          </a:p>
          <a:p>
            <a:pPr marR="0">
              <a:spcBef>
                <a:spcPts val="500"/>
              </a:spcBef>
              <a:spcAft>
                <a:spcPts val="1000"/>
              </a:spcAft>
            </a:pPr>
            <a:r>
              <a:rPr lang="en-US" sz="1700" dirty="0"/>
              <a:t>The Streets Division encompasses pavement maintenance and improvement, traffic management, safety improvements, street signs, signalization and pavement markings, and landscape maintenance.</a:t>
            </a:r>
          </a:p>
          <a:p>
            <a:pPr marL="342900" marR="0" lvl="0" indent="-342900">
              <a:spcBef>
                <a:spcPts val="0"/>
              </a:spcBef>
              <a:spcAft>
                <a:spcPts val="0"/>
              </a:spcAft>
              <a:buFont typeface="Arial" panose="020B0604020202020204" pitchFamily="34" charset="0"/>
              <a:buChar char="•"/>
            </a:pPr>
            <a:r>
              <a:rPr lang="en-US" sz="1700" b="1" dirty="0"/>
              <a:t>Streets and Pavement Management is responsible for</a:t>
            </a:r>
            <a:r>
              <a:rPr lang="en-US" sz="1700" dirty="0"/>
              <a:t>: </a:t>
            </a:r>
            <a:r>
              <a:rPr lang="en-US" sz="1500" dirty="0">
                <a:effectLst/>
                <a:ea typeface="Times New Roman" panose="02020603050405020304" pitchFamily="18" charset="0"/>
                <a:cs typeface="Times New Roman" panose="02020603050405020304" pitchFamily="18" charset="0"/>
              </a:rPr>
              <a:t>Miles of City Streets 66.2 (centerline)  (</a:t>
            </a:r>
            <a:r>
              <a:rPr lang="en-US" sz="1500" dirty="0">
                <a:effectLst/>
                <a:ea typeface="Times New Roman" panose="02020603050405020304" pitchFamily="18" charset="0"/>
              </a:rPr>
              <a:t>A.k.a. 134 lane miles)</a:t>
            </a:r>
            <a:endParaRPr lang="en-US" sz="1500" dirty="0">
              <a:effectLst/>
              <a:ea typeface="Calibri" panose="020F0502020204030204" pitchFamily="34" charset="0"/>
            </a:endParaRPr>
          </a:p>
          <a:p>
            <a:pPr indent="-228600">
              <a:buFont typeface="Arial" panose="020B0604020202020204" pitchFamily="34" charset="0"/>
              <a:buChar char="•"/>
            </a:pPr>
            <a:endParaRPr lang="en-US" sz="1700" dirty="0"/>
          </a:p>
        </p:txBody>
      </p:sp>
    </p:spTree>
    <p:extLst>
      <p:ext uri="{BB962C8B-B14F-4D97-AF65-F5344CB8AC3E}">
        <p14:creationId xmlns:p14="http://schemas.microsoft.com/office/powerpoint/2010/main" val="21693775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403CDC6-473F-469A-B04F-CFEE4A5AEB98}"/>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000" dirty="0">
                <a:solidFill>
                  <a:schemeClr val="tx1"/>
                </a:solidFill>
                <a:latin typeface="+mj-lt"/>
              </a:rPr>
              <a:t>Street Accomplishments and Goals</a:t>
            </a:r>
          </a:p>
        </p:txBody>
      </p:sp>
      <p:sp>
        <p:nvSpPr>
          <p:cNvPr id="2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8F7D80F8-FAEF-4F32-95DE-06DDB647122F}"/>
              </a:ext>
            </a:extLst>
          </p:cNvPr>
          <p:cNvSpPr>
            <a:spLocks noGrp="1"/>
          </p:cNvSpPr>
          <p:nvPr>
            <p:ph type="body" sz="quarter" idx="10"/>
          </p:nvPr>
        </p:nvSpPr>
        <p:spPr>
          <a:xfrm>
            <a:off x="572493" y="2085693"/>
            <a:ext cx="6713552" cy="4478606"/>
          </a:xfrm>
        </p:spPr>
        <p:txBody>
          <a:bodyPr vert="horz" lIns="91440" tIns="45720" rIns="91440" bIns="45720" numCol="1" rtlCol="0" anchor="t">
            <a:normAutofit fontScale="92500" lnSpcReduction="20000"/>
          </a:bodyPr>
          <a:lstStyle/>
          <a:p>
            <a:pPr>
              <a:lnSpc>
                <a:spcPct val="100000"/>
              </a:lnSpc>
              <a:spcBef>
                <a:spcPts val="0"/>
              </a:spcBef>
              <a:tabLst>
                <a:tab pos="457200" algn="l"/>
              </a:tabLst>
            </a:pPr>
            <a:r>
              <a:rPr lang="en-US" sz="1600" b="1" dirty="0"/>
              <a:t>Streets 2023 Accomplishments: </a:t>
            </a:r>
          </a:p>
          <a:p>
            <a:pPr marL="342900" indent="-342900">
              <a:lnSpc>
                <a:spcPct val="100000"/>
              </a:lnSpc>
              <a:spcBef>
                <a:spcPts val="0"/>
              </a:spcBef>
              <a:buFont typeface="Symbol" panose="05050102010706020507" pitchFamily="18" charset="2"/>
              <a:buChar char=""/>
              <a:tabLst>
                <a:tab pos="457200" algn="l"/>
              </a:tabLst>
            </a:pPr>
            <a:r>
              <a:rPr lang="en-US" sz="1600" dirty="0"/>
              <a:t>129,633 lineal feet of Crack Seal</a:t>
            </a:r>
            <a:endParaRPr lang="en-US" sz="1600" dirty="0">
              <a:cs typeface="Arial"/>
            </a:endParaRPr>
          </a:p>
          <a:p>
            <a:pPr marL="342900" indent="-342900">
              <a:lnSpc>
                <a:spcPct val="100000"/>
              </a:lnSpc>
              <a:spcBef>
                <a:spcPts val="0"/>
              </a:spcBef>
              <a:buFont typeface="Symbol" panose="05050102010706020507" pitchFamily="18" charset="2"/>
              <a:buChar char=""/>
              <a:tabLst>
                <a:tab pos="457200" algn="l"/>
              </a:tabLst>
            </a:pPr>
            <a:r>
              <a:rPr lang="en-US" sz="1600" dirty="0"/>
              <a:t>36,777 Square Yards of Chip Seal</a:t>
            </a:r>
            <a:endParaRPr lang="en-US" sz="1600" dirty="0">
              <a:cs typeface="Arial"/>
            </a:endParaRPr>
          </a:p>
          <a:p>
            <a:pPr marL="342900" indent="-342900">
              <a:lnSpc>
                <a:spcPct val="100000"/>
              </a:lnSpc>
              <a:spcBef>
                <a:spcPts val="0"/>
              </a:spcBef>
              <a:buFont typeface="Symbol" panose="05050102010706020507" pitchFamily="18" charset="2"/>
              <a:buChar char=""/>
              <a:tabLst>
                <a:tab pos="457200" algn="l"/>
              </a:tabLst>
            </a:pPr>
            <a:r>
              <a:rPr lang="en-US" sz="1600" dirty="0"/>
              <a:t>21,236 square yards of Hot Mix Asphalt on Grind/Inlay</a:t>
            </a:r>
            <a:endParaRPr lang="en-US" sz="1600" dirty="0">
              <a:cs typeface="Arial"/>
            </a:endParaRPr>
          </a:p>
          <a:p>
            <a:pPr marL="342900" indent="-342900">
              <a:lnSpc>
                <a:spcPct val="100000"/>
              </a:lnSpc>
              <a:spcBef>
                <a:spcPts val="0"/>
              </a:spcBef>
              <a:buFont typeface="Symbol" panose="05050102010706020507" pitchFamily="18" charset="2"/>
              <a:buChar char=""/>
              <a:tabLst>
                <a:tab pos="457200" algn="l"/>
              </a:tabLst>
            </a:pPr>
            <a:r>
              <a:rPr lang="en-US" sz="1600" dirty="0"/>
              <a:t>Completed 433 square yards of dig-out and replaced 73.5 tons of hot mix asphalt in preparation for slurry seal</a:t>
            </a:r>
            <a:endParaRPr lang="en-US" sz="1600" dirty="0">
              <a:cs typeface="Arial"/>
            </a:endParaRPr>
          </a:p>
          <a:p>
            <a:pPr marL="342900" indent="-342900">
              <a:lnSpc>
                <a:spcPct val="100000"/>
              </a:lnSpc>
              <a:spcBef>
                <a:spcPts val="0"/>
              </a:spcBef>
              <a:buFont typeface="Symbol" panose="05050102010706020507" pitchFamily="18" charset="2"/>
              <a:buChar char=""/>
              <a:tabLst>
                <a:tab pos="457200" algn="l"/>
              </a:tabLst>
            </a:pPr>
            <a:r>
              <a:rPr lang="en-US" sz="1600" dirty="0"/>
              <a:t>Pavement Condition Index  (PCI) – 81</a:t>
            </a:r>
            <a:endParaRPr lang="en-US" sz="1600" dirty="0">
              <a:cs typeface="Arial"/>
            </a:endParaRPr>
          </a:p>
          <a:p>
            <a:pPr marL="342900" indent="-342900">
              <a:lnSpc>
                <a:spcPct val="100000"/>
              </a:lnSpc>
              <a:spcBef>
                <a:spcPts val="0"/>
              </a:spcBef>
              <a:buFont typeface="Symbol" panose="05050102010706020507" pitchFamily="18" charset="2"/>
              <a:buChar char=""/>
              <a:tabLst>
                <a:tab pos="457200" algn="l"/>
              </a:tabLst>
            </a:pPr>
            <a:r>
              <a:rPr lang="en-US" sz="1600" dirty="0"/>
              <a:t>Replacement of sidewalks on Main from 21st – 22nd (north side) and from 19th – 20th (south side)</a:t>
            </a:r>
          </a:p>
          <a:p>
            <a:pPr marL="457200" marR="0" indent="-228600">
              <a:spcBef>
                <a:spcPts val="0"/>
              </a:spcBef>
              <a:spcAft>
                <a:spcPts val="0"/>
              </a:spcAft>
              <a:buFont typeface="Arial" panose="020B0604020202020204" pitchFamily="34" charset="0"/>
              <a:buChar char="•"/>
            </a:pPr>
            <a:endParaRPr lang="en-US" sz="1400" dirty="0">
              <a:effectLst/>
            </a:endParaRPr>
          </a:p>
          <a:p>
            <a:pPr>
              <a:lnSpc>
                <a:spcPct val="100000"/>
              </a:lnSpc>
              <a:spcBef>
                <a:spcPts val="0"/>
              </a:spcBef>
              <a:tabLst>
                <a:tab pos="457200" algn="l"/>
              </a:tabLst>
            </a:pPr>
            <a:r>
              <a:rPr lang="en-US" sz="1600" b="1" dirty="0"/>
              <a:t>Streets 2024 Goal and Projects:</a:t>
            </a:r>
            <a:endParaRPr lang="en-US" sz="1600" b="1" dirty="0">
              <a:cs typeface="Arial"/>
            </a:endParaRPr>
          </a:p>
          <a:p>
            <a:pPr marL="342900" indent="-342900">
              <a:lnSpc>
                <a:spcPct val="100000"/>
              </a:lnSpc>
              <a:spcBef>
                <a:spcPts val="0"/>
              </a:spcBef>
              <a:buFont typeface="Symbol" panose="05050102010706020507" pitchFamily="18" charset="2"/>
              <a:buChar char=""/>
              <a:tabLst>
                <a:tab pos="457200" algn="l"/>
              </a:tabLst>
            </a:pPr>
            <a:r>
              <a:rPr lang="en-US" sz="1600" dirty="0"/>
              <a:t>Main Street Grind/Inlay project with TIB Grant </a:t>
            </a:r>
            <a:r>
              <a:rPr lang="en-US" sz="1600" b="1" dirty="0"/>
              <a:t>(CMG)</a:t>
            </a:r>
            <a:endParaRPr lang="en-US" sz="1600" b="1" dirty="0">
              <a:cs typeface="Arial"/>
            </a:endParaRPr>
          </a:p>
          <a:p>
            <a:pPr marL="342900" indent="-342900">
              <a:lnSpc>
                <a:spcPct val="100000"/>
              </a:lnSpc>
              <a:spcBef>
                <a:spcPts val="0"/>
              </a:spcBef>
              <a:buFont typeface="Symbol" panose="05050102010706020507" pitchFamily="18" charset="2"/>
              <a:buChar char=""/>
              <a:tabLst>
                <a:tab pos="457200" algn="l"/>
              </a:tabLst>
            </a:pPr>
            <a:r>
              <a:rPr lang="en-US" sz="1600" dirty="0"/>
              <a:t>Rail Crossing Improvements </a:t>
            </a:r>
            <a:r>
              <a:rPr lang="en-US" sz="1600" b="1" dirty="0"/>
              <a:t>(CMG)</a:t>
            </a:r>
            <a:endParaRPr lang="en-US" sz="1600" b="1" dirty="0">
              <a:cs typeface="Arial"/>
            </a:endParaRPr>
          </a:p>
          <a:p>
            <a:pPr marL="342900" lvl="0" indent="-342900">
              <a:lnSpc>
                <a:spcPct val="100000"/>
              </a:lnSpc>
              <a:spcBef>
                <a:spcPts val="0"/>
              </a:spcBef>
              <a:buFont typeface="Symbol" panose="05050102010706020507" pitchFamily="18" charset="2"/>
              <a:buChar char=""/>
              <a:tabLst>
                <a:tab pos="457200" algn="l"/>
              </a:tabLst>
            </a:pPr>
            <a:r>
              <a:rPr lang="en-US" sz="1600" dirty="0"/>
              <a:t>Traffic Calming Initiatives</a:t>
            </a:r>
            <a:endParaRPr lang="en-US" sz="1600" dirty="0">
              <a:cs typeface="Arial"/>
            </a:endParaRPr>
          </a:p>
          <a:p>
            <a:pPr marL="342900" lvl="0" indent="-342900">
              <a:lnSpc>
                <a:spcPct val="100000"/>
              </a:lnSpc>
              <a:spcBef>
                <a:spcPts val="0"/>
              </a:spcBef>
              <a:buFont typeface="Symbol" panose="05050102010706020507" pitchFamily="18" charset="2"/>
              <a:buChar char=""/>
              <a:tabLst>
                <a:tab pos="457200" algn="l"/>
              </a:tabLst>
            </a:pPr>
            <a:r>
              <a:rPr lang="en-US" sz="1600" dirty="0"/>
              <a:t>Maintain the current PCI</a:t>
            </a:r>
            <a:endParaRPr lang="en-US" sz="1600" dirty="0">
              <a:cs typeface="Arial"/>
            </a:endParaRPr>
          </a:p>
          <a:p>
            <a:pPr marL="342900" lvl="0" indent="-342900">
              <a:lnSpc>
                <a:spcPct val="100000"/>
              </a:lnSpc>
              <a:spcBef>
                <a:spcPts val="0"/>
              </a:spcBef>
              <a:buFont typeface="Symbol" panose="05050102010706020507" pitchFamily="18" charset="2"/>
              <a:buChar char=""/>
              <a:tabLst>
                <a:tab pos="457200" algn="l"/>
              </a:tabLst>
            </a:pPr>
            <a:r>
              <a:rPr lang="en-US" sz="1600" dirty="0"/>
              <a:t>Current 2024 Goals for Street Improvements are:</a:t>
            </a:r>
            <a:endParaRPr lang="en-US" sz="1600" dirty="0">
              <a:cs typeface="Arial"/>
            </a:endParaRPr>
          </a:p>
          <a:p>
            <a:pPr marL="342900" lvl="1" indent="-342900">
              <a:lnSpc>
                <a:spcPct val="100000"/>
              </a:lnSpc>
              <a:spcBef>
                <a:spcPts val="0"/>
              </a:spcBef>
              <a:buFont typeface="Symbol" panose="05050102010706020507" pitchFamily="18" charset="2"/>
              <a:buChar char=""/>
              <a:tabLst>
                <a:tab pos="457200" algn="l"/>
              </a:tabLst>
            </a:pPr>
            <a:r>
              <a:rPr lang="en-US" sz="1600" dirty="0"/>
              <a:t>~130,000 lineal feet of Crack Seal</a:t>
            </a:r>
            <a:endParaRPr lang="en-US" sz="1600" dirty="0">
              <a:cs typeface="Arial"/>
            </a:endParaRPr>
          </a:p>
          <a:p>
            <a:pPr marL="342900" lvl="1" indent="-342900">
              <a:lnSpc>
                <a:spcPct val="100000"/>
              </a:lnSpc>
              <a:spcBef>
                <a:spcPts val="0"/>
              </a:spcBef>
              <a:buFont typeface="Symbol" panose="05050102010706020507" pitchFamily="18" charset="2"/>
              <a:buChar char=""/>
              <a:tabLst>
                <a:tab pos="457200" algn="l"/>
              </a:tabLst>
            </a:pPr>
            <a:r>
              <a:rPr lang="en-US" sz="1600" dirty="0"/>
              <a:t>~25,000 square yards of Chip Seal</a:t>
            </a:r>
            <a:endParaRPr lang="en-US" sz="1600" dirty="0">
              <a:cs typeface="Arial"/>
            </a:endParaRPr>
          </a:p>
          <a:p>
            <a:pPr marL="342900" lvl="1" indent="-342900">
              <a:lnSpc>
                <a:spcPct val="100000"/>
              </a:lnSpc>
              <a:spcBef>
                <a:spcPts val="0"/>
              </a:spcBef>
              <a:buFont typeface="Symbol" panose="05050102010706020507" pitchFamily="18" charset="2"/>
              <a:buChar char=""/>
              <a:tabLst>
                <a:tab pos="457200" algn="l"/>
              </a:tabLst>
            </a:pPr>
            <a:r>
              <a:rPr lang="en-US" sz="1600" dirty="0"/>
              <a:t>~11,000 square yards of Grind/Inlay</a:t>
            </a:r>
            <a:endParaRPr lang="en-US" sz="1600" dirty="0">
              <a:cs typeface="Arial"/>
            </a:endParaRPr>
          </a:p>
          <a:p>
            <a:pPr marL="342900" lvl="1" indent="-342900">
              <a:lnSpc>
                <a:spcPct val="100000"/>
              </a:lnSpc>
              <a:spcBef>
                <a:spcPts val="0"/>
              </a:spcBef>
              <a:buFont typeface="Symbol" panose="05050102010706020507" pitchFamily="18" charset="2"/>
              <a:buChar char=""/>
              <a:tabLst>
                <a:tab pos="457200" algn="l"/>
              </a:tabLst>
            </a:pPr>
            <a:r>
              <a:rPr lang="en-US" sz="1600" dirty="0"/>
              <a:t>~5,000 square yards of dig-outs</a:t>
            </a:r>
            <a:endParaRPr lang="en-US" sz="1600" dirty="0">
              <a:cs typeface="Arial"/>
            </a:endParaRPr>
          </a:p>
          <a:p>
            <a:pPr marL="342900" lvl="1" indent="-342900">
              <a:lnSpc>
                <a:spcPct val="100000"/>
              </a:lnSpc>
              <a:spcBef>
                <a:spcPts val="0"/>
              </a:spcBef>
              <a:buFont typeface="Symbol" panose="05050102010706020507" pitchFamily="18" charset="2"/>
              <a:buChar char=""/>
              <a:tabLst>
                <a:tab pos="457200" algn="l"/>
              </a:tabLst>
            </a:pPr>
            <a:r>
              <a:rPr lang="en-US" sz="1600" dirty="0"/>
              <a:t>16,211 square yards of Slurry Seal</a:t>
            </a:r>
            <a:endParaRPr lang="en-US" sz="1600" dirty="0">
              <a:cs typeface="Arial"/>
            </a:endParaRPr>
          </a:p>
          <a:p>
            <a:pPr marL="342900" lvl="0" indent="-342900">
              <a:lnSpc>
                <a:spcPct val="100000"/>
              </a:lnSpc>
              <a:spcBef>
                <a:spcPts val="0"/>
              </a:spcBef>
              <a:buFont typeface="Symbol" panose="05050102010706020507" pitchFamily="18" charset="2"/>
              <a:buChar char=""/>
              <a:tabLst>
                <a:tab pos="457200" algn="l"/>
              </a:tabLst>
            </a:pPr>
            <a:r>
              <a:rPr lang="en-US" sz="1600" dirty="0"/>
              <a:t>Replacement of sidewalks Downtown – Sections TBD</a:t>
            </a:r>
            <a:endParaRPr lang="en-US" sz="1600" dirty="0">
              <a:cs typeface="Arial"/>
            </a:endParaRPr>
          </a:p>
          <a:p>
            <a:pPr marL="342900" indent="-342900">
              <a:lnSpc>
                <a:spcPct val="100000"/>
              </a:lnSpc>
              <a:spcBef>
                <a:spcPts val="0"/>
              </a:spcBef>
              <a:buFont typeface="Symbol" panose="05050102010706020507" pitchFamily="18" charset="2"/>
              <a:buChar char=""/>
              <a:tabLst>
                <a:tab pos="457200" algn="l"/>
              </a:tabLst>
            </a:pPr>
            <a:r>
              <a:rPr lang="en-US" sz="1600" dirty="0">
                <a:cs typeface="Arial"/>
              </a:rPr>
              <a:t>32nd St Railroad Underpass – Design Method Selection </a:t>
            </a:r>
            <a:r>
              <a:rPr lang="en-US" sz="1600" b="1" dirty="0">
                <a:cs typeface="Arial"/>
              </a:rPr>
              <a:t>(CMG)</a:t>
            </a:r>
          </a:p>
          <a:p>
            <a:pPr marL="342900" indent="-342900">
              <a:lnSpc>
                <a:spcPct val="100000"/>
              </a:lnSpc>
              <a:spcBef>
                <a:spcPts val="0"/>
              </a:spcBef>
              <a:buFont typeface="Symbol" panose="05050102010706020507" pitchFamily="18" charset="2"/>
              <a:buChar char=""/>
              <a:tabLst>
                <a:tab pos="457200" algn="l"/>
              </a:tabLst>
            </a:pPr>
            <a:r>
              <a:rPr lang="en-US" sz="1600" dirty="0">
                <a:cs typeface="Arial"/>
              </a:rPr>
              <a:t>Pedestrian and Bike Improvements </a:t>
            </a:r>
            <a:r>
              <a:rPr lang="en-US" sz="1600" b="1" dirty="0">
                <a:cs typeface="Arial"/>
              </a:rPr>
              <a:t>(CMG)</a:t>
            </a:r>
          </a:p>
        </p:txBody>
      </p:sp>
      <p:pic>
        <p:nvPicPr>
          <p:cNvPr id="6" name="Picture 5" descr="A picture containing text, sky, outdoor, road&#10;&#10;Description automatically generated">
            <a:extLst>
              <a:ext uri="{FF2B5EF4-FFF2-40B4-BE49-F238E27FC236}">
                <a16:creationId xmlns:a16="http://schemas.microsoft.com/office/drawing/2014/main" id="{B7731CC8-05EE-48CB-B010-EA4EC1FD83A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168" r="8678"/>
          <a:stretch/>
        </p:blipFill>
        <p:spPr>
          <a:xfrm>
            <a:off x="7675658" y="2093976"/>
            <a:ext cx="3941064" cy="4096512"/>
          </a:xfrm>
          <a:prstGeom prst="rect">
            <a:avLst/>
          </a:prstGeom>
        </p:spPr>
      </p:pic>
    </p:spTree>
    <p:extLst>
      <p:ext uri="{BB962C8B-B14F-4D97-AF65-F5344CB8AC3E}">
        <p14:creationId xmlns:p14="http://schemas.microsoft.com/office/powerpoint/2010/main" val="1673876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5024" y="337974"/>
            <a:ext cx="11226709" cy="560429"/>
          </a:xfrm>
        </p:spPr>
        <p:txBody>
          <a:bodyPr vert="horz" lIns="91440" tIns="45720" rIns="91440" bIns="45720" rtlCol="0" anchor="t" anchorCtr="0">
            <a:normAutofit fontScale="90000"/>
          </a:bodyPr>
          <a:lstStyle/>
          <a:p>
            <a:r>
              <a:rPr lang="en-US" sz="3200" dirty="0"/>
              <a:t>What we will cover in this Annual Report</a:t>
            </a:r>
            <a:br>
              <a:rPr lang="en-US" sz="4000" dirty="0">
                <a:cs typeface="Arial"/>
              </a:rPr>
            </a:br>
            <a:r>
              <a:rPr lang="en-US" sz="2000" dirty="0">
                <a:cs typeface="Arial"/>
              </a:rPr>
              <a:t> </a:t>
            </a:r>
            <a:br>
              <a:rPr lang="en-US" sz="4000" dirty="0"/>
            </a:br>
            <a:endParaRPr lang="en-US" sz="4000" dirty="0">
              <a:cs typeface="Arial"/>
            </a:endParaRPr>
          </a:p>
        </p:txBody>
      </p:sp>
      <p:sp>
        <p:nvSpPr>
          <p:cNvPr id="4" name="Title 1">
            <a:extLst>
              <a:ext uri="{FF2B5EF4-FFF2-40B4-BE49-F238E27FC236}">
                <a16:creationId xmlns:a16="http://schemas.microsoft.com/office/drawing/2014/main" id="{255C3C0A-5011-2FD3-B62D-343B3D42CA05}"/>
              </a:ext>
            </a:extLst>
          </p:cNvPr>
          <p:cNvSpPr txBox="1">
            <a:spLocks/>
          </p:cNvSpPr>
          <p:nvPr/>
        </p:nvSpPr>
        <p:spPr>
          <a:xfrm>
            <a:off x="6266481" y="677280"/>
            <a:ext cx="5662672" cy="5046164"/>
          </a:xfrm>
          <a:prstGeom prst="rect">
            <a:avLst/>
          </a:prstGeom>
        </p:spPr>
        <p:txBody>
          <a:bodyPr vert="horz" lIns="91440" tIns="45720" rIns="91440" bIns="45720" rtlCol="0" anchor="t" anchorCtr="0">
            <a:normAutofit fontScale="97500"/>
          </a:bodyPr>
          <a:lstStyle>
            <a:lvl1pPr algn="l" defTabSz="914400" rtl="0" eaLnBrk="1" latinLnBrk="0" hangingPunct="1">
              <a:lnSpc>
                <a:spcPct val="90000"/>
              </a:lnSpc>
              <a:spcBef>
                <a:spcPct val="0"/>
              </a:spcBef>
              <a:buNone/>
              <a:defRPr sz="7200" b="1" kern="1200" spc="-150">
                <a:solidFill>
                  <a:schemeClr val="bg1"/>
                </a:solidFill>
                <a:latin typeface="+mn-lt"/>
                <a:ea typeface="+mj-ea"/>
                <a:cs typeface="+mj-cs"/>
              </a:defRPr>
            </a:lvl1pPr>
          </a:lstStyle>
          <a:p>
            <a:pPr marL="342900" indent="-342900">
              <a:buFont typeface="Arial"/>
              <a:buChar char="•"/>
            </a:pPr>
            <a:endParaRPr lang="en-US" sz="2000" dirty="0">
              <a:cs typeface="Arial"/>
            </a:endParaRPr>
          </a:p>
          <a:p>
            <a:pPr marL="342900" indent="-342900">
              <a:buFont typeface="Arial"/>
              <a:buChar char="•"/>
            </a:pPr>
            <a:r>
              <a:rPr lang="en-US" sz="2000" dirty="0">
                <a:cs typeface="Arial"/>
              </a:rPr>
              <a:t>Streets</a:t>
            </a:r>
            <a:endParaRPr lang="en-US" sz="4000" dirty="0">
              <a:cs typeface="Arial"/>
            </a:endParaRPr>
          </a:p>
          <a:p>
            <a:pPr marL="800100" lvl="1" indent="-342900">
              <a:buFont typeface="Arial,Sans-Serif"/>
              <a:buChar char="•"/>
            </a:pPr>
            <a:r>
              <a:rPr lang="en-US" b="1" spc="-150" dirty="0">
                <a:solidFill>
                  <a:srgbClr val="FFFFFF"/>
                </a:solidFill>
                <a:cs typeface="Arial"/>
              </a:rPr>
              <a:t>Maintenance and Operations</a:t>
            </a:r>
            <a:endParaRPr lang="en-US" spc="-150" dirty="0">
              <a:solidFill>
                <a:srgbClr val="000000"/>
              </a:solidFill>
              <a:cs typeface="Arial"/>
            </a:endParaRPr>
          </a:p>
          <a:p>
            <a:pPr marL="800100" lvl="1" indent="-342900">
              <a:buFont typeface="Arial,Sans-Serif"/>
              <a:buChar char="•"/>
            </a:pPr>
            <a:r>
              <a:rPr lang="en-US" b="1" spc="-150" dirty="0">
                <a:solidFill>
                  <a:srgbClr val="FFFFFF"/>
                </a:solidFill>
                <a:cs typeface="Arial"/>
              </a:rPr>
              <a:t>Accomplishments and Goals</a:t>
            </a:r>
            <a:endParaRPr lang="en-US" dirty="0"/>
          </a:p>
          <a:p>
            <a:pPr marL="342900" indent="-342900">
              <a:lnSpc>
                <a:spcPct val="90000"/>
              </a:lnSpc>
              <a:spcBef>
                <a:spcPct val="0"/>
              </a:spcBef>
              <a:buFont typeface="Arial"/>
              <a:buChar char="•"/>
            </a:pPr>
            <a:r>
              <a:rPr lang="en-US" sz="2000" dirty="0">
                <a:solidFill>
                  <a:srgbClr val="FFFFFF"/>
                </a:solidFill>
                <a:cs typeface="Arial"/>
              </a:rPr>
              <a:t>Parks</a:t>
            </a:r>
          </a:p>
          <a:p>
            <a:pPr marL="800100" lvl="1" indent="-342900">
              <a:buFont typeface="Arial,Sans-Serif"/>
              <a:buChar char="•"/>
            </a:pPr>
            <a:r>
              <a:rPr lang="en-US" b="1" spc="-150" dirty="0">
                <a:solidFill>
                  <a:srgbClr val="FFFFFF"/>
                </a:solidFill>
                <a:cs typeface="Arial"/>
              </a:rPr>
              <a:t>Maintenance and Operations</a:t>
            </a:r>
            <a:endParaRPr lang="en-US" spc="-150" dirty="0">
              <a:solidFill>
                <a:srgbClr val="000000"/>
              </a:solidFill>
              <a:cs typeface="Arial"/>
            </a:endParaRPr>
          </a:p>
          <a:p>
            <a:pPr marL="800100" lvl="1" indent="-342900">
              <a:buFont typeface="Arial,Sans-Serif"/>
              <a:buChar char="•"/>
            </a:pPr>
            <a:r>
              <a:rPr lang="en-US" b="1" spc="-150" dirty="0">
                <a:solidFill>
                  <a:srgbClr val="FFFFFF"/>
                </a:solidFill>
                <a:cs typeface="Arial"/>
              </a:rPr>
              <a:t>Accomplishments and Goals</a:t>
            </a:r>
            <a:endParaRPr lang="en-US" dirty="0"/>
          </a:p>
          <a:p>
            <a:pPr marL="342900" indent="-342900">
              <a:lnSpc>
                <a:spcPct val="90000"/>
              </a:lnSpc>
              <a:spcBef>
                <a:spcPct val="0"/>
              </a:spcBef>
              <a:buFont typeface="Arial"/>
              <a:buChar char="•"/>
            </a:pPr>
            <a:r>
              <a:rPr lang="en-US" sz="2000" dirty="0">
                <a:solidFill>
                  <a:srgbClr val="FFFFFF"/>
                </a:solidFill>
                <a:cs typeface="Arial"/>
              </a:rPr>
              <a:t>Facilities</a:t>
            </a:r>
          </a:p>
          <a:p>
            <a:pPr marL="800100" lvl="1" indent="-342900">
              <a:buFont typeface="Arial"/>
              <a:buChar char="•"/>
            </a:pPr>
            <a:r>
              <a:rPr lang="en-US" b="1" spc="-150" dirty="0">
                <a:solidFill>
                  <a:srgbClr val="FFFFFF"/>
                </a:solidFill>
                <a:cs typeface="Arial"/>
              </a:rPr>
              <a:t>Maintenance and Operations</a:t>
            </a:r>
            <a:endParaRPr lang="en-US" dirty="0">
              <a:solidFill>
                <a:srgbClr val="FFFFFF"/>
              </a:solidFill>
              <a:cs typeface="Arial"/>
            </a:endParaRPr>
          </a:p>
          <a:p>
            <a:pPr marL="800100" lvl="1" indent="-342900">
              <a:buFont typeface="Arial"/>
              <a:buChar char="•"/>
            </a:pPr>
            <a:r>
              <a:rPr lang="en-US" b="1" spc="-150" dirty="0">
                <a:solidFill>
                  <a:srgbClr val="FFFFFF"/>
                </a:solidFill>
                <a:cs typeface="Arial"/>
              </a:rPr>
              <a:t>Accomplishments and Goals</a:t>
            </a:r>
            <a:endParaRPr lang="en-US" dirty="0">
              <a:solidFill>
                <a:srgbClr val="FFFFFF"/>
              </a:solidFill>
              <a:cs typeface="Arial"/>
            </a:endParaRPr>
          </a:p>
          <a:p>
            <a:pPr marL="342900" indent="-342900">
              <a:lnSpc>
                <a:spcPct val="90000"/>
              </a:lnSpc>
              <a:spcBef>
                <a:spcPct val="0"/>
              </a:spcBef>
              <a:buFont typeface="Arial"/>
              <a:buChar char="•"/>
            </a:pPr>
            <a:r>
              <a:rPr lang="en-US" sz="2000" dirty="0">
                <a:solidFill>
                  <a:srgbClr val="FFFFFF"/>
                </a:solidFill>
                <a:cs typeface="Arial"/>
              </a:rPr>
              <a:t>Cemetery</a:t>
            </a:r>
          </a:p>
          <a:p>
            <a:pPr marL="800100" lvl="1" indent="-342900">
              <a:buFont typeface="Arial,Sans-Serif"/>
              <a:buChar char="•"/>
            </a:pPr>
            <a:r>
              <a:rPr lang="en-US" dirty="0">
                <a:solidFill>
                  <a:srgbClr val="FFFFFF"/>
                </a:solidFill>
                <a:cs typeface="Arial"/>
              </a:rPr>
              <a:t>Maintenance and Operations</a:t>
            </a:r>
            <a:endParaRPr lang="en-US" dirty="0">
              <a:solidFill>
                <a:srgbClr val="000000"/>
              </a:solidFill>
              <a:cs typeface="Arial"/>
            </a:endParaRPr>
          </a:p>
          <a:p>
            <a:pPr marL="800100" lvl="1" indent="-342900">
              <a:buFont typeface="Arial,Sans-Serif"/>
              <a:buChar char="•"/>
            </a:pPr>
            <a:r>
              <a:rPr lang="en-US" dirty="0">
                <a:solidFill>
                  <a:srgbClr val="FFFFFF"/>
                </a:solidFill>
                <a:cs typeface="Arial"/>
              </a:rPr>
              <a:t>Accomplishments and Goals</a:t>
            </a:r>
            <a:endParaRPr lang="en-US" dirty="0"/>
          </a:p>
          <a:p>
            <a:pPr marL="342900" indent="-342900">
              <a:lnSpc>
                <a:spcPct val="90000"/>
              </a:lnSpc>
              <a:spcBef>
                <a:spcPct val="0"/>
              </a:spcBef>
              <a:buFont typeface="Arial"/>
              <a:buChar char="•"/>
            </a:pPr>
            <a:r>
              <a:rPr lang="en-US" sz="2000" dirty="0">
                <a:solidFill>
                  <a:srgbClr val="FFFFFF"/>
                </a:solidFill>
                <a:cs typeface="Arial"/>
              </a:rPr>
              <a:t>Conclusion</a:t>
            </a:r>
          </a:p>
          <a:p>
            <a:pPr marL="342900" indent="-342900">
              <a:buFont typeface="Arial"/>
              <a:buChar char="•"/>
            </a:pPr>
            <a:r>
              <a:rPr lang="en-US" sz="2000" dirty="0">
                <a:solidFill>
                  <a:srgbClr val="FFFFFF"/>
                </a:solidFill>
                <a:cs typeface="Arial"/>
              </a:rPr>
              <a:t>Questions</a:t>
            </a:r>
          </a:p>
          <a:p>
            <a:pPr lvl="1"/>
            <a:endParaRPr lang="en-US" dirty="0">
              <a:solidFill>
                <a:srgbClr val="FFFFFF"/>
              </a:solidFill>
              <a:cs typeface="Arial"/>
            </a:endParaRPr>
          </a:p>
          <a:p>
            <a:pPr marL="342900" indent="-342900">
              <a:lnSpc>
                <a:spcPct val="90000"/>
              </a:lnSpc>
              <a:spcBef>
                <a:spcPct val="0"/>
              </a:spcBef>
              <a:buFont typeface="Arial"/>
              <a:buChar char="•"/>
            </a:pPr>
            <a:br>
              <a:rPr lang="en-US" sz="600" b="1" spc="-150" dirty="0">
                <a:ea typeface="+mj-ea"/>
                <a:cs typeface="+mj-cs"/>
              </a:rPr>
            </a:br>
            <a:endParaRPr lang="en-US" sz="600" b="1" spc="-150" dirty="0">
              <a:solidFill>
                <a:srgbClr val="FFFFFF"/>
              </a:solidFill>
              <a:cs typeface="Arial"/>
            </a:endParaRPr>
          </a:p>
        </p:txBody>
      </p:sp>
      <p:sp>
        <p:nvSpPr>
          <p:cNvPr id="5" name="Title 1">
            <a:extLst>
              <a:ext uri="{FF2B5EF4-FFF2-40B4-BE49-F238E27FC236}">
                <a16:creationId xmlns:a16="http://schemas.microsoft.com/office/drawing/2014/main" id="{6835D23D-086C-B194-B9AE-3A76BEAD2E71}"/>
              </a:ext>
            </a:extLst>
          </p:cNvPr>
          <p:cNvSpPr txBox="1">
            <a:spLocks/>
          </p:cNvSpPr>
          <p:nvPr/>
        </p:nvSpPr>
        <p:spPr>
          <a:xfrm>
            <a:off x="501159" y="979204"/>
            <a:ext cx="5662672" cy="5046164"/>
          </a:xfrm>
          <a:prstGeom prst="rect">
            <a:avLst/>
          </a:prstGeom>
        </p:spPr>
        <p:txBody>
          <a:bodyPr vert="horz" lIns="91440" tIns="45720" rIns="91440" bIns="45720" rtlCol="0" anchor="t" anchorCtr="0">
            <a:normAutofit fontScale="97500"/>
          </a:bodyPr>
          <a:lstStyle>
            <a:lvl1pPr algn="l" defTabSz="914400" rtl="0" eaLnBrk="1" latinLnBrk="0" hangingPunct="1">
              <a:lnSpc>
                <a:spcPct val="90000"/>
              </a:lnSpc>
              <a:spcBef>
                <a:spcPct val="0"/>
              </a:spcBef>
              <a:buNone/>
              <a:defRPr sz="7200" b="1" kern="1200" spc="-150">
                <a:solidFill>
                  <a:schemeClr val="bg1"/>
                </a:solidFill>
                <a:latin typeface="+mn-lt"/>
                <a:ea typeface="+mj-ea"/>
                <a:cs typeface="+mj-cs"/>
              </a:defRPr>
            </a:lvl1pPr>
          </a:lstStyle>
          <a:p>
            <a:pPr marL="342900" indent="-342900">
              <a:buFont typeface="Arial"/>
              <a:buChar char="•"/>
            </a:pPr>
            <a:r>
              <a:rPr lang="en-US" sz="2000" dirty="0"/>
              <a:t>Public Works Strategic Plan</a:t>
            </a:r>
            <a:endParaRPr lang="en-US" sz="4000" dirty="0"/>
          </a:p>
          <a:p>
            <a:pPr marL="342900" indent="-342900">
              <a:buFont typeface="Arial"/>
              <a:buChar char="•"/>
            </a:pPr>
            <a:r>
              <a:rPr lang="en-US" sz="2000" dirty="0">
                <a:cs typeface="Arial"/>
              </a:rPr>
              <a:t>Capital Improvement Plan (CIP)</a:t>
            </a:r>
            <a:endParaRPr lang="en-US" sz="4000" dirty="0">
              <a:cs typeface="Arial"/>
            </a:endParaRPr>
          </a:p>
          <a:p>
            <a:pPr marL="800100" lvl="1" indent="-342900">
              <a:buFont typeface="Arial"/>
              <a:buChar char="•"/>
            </a:pPr>
            <a:r>
              <a:rPr lang="en-US" b="1" spc="-150" dirty="0">
                <a:solidFill>
                  <a:srgbClr val="FFFFFF"/>
                </a:solidFill>
                <a:cs typeface="Arial"/>
              </a:rPr>
              <a:t>2024 CIP Storybook</a:t>
            </a:r>
            <a:endParaRPr lang="en-US" dirty="0">
              <a:solidFill>
                <a:srgbClr val="FFFFFF"/>
              </a:solidFill>
              <a:cs typeface="Arial"/>
            </a:endParaRPr>
          </a:p>
          <a:p>
            <a:pPr marL="342900" indent="-342900">
              <a:lnSpc>
                <a:spcPct val="90000"/>
              </a:lnSpc>
              <a:spcBef>
                <a:spcPct val="0"/>
              </a:spcBef>
              <a:buFont typeface="Arial"/>
              <a:buChar char="•"/>
            </a:pPr>
            <a:r>
              <a:rPr lang="en-US" sz="2000" dirty="0">
                <a:solidFill>
                  <a:srgbClr val="FFFFFF"/>
                </a:solidFill>
                <a:cs typeface="Arial"/>
              </a:rPr>
              <a:t>Engineering</a:t>
            </a:r>
          </a:p>
          <a:p>
            <a:pPr marL="800100" lvl="1" indent="-342900">
              <a:buFont typeface="Arial"/>
              <a:buChar char="•"/>
            </a:pPr>
            <a:r>
              <a:rPr lang="en-US" b="1" spc="-150" dirty="0">
                <a:solidFill>
                  <a:srgbClr val="FFFFFF"/>
                </a:solidFill>
                <a:cs typeface="Arial"/>
              </a:rPr>
              <a:t>Overview</a:t>
            </a:r>
            <a:endParaRPr lang="en-US" dirty="0">
              <a:solidFill>
                <a:srgbClr val="FFFFFF"/>
              </a:solidFill>
              <a:cs typeface="Arial"/>
            </a:endParaRPr>
          </a:p>
          <a:p>
            <a:pPr marL="800100" lvl="1" indent="-342900">
              <a:buFont typeface="Arial"/>
              <a:buChar char="•"/>
            </a:pPr>
            <a:r>
              <a:rPr lang="en-US" b="1" spc="-150" dirty="0">
                <a:solidFill>
                  <a:srgbClr val="FFFFFF"/>
                </a:solidFill>
                <a:cs typeface="Arial"/>
              </a:rPr>
              <a:t>Responsibilities and Staffing</a:t>
            </a:r>
            <a:endParaRPr lang="en-US" dirty="0">
              <a:solidFill>
                <a:srgbClr val="FFFFFF"/>
              </a:solidFill>
              <a:cs typeface="Arial"/>
            </a:endParaRPr>
          </a:p>
          <a:p>
            <a:pPr marL="800100" lvl="1" indent="-342900">
              <a:buFont typeface="Arial"/>
              <a:buChar char="•"/>
            </a:pPr>
            <a:r>
              <a:rPr lang="en-US" b="1" spc="-150" dirty="0">
                <a:solidFill>
                  <a:srgbClr val="FFFFFF"/>
                </a:solidFill>
                <a:cs typeface="Arial"/>
              </a:rPr>
              <a:t>Accomplishments and Goals</a:t>
            </a:r>
          </a:p>
          <a:p>
            <a:pPr marL="342900" indent="-342900">
              <a:lnSpc>
                <a:spcPct val="90000"/>
              </a:lnSpc>
              <a:spcBef>
                <a:spcPct val="0"/>
              </a:spcBef>
              <a:buFont typeface="Arial"/>
              <a:buChar char="•"/>
            </a:pPr>
            <a:r>
              <a:rPr lang="en-US" sz="2000" dirty="0">
                <a:solidFill>
                  <a:srgbClr val="FFFFFF"/>
                </a:solidFill>
                <a:cs typeface="Arial"/>
              </a:rPr>
              <a:t>Water</a:t>
            </a:r>
          </a:p>
          <a:p>
            <a:pPr marL="800100" lvl="1" indent="-342900">
              <a:buFont typeface="Arial"/>
              <a:buChar char="•"/>
            </a:pPr>
            <a:r>
              <a:rPr lang="en-US" b="1" spc="-150" dirty="0">
                <a:solidFill>
                  <a:srgbClr val="FFFFFF"/>
                </a:solidFill>
                <a:cs typeface="Arial"/>
              </a:rPr>
              <a:t>Maintenance and Operations</a:t>
            </a:r>
            <a:endParaRPr lang="en-US" dirty="0">
              <a:solidFill>
                <a:srgbClr val="FFFFFF"/>
              </a:solidFill>
              <a:cs typeface="Arial"/>
            </a:endParaRPr>
          </a:p>
          <a:p>
            <a:pPr marL="800100" lvl="1" indent="-342900">
              <a:buFont typeface="Arial"/>
              <a:buChar char="•"/>
            </a:pPr>
            <a:r>
              <a:rPr lang="en-US" b="1" spc="-150" dirty="0">
                <a:solidFill>
                  <a:srgbClr val="FFFFFF"/>
                </a:solidFill>
                <a:cs typeface="Arial"/>
              </a:rPr>
              <a:t>Accomplishments and Goals</a:t>
            </a:r>
            <a:endParaRPr lang="en-US" dirty="0">
              <a:solidFill>
                <a:srgbClr val="FFFFFF"/>
              </a:solidFill>
              <a:cs typeface="Arial"/>
            </a:endParaRPr>
          </a:p>
          <a:p>
            <a:pPr marL="342900" indent="-342900">
              <a:lnSpc>
                <a:spcPct val="90000"/>
              </a:lnSpc>
              <a:spcBef>
                <a:spcPct val="0"/>
              </a:spcBef>
              <a:buFont typeface="Arial"/>
              <a:buChar char="•"/>
            </a:pPr>
            <a:r>
              <a:rPr lang="en-US" sz="2000" dirty="0">
                <a:solidFill>
                  <a:srgbClr val="FFFFFF"/>
                </a:solidFill>
                <a:cs typeface="Arial"/>
              </a:rPr>
              <a:t>Wastewater</a:t>
            </a:r>
          </a:p>
          <a:p>
            <a:pPr marL="800100" lvl="1" indent="-342900">
              <a:buFont typeface="Arial,Sans-Serif"/>
              <a:buChar char="•"/>
            </a:pPr>
            <a:r>
              <a:rPr lang="en-US" b="1" dirty="0">
                <a:solidFill>
                  <a:srgbClr val="FFFFFF"/>
                </a:solidFill>
                <a:cs typeface="Arial"/>
              </a:rPr>
              <a:t>Maintenance and Operations</a:t>
            </a:r>
            <a:endParaRPr lang="en-US" b="1" dirty="0">
              <a:solidFill>
                <a:srgbClr val="000000"/>
              </a:solidFill>
              <a:cs typeface="Arial"/>
            </a:endParaRPr>
          </a:p>
          <a:p>
            <a:pPr marL="800100" lvl="1" indent="-342900">
              <a:buFont typeface="Arial,Sans-Serif"/>
              <a:buChar char="•"/>
            </a:pPr>
            <a:r>
              <a:rPr lang="en-US" b="1" dirty="0">
                <a:solidFill>
                  <a:srgbClr val="FFFFFF"/>
                </a:solidFill>
                <a:cs typeface="Arial"/>
              </a:rPr>
              <a:t>Accomplishments and Goals</a:t>
            </a:r>
            <a:endParaRPr lang="en-US" b="1" dirty="0"/>
          </a:p>
          <a:p>
            <a:pPr marL="342900" indent="-342900">
              <a:lnSpc>
                <a:spcPct val="90000"/>
              </a:lnSpc>
              <a:spcBef>
                <a:spcPct val="0"/>
              </a:spcBef>
              <a:buFont typeface="Arial"/>
              <a:buChar char="•"/>
            </a:pPr>
            <a:r>
              <a:rPr lang="en-US" sz="2000" dirty="0">
                <a:solidFill>
                  <a:srgbClr val="FFFFFF"/>
                </a:solidFill>
                <a:cs typeface="Arial"/>
              </a:rPr>
              <a:t>Storm</a:t>
            </a:r>
          </a:p>
          <a:p>
            <a:pPr marL="800100" lvl="1" indent="-342900">
              <a:buFont typeface="Arial,Sans-Serif"/>
              <a:buChar char="•"/>
            </a:pPr>
            <a:r>
              <a:rPr lang="en-US" b="1" dirty="0">
                <a:solidFill>
                  <a:srgbClr val="FFFFFF"/>
                </a:solidFill>
                <a:cs typeface="Arial"/>
              </a:rPr>
              <a:t>Maintenance and Operations</a:t>
            </a:r>
            <a:endParaRPr lang="en-US" b="1" dirty="0">
              <a:solidFill>
                <a:srgbClr val="000000"/>
              </a:solidFill>
              <a:cs typeface="Arial"/>
            </a:endParaRPr>
          </a:p>
          <a:p>
            <a:pPr marL="800100" lvl="1" indent="-342900">
              <a:buFont typeface="Arial,Sans-Serif"/>
              <a:buChar char="•"/>
            </a:pPr>
            <a:r>
              <a:rPr lang="en-US" b="1" dirty="0">
                <a:solidFill>
                  <a:srgbClr val="FFFFFF"/>
                </a:solidFill>
                <a:cs typeface="Arial"/>
              </a:rPr>
              <a:t>Accomplishments and Goals</a:t>
            </a:r>
            <a:endParaRPr lang="en-US" b="1" dirty="0"/>
          </a:p>
          <a:p>
            <a:pPr marL="342900" indent="-342900">
              <a:lnSpc>
                <a:spcPct val="90000"/>
              </a:lnSpc>
              <a:spcBef>
                <a:spcPct val="0"/>
              </a:spcBef>
              <a:buFont typeface="Arial"/>
              <a:buChar char="•"/>
            </a:pPr>
            <a:br>
              <a:rPr lang="en-US" sz="600" b="1" spc="-150" dirty="0">
                <a:ea typeface="+mj-ea"/>
                <a:cs typeface="+mj-cs"/>
              </a:rPr>
            </a:br>
            <a:endParaRPr lang="en-US" sz="600" b="1" spc="-150" dirty="0">
              <a:solidFill>
                <a:srgbClr val="FFFFFF"/>
              </a:solidFill>
              <a:cs typeface="Arial"/>
            </a:endParaRPr>
          </a:p>
        </p:txBody>
      </p:sp>
    </p:spTree>
    <p:extLst>
      <p:ext uri="{BB962C8B-B14F-4D97-AF65-F5344CB8AC3E}">
        <p14:creationId xmlns:p14="http://schemas.microsoft.com/office/powerpoint/2010/main" val="6868848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2499A7-F2EB-4C3E-8479-BF90F7D23F09}"/>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dirty="0">
                <a:solidFill>
                  <a:schemeClr val="tx1"/>
                </a:solidFill>
                <a:latin typeface="+mj-lt"/>
              </a:rPr>
              <a:t>Park Maintenance</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8C58E504-73A6-4C56-8996-DF997268B988}"/>
              </a:ext>
            </a:extLst>
          </p:cNvPr>
          <p:cNvSpPr>
            <a:spLocks noGrp="1"/>
          </p:cNvSpPr>
          <p:nvPr>
            <p:ph type="body" sz="quarter" idx="10"/>
          </p:nvPr>
        </p:nvSpPr>
        <p:spPr>
          <a:xfrm>
            <a:off x="640080" y="2872899"/>
            <a:ext cx="4243589" cy="3320668"/>
          </a:xfrm>
        </p:spPr>
        <p:txBody>
          <a:bodyPr vert="horz" lIns="91440" tIns="45720" rIns="91440" bIns="45720" numCol="1" spcCol="548640" rtlCol="0" anchor="t">
            <a:normAutofit/>
          </a:bodyPr>
          <a:lstStyle/>
          <a:p>
            <a:pPr marR="0">
              <a:spcBef>
                <a:spcPts val="500"/>
              </a:spcBef>
              <a:spcAft>
                <a:spcPts val="1000"/>
              </a:spcAft>
            </a:pPr>
            <a:r>
              <a:rPr lang="en-US" sz="1500" b="1" dirty="0">
                <a:effectLst/>
              </a:rPr>
              <a:t>OVERVIEW</a:t>
            </a:r>
            <a:endParaRPr lang="en-US" sz="1500" dirty="0">
              <a:effectLst/>
            </a:endParaRPr>
          </a:p>
          <a:p>
            <a:pPr marR="0">
              <a:spcBef>
                <a:spcPts val="500"/>
              </a:spcBef>
              <a:spcAft>
                <a:spcPts val="1000"/>
              </a:spcAft>
            </a:pPr>
            <a:r>
              <a:rPr lang="en-US" sz="1500" dirty="0">
                <a:effectLst/>
              </a:rPr>
              <a:t>The Parks and Cemetery Division of Public Works is responsible for maintaining parks, cemetery and open spaces.</a:t>
            </a:r>
            <a:endParaRPr lang="en-US" sz="1500" dirty="0">
              <a:effectLst/>
              <a:cs typeface="Arial"/>
            </a:endParaRPr>
          </a:p>
          <a:p>
            <a:pPr>
              <a:spcBef>
                <a:spcPts val="500"/>
              </a:spcBef>
              <a:spcAft>
                <a:spcPts val="1000"/>
              </a:spcAft>
            </a:pPr>
            <a:r>
              <a:rPr lang="en-US" sz="1500" b="1" dirty="0">
                <a:effectLst/>
              </a:rPr>
              <a:t>Park Maintenance is responsible for:</a:t>
            </a:r>
            <a:r>
              <a:rPr lang="en-US" sz="1500" b="1" dirty="0"/>
              <a:t>  </a:t>
            </a:r>
            <a:endParaRPr lang="en-US" sz="1500" b="1" dirty="0">
              <a:effectLst/>
              <a:cs typeface="Arial"/>
            </a:endParaRPr>
          </a:p>
          <a:p>
            <a:pPr marL="342900" indent="-228600">
              <a:spcBef>
                <a:spcPts val="0"/>
              </a:spcBef>
              <a:buFont typeface="Arial" panose="020B0604020202020204" pitchFamily="34" charset="0"/>
              <a:buChar char="•"/>
              <a:tabLst>
                <a:tab pos="457200" algn="l"/>
              </a:tabLst>
            </a:pPr>
            <a:r>
              <a:rPr lang="en-US" sz="1500" dirty="0">
                <a:effectLst/>
              </a:rPr>
              <a:t>93.44 Acres of Parkland,</a:t>
            </a:r>
            <a:r>
              <a:rPr lang="en-US" sz="1500" dirty="0"/>
              <a:t> </a:t>
            </a:r>
            <a:endParaRPr lang="en-US" sz="1500" dirty="0">
              <a:effectLst/>
              <a:cs typeface="Arial"/>
            </a:endParaRPr>
          </a:p>
          <a:p>
            <a:pPr marL="342900" indent="-228600">
              <a:spcBef>
                <a:spcPts val="0"/>
              </a:spcBef>
              <a:buFont typeface="Arial" panose="020B0604020202020204" pitchFamily="34" charset="0"/>
              <a:buChar char="•"/>
              <a:tabLst>
                <a:tab pos="457200" algn="l"/>
              </a:tabLst>
            </a:pPr>
            <a:r>
              <a:rPr lang="en-US" sz="1500" dirty="0">
                <a:effectLst/>
              </a:rPr>
              <a:t>3.2 Miles of Trails,</a:t>
            </a:r>
            <a:r>
              <a:rPr lang="en-US" sz="1500" dirty="0"/>
              <a:t> </a:t>
            </a:r>
            <a:endParaRPr lang="en-US" sz="1500" dirty="0">
              <a:effectLst/>
              <a:cs typeface="Arial"/>
            </a:endParaRPr>
          </a:p>
          <a:p>
            <a:pPr marL="342900" indent="-228600">
              <a:spcBef>
                <a:spcPts val="0"/>
              </a:spcBef>
              <a:buFont typeface="Arial" panose="020B0604020202020204" pitchFamily="34" charset="0"/>
              <a:buChar char="•"/>
              <a:tabLst>
                <a:tab pos="457200" algn="l"/>
              </a:tabLst>
            </a:pPr>
            <a:r>
              <a:rPr lang="en-US" sz="1500" dirty="0">
                <a:effectLst/>
              </a:rPr>
              <a:t>8 Playgrounds,</a:t>
            </a:r>
            <a:r>
              <a:rPr lang="en-US" sz="1500" dirty="0"/>
              <a:t> </a:t>
            </a:r>
            <a:endParaRPr lang="en-US" sz="1500" dirty="0">
              <a:effectLst/>
              <a:cs typeface="Arial"/>
            </a:endParaRPr>
          </a:p>
          <a:p>
            <a:pPr marL="342900" indent="-228600">
              <a:spcBef>
                <a:spcPts val="0"/>
              </a:spcBef>
              <a:buFont typeface="Arial" panose="020B0604020202020204" pitchFamily="34" charset="0"/>
              <a:buChar char="•"/>
              <a:tabLst>
                <a:tab pos="457200" algn="l"/>
              </a:tabLst>
            </a:pPr>
            <a:r>
              <a:rPr lang="en-US" sz="1500" dirty="0">
                <a:effectLst/>
              </a:rPr>
              <a:t>1 Community Garden</a:t>
            </a:r>
            <a:r>
              <a:rPr lang="en-US" sz="1500" dirty="0"/>
              <a:t> </a:t>
            </a:r>
            <a:endParaRPr lang="en-US" sz="1500" dirty="0">
              <a:effectLst/>
              <a:cs typeface="Arial"/>
            </a:endParaRPr>
          </a:p>
          <a:p>
            <a:pPr marL="342900" indent="-228600">
              <a:spcBef>
                <a:spcPts val="0"/>
              </a:spcBef>
              <a:buFont typeface="Arial" panose="020B0604020202020204" pitchFamily="34" charset="0"/>
              <a:buChar char="•"/>
              <a:tabLst>
                <a:tab pos="457200" algn="l"/>
              </a:tabLst>
            </a:pPr>
            <a:r>
              <a:rPr lang="en-US" sz="1500" dirty="0">
                <a:effectLst/>
              </a:rPr>
              <a:t>1 Disc Golf Course</a:t>
            </a:r>
            <a:r>
              <a:rPr lang="en-US" sz="1500" dirty="0"/>
              <a:t> </a:t>
            </a:r>
            <a:endParaRPr lang="en-US" sz="1500" dirty="0">
              <a:effectLst/>
              <a:cs typeface="Arial"/>
            </a:endParaRPr>
          </a:p>
          <a:p>
            <a:pPr marL="342900" indent="-228600">
              <a:spcBef>
                <a:spcPts val="0"/>
              </a:spcBef>
              <a:buFont typeface="Arial" panose="020B0604020202020204" pitchFamily="34" charset="0"/>
              <a:buChar char="•"/>
              <a:tabLst>
                <a:tab pos="457200" algn="l"/>
              </a:tabLst>
            </a:pPr>
            <a:r>
              <a:rPr lang="en-US" sz="1500" dirty="0">
                <a:effectLst/>
              </a:rPr>
              <a:t>5 Baseball fields, and</a:t>
            </a:r>
            <a:r>
              <a:rPr lang="en-US" sz="1500" dirty="0"/>
              <a:t> </a:t>
            </a:r>
            <a:endParaRPr lang="en-US" sz="1500" dirty="0">
              <a:effectLst/>
              <a:cs typeface="Arial"/>
            </a:endParaRPr>
          </a:p>
          <a:p>
            <a:pPr marL="342900" marR="0" lvl="0" indent="-228600">
              <a:spcBef>
                <a:spcPts val="0"/>
              </a:spcBef>
              <a:spcAft>
                <a:spcPts val="0"/>
              </a:spcAft>
              <a:buFont typeface="Arial" panose="020B0604020202020204" pitchFamily="34" charset="0"/>
              <a:buChar char="•"/>
              <a:tabLst>
                <a:tab pos="457200" algn="l"/>
              </a:tabLst>
            </a:pPr>
            <a:r>
              <a:rPr lang="en-US" sz="1500" dirty="0">
                <a:effectLst/>
              </a:rPr>
              <a:t>6 Pickleball </a:t>
            </a:r>
            <a:r>
              <a:rPr lang="en-US" sz="1500" dirty="0"/>
              <a:t>Courts</a:t>
            </a:r>
            <a:endParaRPr lang="en-US" sz="1500" dirty="0">
              <a:effectLst/>
            </a:endParaRPr>
          </a:p>
          <a:p>
            <a:pPr marL="0" marR="0" indent="-228600">
              <a:spcBef>
                <a:spcPts val="500"/>
              </a:spcBef>
              <a:spcAft>
                <a:spcPts val="1000"/>
              </a:spcAft>
              <a:buFont typeface="Arial" panose="020B0604020202020204" pitchFamily="34" charset="0"/>
              <a:buChar char="•"/>
            </a:pPr>
            <a:endParaRPr lang="en-US" sz="1500" dirty="0">
              <a:effectLst/>
            </a:endParaRPr>
          </a:p>
        </p:txBody>
      </p:sp>
      <p:pic>
        <p:nvPicPr>
          <p:cNvPr id="7" name="Picture 6">
            <a:extLst>
              <a:ext uri="{FF2B5EF4-FFF2-40B4-BE49-F238E27FC236}">
                <a16:creationId xmlns:a16="http://schemas.microsoft.com/office/drawing/2014/main" id="{FFF4A1D1-787D-4381-173B-9FD708E958F7}"/>
              </a:ext>
            </a:extLst>
          </p:cNvPr>
          <p:cNvPicPr>
            <a:picLocks noChangeAspect="1"/>
          </p:cNvPicPr>
          <p:nvPr/>
        </p:nvPicPr>
        <p:blipFill rotWithShape="1">
          <a:blip r:embed="rId2"/>
          <a:srcRect l="24138" r="1994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833849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21C8E00-893E-464A-9743-5C7455E95FDF}"/>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sz="4000" dirty="0">
                <a:solidFill>
                  <a:schemeClr val="tx1"/>
                </a:solidFill>
                <a:latin typeface="+mj-lt"/>
              </a:rPr>
              <a:t>Park Accomplishments and Goals</a:t>
            </a:r>
          </a:p>
        </p:txBody>
      </p:sp>
      <p:sp>
        <p:nvSpPr>
          <p:cNvPr id="3" name="Text Placeholder 2">
            <a:extLst>
              <a:ext uri="{FF2B5EF4-FFF2-40B4-BE49-F238E27FC236}">
                <a16:creationId xmlns:a16="http://schemas.microsoft.com/office/drawing/2014/main" id="{3C74AB2B-5CCD-47F0-A980-D5B7155BCF52}"/>
              </a:ext>
            </a:extLst>
          </p:cNvPr>
          <p:cNvSpPr>
            <a:spLocks noGrp="1"/>
          </p:cNvSpPr>
          <p:nvPr>
            <p:ph type="body" sz="quarter" idx="10"/>
          </p:nvPr>
        </p:nvSpPr>
        <p:spPr>
          <a:xfrm>
            <a:off x="836680" y="2405067"/>
            <a:ext cx="6217770" cy="3987826"/>
          </a:xfrm>
        </p:spPr>
        <p:txBody>
          <a:bodyPr vert="horz" lIns="91440" tIns="45720" rIns="91440" bIns="45720" numCol="1" spcCol="548640" rtlCol="0" anchor="t">
            <a:normAutofit fontScale="92500" lnSpcReduction="20000"/>
          </a:bodyPr>
          <a:lstStyle/>
          <a:p>
            <a:pPr marR="0">
              <a:lnSpc>
                <a:spcPct val="100000"/>
              </a:lnSpc>
              <a:spcBef>
                <a:spcPts val="0"/>
              </a:spcBef>
              <a:spcAft>
                <a:spcPts val="0"/>
              </a:spcAft>
              <a:tabLst>
                <a:tab pos="457200" algn="l"/>
              </a:tabLst>
            </a:pPr>
            <a:r>
              <a:rPr lang="en-US" sz="1600" b="1" dirty="0"/>
              <a:t>Parks 2023 Accomplishments:</a:t>
            </a:r>
          </a:p>
          <a:p>
            <a:pPr marL="342900" marR="0" lvl="0" indent="-342900">
              <a:lnSpc>
                <a:spcPct val="100000"/>
              </a:lnSpc>
              <a:spcBef>
                <a:spcPts val="0"/>
              </a:spcBef>
              <a:spcAft>
                <a:spcPts val="0"/>
              </a:spcAft>
              <a:buFont typeface="Symbol" panose="05050102010706020507" pitchFamily="18" charset="2"/>
              <a:buChar char=""/>
              <a:tabLst>
                <a:tab pos="457200" algn="l"/>
              </a:tabLst>
            </a:pPr>
            <a:r>
              <a:rPr lang="en-US" sz="1600" dirty="0"/>
              <a:t>Security Improvements to Hathaway Park (lighting/cameras)</a:t>
            </a:r>
            <a:endParaRPr lang="en-US" sz="1600" dirty="0">
              <a:cs typeface="Arial"/>
            </a:endParaRPr>
          </a:p>
          <a:p>
            <a:pPr marL="342900" marR="0" lvl="0" indent="-342900">
              <a:lnSpc>
                <a:spcPct val="100000"/>
              </a:lnSpc>
              <a:spcBef>
                <a:spcPts val="0"/>
              </a:spcBef>
              <a:spcAft>
                <a:spcPts val="0"/>
              </a:spcAft>
              <a:buFont typeface="Symbol" panose="05050102010706020507" pitchFamily="18" charset="2"/>
              <a:buChar char=""/>
              <a:tabLst>
                <a:tab pos="457200" algn="l"/>
              </a:tabLst>
            </a:pPr>
            <a:r>
              <a:rPr lang="en-US" sz="1600" dirty="0"/>
              <a:t>New Fencing to Lower Hathaway</a:t>
            </a:r>
            <a:endParaRPr lang="en-US" sz="1600" dirty="0">
              <a:cs typeface="Arial"/>
            </a:endParaRPr>
          </a:p>
          <a:p>
            <a:pPr marL="342900" marR="0" lvl="0" indent="-342900">
              <a:lnSpc>
                <a:spcPct val="100000"/>
              </a:lnSpc>
              <a:spcBef>
                <a:spcPts val="0"/>
              </a:spcBef>
              <a:spcAft>
                <a:spcPts val="0"/>
              </a:spcAft>
              <a:buFont typeface="Symbol" panose="05050102010706020507" pitchFamily="18" charset="2"/>
              <a:buChar char=""/>
              <a:tabLst>
                <a:tab pos="457200" algn="l"/>
              </a:tabLst>
            </a:pPr>
            <a:r>
              <a:rPr lang="en-US" sz="1600" dirty="0"/>
              <a:t>Construction of new Public Restroom @ Reflection Plaza</a:t>
            </a:r>
            <a:endParaRPr lang="en-US" sz="1600" dirty="0">
              <a:cs typeface="Arial"/>
            </a:endParaRPr>
          </a:p>
          <a:p>
            <a:pPr marL="342900" marR="0" lvl="0" indent="-342900">
              <a:lnSpc>
                <a:spcPct val="100000"/>
              </a:lnSpc>
              <a:spcBef>
                <a:spcPts val="0"/>
              </a:spcBef>
              <a:spcAft>
                <a:spcPts val="0"/>
              </a:spcAft>
              <a:buFont typeface="Symbol" panose="05050102010706020507" pitchFamily="18" charset="2"/>
              <a:buChar char=""/>
              <a:tabLst>
                <a:tab pos="457200" algn="l"/>
              </a:tabLst>
            </a:pPr>
            <a:r>
              <a:rPr lang="en-US" sz="1600" dirty="0"/>
              <a:t>Established composting program for the Community Garden</a:t>
            </a:r>
            <a:endParaRPr lang="en-US" sz="1600" dirty="0">
              <a:cs typeface="Arial"/>
            </a:endParaRPr>
          </a:p>
          <a:p>
            <a:pPr marL="342900" marR="0" lvl="0" indent="-342900">
              <a:lnSpc>
                <a:spcPct val="100000"/>
              </a:lnSpc>
              <a:spcBef>
                <a:spcPts val="0"/>
              </a:spcBef>
              <a:spcAft>
                <a:spcPts val="0"/>
              </a:spcAft>
              <a:buFont typeface="Symbol" panose="05050102010706020507" pitchFamily="18" charset="2"/>
              <a:buChar char=""/>
              <a:tabLst>
                <a:tab pos="457200" algn="l"/>
              </a:tabLst>
            </a:pPr>
            <a:r>
              <a:rPr lang="en-US" sz="1600" dirty="0"/>
              <a:t>Removal of 62 dangerous trees at Kerr Park</a:t>
            </a:r>
            <a:endParaRPr lang="en-US" sz="1600" dirty="0">
              <a:cs typeface="Arial"/>
            </a:endParaRPr>
          </a:p>
          <a:p>
            <a:pPr marL="342900" marR="0" lvl="0" indent="-342900">
              <a:lnSpc>
                <a:spcPct val="100000"/>
              </a:lnSpc>
              <a:spcBef>
                <a:spcPts val="0"/>
              </a:spcBef>
              <a:spcAft>
                <a:spcPts val="0"/>
              </a:spcAft>
              <a:buFont typeface="Symbol" panose="05050102010706020507" pitchFamily="18" charset="2"/>
              <a:buChar char=""/>
              <a:tabLst>
                <a:tab pos="457200" algn="l"/>
              </a:tabLst>
            </a:pPr>
            <a:r>
              <a:rPr lang="en-US" sz="1600" dirty="0"/>
              <a:t>6,167 hours of Parks maintenance completed</a:t>
            </a:r>
            <a:endParaRPr lang="en-US" sz="1600" dirty="0">
              <a:cs typeface="Arial"/>
            </a:endParaRPr>
          </a:p>
          <a:p>
            <a:pPr marR="0">
              <a:lnSpc>
                <a:spcPct val="100000"/>
              </a:lnSpc>
              <a:spcBef>
                <a:spcPts val="0"/>
              </a:spcBef>
              <a:spcAft>
                <a:spcPts val="0"/>
              </a:spcAft>
              <a:tabLst>
                <a:tab pos="457200" algn="l"/>
              </a:tabLst>
            </a:pPr>
            <a:endParaRPr lang="en-US" sz="1600" dirty="0"/>
          </a:p>
          <a:p>
            <a:pPr marR="0">
              <a:lnSpc>
                <a:spcPct val="100000"/>
              </a:lnSpc>
              <a:spcBef>
                <a:spcPts val="0"/>
              </a:spcBef>
              <a:spcAft>
                <a:spcPts val="0"/>
              </a:spcAft>
              <a:tabLst>
                <a:tab pos="457200" algn="l"/>
              </a:tabLst>
            </a:pPr>
            <a:r>
              <a:rPr lang="en-US" sz="1600" b="1" dirty="0"/>
              <a:t>Parks 2024 Goals and Projects:</a:t>
            </a:r>
            <a:endParaRPr lang="en-US" sz="1600" b="1" dirty="0">
              <a:cs typeface="Arial"/>
            </a:endParaRPr>
          </a:p>
          <a:p>
            <a:pPr marL="342900" indent="-342900">
              <a:lnSpc>
                <a:spcPct val="100000"/>
              </a:lnSpc>
              <a:spcBef>
                <a:spcPts val="0"/>
              </a:spcBef>
              <a:buFont typeface="Symbol" panose="05050102010706020507" pitchFamily="18" charset="2"/>
              <a:buChar char=""/>
              <a:tabLst>
                <a:tab pos="457200" algn="l"/>
              </a:tabLst>
            </a:pPr>
            <a:r>
              <a:rPr lang="en-US" sz="1600" dirty="0"/>
              <a:t>Hathaway Park Lighting Improvements </a:t>
            </a:r>
            <a:r>
              <a:rPr lang="en-US" sz="1600" b="1" dirty="0"/>
              <a:t>(CMG)</a:t>
            </a:r>
            <a:endParaRPr lang="en-US" sz="1600" b="1" dirty="0">
              <a:cs typeface="Arial"/>
            </a:endParaRPr>
          </a:p>
          <a:p>
            <a:pPr marL="342900" indent="-342900">
              <a:lnSpc>
                <a:spcPct val="100000"/>
              </a:lnSpc>
              <a:spcBef>
                <a:spcPts val="0"/>
              </a:spcBef>
              <a:buFont typeface="Symbol" panose="05050102010706020507" pitchFamily="18" charset="2"/>
              <a:buChar char=""/>
              <a:tabLst>
                <a:tab pos="457200" algn="l"/>
              </a:tabLst>
            </a:pPr>
            <a:r>
              <a:rPr lang="en-US" sz="1600" dirty="0"/>
              <a:t>Field &amp; Fence improvements - Bates Field/Lower Hathaway </a:t>
            </a:r>
            <a:r>
              <a:rPr lang="en-US" sz="1600" b="1" dirty="0"/>
              <a:t>(CMG)</a:t>
            </a:r>
            <a:endParaRPr lang="en-US" sz="1600" b="1" dirty="0">
              <a:cs typeface="Arial"/>
            </a:endParaRPr>
          </a:p>
          <a:p>
            <a:pPr marL="342900" indent="-342900">
              <a:lnSpc>
                <a:spcPct val="100000"/>
              </a:lnSpc>
              <a:spcBef>
                <a:spcPts val="0"/>
              </a:spcBef>
              <a:buFont typeface="Symbol" panose="05050102010706020507" pitchFamily="18" charset="2"/>
              <a:buChar char=""/>
              <a:tabLst>
                <a:tab pos="457200" algn="l"/>
              </a:tabLst>
            </a:pPr>
            <a:r>
              <a:rPr lang="en-US" sz="1600" dirty="0"/>
              <a:t>Field &amp; Dugout  Improvements – Hamllik </a:t>
            </a:r>
            <a:r>
              <a:rPr lang="en-US" sz="1600" b="1" dirty="0"/>
              <a:t>(CMG)</a:t>
            </a:r>
            <a:endParaRPr lang="en-US" sz="1600" b="1" dirty="0">
              <a:cs typeface="Arial"/>
            </a:endParaRPr>
          </a:p>
          <a:p>
            <a:pPr marL="342900" indent="-342900">
              <a:lnSpc>
                <a:spcPct val="100000"/>
              </a:lnSpc>
              <a:spcBef>
                <a:spcPts val="0"/>
              </a:spcBef>
              <a:buFont typeface="Symbol" panose="05050102010706020507" pitchFamily="18" charset="2"/>
              <a:buChar char=""/>
              <a:tabLst>
                <a:tab pos="457200" algn="l"/>
              </a:tabLst>
            </a:pPr>
            <a:r>
              <a:rPr lang="en-US" sz="1600" dirty="0"/>
              <a:t>Basketball Court construction- Hamllik </a:t>
            </a:r>
            <a:r>
              <a:rPr lang="en-US" sz="1600" b="1" dirty="0"/>
              <a:t>(CMG)</a:t>
            </a:r>
            <a:endParaRPr lang="en-US" sz="1600" b="1" dirty="0">
              <a:cs typeface="Arial"/>
            </a:endParaRPr>
          </a:p>
          <a:p>
            <a:pPr marL="342900" marR="0" lvl="0" indent="-342900">
              <a:lnSpc>
                <a:spcPct val="100000"/>
              </a:lnSpc>
              <a:spcBef>
                <a:spcPts val="0"/>
              </a:spcBef>
              <a:spcAft>
                <a:spcPts val="0"/>
              </a:spcAft>
              <a:buFont typeface="Symbol" panose="05050102010706020507" pitchFamily="18" charset="2"/>
              <a:buChar char=""/>
              <a:tabLst>
                <a:tab pos="457200" algn="l"/>
              </a:tabLst>
            </a:pPr>
            <a:r>
              <a:rPr lang="en-US" sz="1600" dirty="0"/>
              <a:t>Regrade Community Garden and place additional garden boxes</a:t>
            </a:r>
            <a:endParaRPr lang="en-US" sz="1600" dirty="0">
              <a:cs typeface="Arial"/>
            </a:endParaRPr>
          </a:p>
          <a:p>
            <a:pPr marL="342900" marR="0" lvl="0" indent="-342900">
              <a:lnSpc>
                <a:spcPct val="100000"/>
              </a:lnSpc>
              <a:spcBef>
                <a:spcPts val="0"/>
              </a:spcBef>
              <a:spcAft>
                <a:spcPts val="0"/>
              </a:spcAft>
              <a:buFont typeface="Symbol" panose="05050102010706020507" pitchFamily="18" charset="2"/>
              <a:buChar char=""/>
              <a:tabLst>
                <a:tab pos="457200" algn="l"/>
              </a:tabLst>
            </a:pPr>
            <a:r>
              <a:rPr lang="en-US" sz="1600" dirty="0"/>
              <a:t>Replenish chips in all play structures for safety</a:t>
            </a:r>
            <a:endParaRPr lang="en-US" sz="1600" dirty="0">
              <a:cs typeface="Arial"/>
            </a:endParaRPr>
          </a:p>
          <a:p>
            <a:pPr marL="342900" marR="0" lvl="0" indent="-342900">
              <a:lnSpc>
                <a:spcPct val="100000"/>
              </a:lnSpc>
              <a:spcBef>
                <a:spcPts val="0"/>
              </a:spcBef>
              <a:spcAft>
                <a:spcPts val="0"/>
              </a:spcAft>
              <a:buFont typeface="Symbol" panose="05050102010706020507" pitchFamily="18" charset="2"/>
              <a:buChar char=""/>
              <a:tabLst>
                <a:tab pos="457200" algn="l"/>
              </a:tabLst>
            </a:pPr>
            <a:r>
              <a:rPr lang="en-US" sz="1600" dirty="0"/>
              <a:t>Replacement of Upper Hathaway Park Play Structure (if funded via grant)</a:t>
            </a:r>
            <a:endParaRPr lang="en-US" sz="1600" dirty="0">
              <a:cs typeface="Arial"/>
            </a:endParaRPr>
          </a:p>
          <a:p>
            <a:pPr marL="342900" marR="0" lvl="0" indent="-342900">
              <a:lnSpc>
                <a:spcPct val="100000"/>
              </a:lnSpc>
              <a:spcBef>
                <a:spcPts val="0"/>
              </a:spcBef>
              <a:spcAft>
                <a:spcPts val="0"/>
              </a:spcAft>
              <a:buFont typeface="Symbol" panose="05050102010706020507" pitchFamily="18" charset="2"/>
              <a:buChar char=""/>
              <a:tabLst>
                <a:tab pos="457200" algn="l"/>
              </a:tabLst>
            </a:pPr>
            <a:r>
              <a:rPr lang="en-US" sz="1600" dirty="0"/>
              <a:t>Conceptual Plan for Schmid Family Park</a:t>
            </a:r>
            <a:endParaRPr lang="en-US" sz="1600" dirty="0">
              <a:cs typeface="Arial"/>
            </a:endParaRPr>
          </a:p>
          <a:p>
            <a:pPr marL="342900" indent="-342900">
              <a:lnSpc>
                <a:spcPct val="100000"/>
              </a:lnSpc>
              <a:spcBef>
                <a:spcPts val="0"/>
              </a:spcBef>
              <a:buFont typeface="Symbol" panose="05050102010706020507" pitchFamily="18" charset="2"/>
              <a:buChar char=""/>
            </a:pPr>
            <a:r>
              <a:rPr lang="en-US" sz="1600" dirty="0">
                <a:cs typeface="Arial"/>
              </a:rPr>
              <a:t>Washougal Town-Center Revitalization (Civic Campus) </a:t>
            </a:r>
            <a:r>
              <a:rPr lang="en-US" sz="1600" b="1" dirty="0">
                <a:cs typeface="Arial"/>
              </a:rPr>
              <a:t>(CMG)</a:t>
            </a:r>
          </a:p>
          <a:p>
            <a:pPr marL="342900" indent="-342900">
              <a:lnSpc>
                <a:spcPct val="100000"/>
              </a:lnSpc>
              <a:spcBef>
                <a:spcPts val="0"/>
              </a:spcBef>
              <a:buFont typeface="Symbol" panose="05050102010706020507" pitchFamily="18" charset="2"/>
              <a:buChar char=""/>
            </a:pPr>
            <a:r>
              <a:rPr lang="en-US" sz="1600" dirty="0">
                <a:cs typeface="Arial"/>
              </a:rPr>
              <a:t>Recreation Programming </a:t>
            </a:r>
            <a:r>
              <a:rPr lang="en-US" sz="1600" b="1" dirty="0">
                <a:cs typeface="Arial"/>
              </a:rPr>
              <a:t>(CMG)</a:t>
            </a:r>
          </a:p>
          <a:p>
            <a:pPr indent="-228600">
              <a:buFont typeface="Arial" panose="020B0604020202020204" pitchFamily="34" charset="0"/>
              <a:buChar char="•"/>
            </a:pPr>
            <a:endParaRPr lang="en-US" sz="1600" dirty="0">
              <a:cs typeface="Arial"/>
            </a:endParaRPr>
          </a:p>
        </p:txBody>
      </p:sp>
      <p:pic>
        <p:nvPicPr>
          <p:cNvPr id="4" name="Picture 3">
            <a:extLst>
              <a:ext uri="{FF2B5EF4-FFF2-40B4-BE49-F238E27FC236}">
                <a16:creationId xmlns:a16="http://schemas.microsoft.com/office/drawing/2014/main" id="{4E85ED08-1446-8075-82A2-65FD8D62F298}"/>
              </a:ext>
            </a:extLst>
          </p:cNvPr>
          <p:cNvPicPr>
            <a:picLocks noChangeAspect="1"/>
          </p:cNvPicPr>
          <p:nvPr/>
        </p:nvPicPr>
        <p:blipFill rotWithShape="1">
          <a:blip r:embed="rId2"/>
          <a:srcRect l="14047" r="13154"/>
          <a:stretch/>
        </p:blipFill>
        <p:spPr>
          <a:xfrm>
            <a:off x="7199440" y="10"/>
            <a:ext cx="4992560" cy="6857990"/>
          </a:xfrm>
          <a:prstGeom prst="rect">
            <a:avLst/>
          </a:prstGeom>
          <a:effectLst/>
        </p:spPr>
      </p:pic>
    </p:spTree>
    <p:extLst>
      <p:ext uri="{BB962C8B-B14F-4D97-AF65-F5344CB8AC3E}">
        <p14:creationId xmlns:p14="http://schemas.microsoft.com/office/powerpoint/2010/main" val="475312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FA0B1-24A7-4AEF-8208-8C6E0CF0878C}"/>
              </a:ext>
            </a:extLst>
          </p:cNvPr>
          <p:cNvSpPr>
            <a:spLocks noGrp="1"/>
          </p:cNvSpPr>
          <p:nvPr>
            <p:ph type="title"/>
          </p:nvPr>
        </p:nvSpPr>
        <p:spPr>
          <a:xfrm>
            <a:off x="481013" y="3752849"/>
            <a:ext cx="3290887" cy="2452687"/>
          </a:xfrm>
        </p:spPr>
        <p:txBody>
          <a:bodyPr vert="horz" lIns="91440" tIns="45720" rIns="91440" bIns="45720" rtlCol="0" anchor="ctr">
            <a:normAutofit/>
          </a:bodyPr>
          <a:lstStyle/>
          <a:p>
            <a:r>
              <a:rPr lang="en-US" sz="3600" dirty="0">
                <a:solidFill>
                  <a:schemeClr val="tx1"/>
                </a:solidFill>
                <a:latin typeface="+mj-lt"/>
              </a:rPr>
              <a:t>Facilities Maintenance</a:t>
            </a:r>
          </a:p>
        </p:txBody>
      </p:sp>
      <p:pic>
        <p:nvPicPr>
          <p:cNvPr id="5" name="Picture 4" descr="A picture containing sky, outdoor, road, parked&#10;&#10;Description automatically generated">
            <a:extLst>
              <a:ext uri="{FF2B5EF4-FFF2-40B4-BE49-F238E27FC236}">
                <a16:creationId xmlns:a16="http://schemas.microsoft.com/office/drawing/2014/main" id="{1B83EBC5-44B9-F192-F90B-8796C0B0163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8322" b="31098"/>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ext Placeholder 2">
            <a:extLst>
              <a:ext uri="{FF2B5EF4-FFF2-40B4-BE49-F238E27FC236}">
                <a16:creationId xmlns:a16="http://schemas.microsoft.com/office/drawing/2014/main" id="{56DDF3BF-87B4-4B0A-BCE8-C5DBC751BB4F}"/>
              </a:ext>
            </a:extLst>
          </p:cNvPr>
          <p:cNvSpPr>
            <a:spLocks noGrp="1"/>
          </p:cNvSpPr>
          <p:nvPr>
            <p:ph type="body" sz="quarter" idx="10"/>
          </p:nvPr>
        </p:nvSpPr>
        <p:spPr>
          <a:xfrm>
            <a:off x="4223982" y="3752850"/>
            <a:ext cx="7485413" cy="2452687"/>
          </a:xfrm>
        </p:spPr>
        <p:txBody>
          <a:bodyPr vert="horz" lIns="91440" tIns="45720" rIns="91440" bIns="45720" numCol="1" rtlCol="0" anchor="ctr">
            <a:normAutofit/>
          </a:bodyPr>
          <a:lstStyle/>
          <a:p>
            <a:pPr>
              <a:spcBef>
                <a:spcPts val="0"/>
              </a:spcBef>
              <a:tabLst>
                <a:tab pos="457200" algn="l"/>
              </a:tabLst>
            </a:pPr>
            <a:r>
              <a:rPr lang="en-US" sz="1500" b="1" dirty="0"/>
              <a:t>Facilities Overview</a:t>
            </a:r>
          </a:p>
          <a:p>
            <a:pPr>
              <a:spcBef>
                <a:spcPts val="0"/>
              </a:spcBef>
              <a:tabLst>
                <a:tab pos="457200" algn="l"/>
              </a:tabLst>
            </a:pPr>
            <a:r>
              <a:rPr lang="en-US" sz="1500" dirty="0"/>
              <a:t>The City of Washougal owns several public buildings and properties throughout the city, including City Hall, Permit Center, Fire, Police and the Public Works Center. The city also leases additional space to provide public services to the entire community.</a:t>
            </a:r>
            <a:endParaRPr lang="en-US" sz="1500" dirty="0">
              <a:cs typeface="Arial"/>
            </a:endParaRPr>
          </a:p>
          <a:p>
            <a:pPr marL="342900" indent="-342900">
              <a:spcBef>
                <a:spcPts val="0"/>
              </a:spcBef>
              <a:buFont typeface="Symbol" panose="05050102010706020507" pitchFamily="18" charset="2"/>
              <a:buChar char=""/>
              <a:tabLst>
                <a:tab pos="457200" algn="l"/>
              </a:tabLst>
            </a:pPr>
            <a:endParaRPr lang="en-US" sz="1500" dirty="0"/>
          </a:p>
          <a:p>
            <a:pPr>
              <a:spcBef>
                <a:spcPts val="0"/>
              </a:spcBef>
              <a:tabLst>
                <a:tab pos="457200" algn="l"/>
              </a:tabLst>
            </a:pPr>
            <a:r>
              <a:rPr lang="en-US" sz="1500" b="1" dirty="0"/>
              <a:t>Facilities is responsible for:</a:t>
            </a:r>
            <a:endParaRPr lang="en-US" sz="1500" b="1" dirty="0">
              <a:cs typeface="Arial"/>
            </a:endParaRPr>
          </a:p>
          <a:p>
            <a:pPr marL="342900" indent="-342900">
              <a:spcBef>
                <a:spcPts val="0"/>
              </a:spcBef>
              <a:buFont typeface="Symbol" panose="05050102010706020507" pitchFamily="18" charset="2"/>
              <a:buChar char=""/>
              <a:tabLst>
                <a:tab pos="457200" algn="l"/>
              </a:tabLst>
            </a:pPr>
            <a:r>
              <a:rPr lang="en-US" sz="1500" dirty="0"/>
              <a:t>20 Buildings</a:t>
            </a:r>
            <a:endParaRPr lang="en-US" sz="1500" dirty="0">
              <a:cs typeface="Arial"/>
            </a:endParaRPr>
          </a:p>
          <a:p>
            <a:pPr marL="342900" indent="-342900">
              <a:spcBef>
                <a:spcPts val="0"/>
              </a:spcBef>
              <a:buFont typeface="Symbol" panose="05050102010706020507" pitchFamily="18" charset="2"/>
              <a:buChar char=""/>
              <a:tabLst>
                <a:tab pos="457200" algn="l"/>
              </a:tabLst>
            </a:pPr>
            <a:r>
              <a:rPr lang="en-US" sz="1500" dirty="0"/>
              <a:t>Over 65,000 square feet</a:t>
            </a:r>
            <a:endParaRPr lang="en-US" sz="1500" dirty="0">
              <a:cs typeface="Arial"/>
            </a:endParaRPr>
          </a:p>
          <a:p>
            <a:pPr marL="342900" indent="-342900">
              <a:spcBef>
                <a:spcPts val="0"/>
              </a:spcBef>
              <a:buFont typeface="Symbol" panose="05050102010706020507" pitchFamily="18" charset="2"/>
              <a:buChar char=""/>
              <a:tabLst>
                <a:tab pos="457200" algn="l"/>
              </a:tabLst>
            </a:pPr>
            <a:r>
              <a:rPr lang="en-US" sz="1500" dirty="0"/>
              <a:t>Building valuation +$30.5 Million</a:t>
            </a:r>
            <a:endParaRPr lang="en-US" sz="1500" dirty="0">
              <a:cs typeface="Arial"/>
            </a:endParaRPr>
          </a:p>
          <a:p>
            <a:pPr indent="-228600">
              <a:buFont typeface="Arial" panose="020B0604020202020204" pitchFamily="34" charset="0"/>
              <a:buChar char="•"/>
            </a:pPr>
            <a:endParaRPr lang="en-US" dirty="0"/>
          </a:p>
        </p:txBody>
      </p:sp>
    </p:spTree>
    <p:extLst>
      <p:ext uri="{BB962C8B-B14F-4D97-AF65-F5344CB8AC3E}">
        <p14:creationId xmlns:p14="http://schemas.microsoft.com/office/powerpoint/2010/main" val="32243412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081F9-AB70-4D3C-8FF9-E5A43B9F0184}"/>
              </a:ext>
            </a:extLst>
          </p:cNvPr>
          <p:cNvSpPr>
            <a:spLocks noGrp="1"/>
          </p:cNvSpPr>
          <p:nvPr>
            <p:ph type="title"/>
          </p:nvPr>
        </p:nvSpPr>
        <p:spPr>
          <a:xfrm>
            <a:off x="761840" y="936983"/>
            <a:ext cx="4990460" cy="1746239"/>
          </a:xfrm>
        </p:spPr>
        <p:txBody>
          <a:bodyPr vert="horz" lIns="91440" tIns="45720" rIns="91440" bIns="45720" rtlCol="0" anchor="t">
            <a:normAutofit/>
          </a:bodyPr>
          <a:lstStyle/>
          <a:p>
            <a:r>
              <a:rPr lang="en-US" sz="2800" kern="1200" dirty="0">
                <a:solidFill>
                  <a:schemeClr val="tx1"/>
                </a:solidFill>
                <a:latin typeface="+mj-lt"/>
                <a:ea typeface="+mj-ea"/>
                <a:cs typeface="+mj-cs"/>
              </a:rPr>
              <a:t>Facilities </a:t>
            </a:r>
            <a:br>
              <a:rPr lang="en-US" sz="2800" dirty="0">
                <a:solidFill>
                  <a:schemeClr val="tx1"/>
                </a:solidFill>
                <a:latin typeface="+mj-lt"/>
              </a:rPr>
            </a:br>
            <a:r>
              <a:rPr lang="en-US" sz="2800" kern="1200" dirty="0">
                <a:solidFill>
                  <a:schemeClr val="tx1"/>
                </a:solidFill>
                <a:latin typeface="+mj-lt"/>
                <a:ea typeface="+mj-ea"/>
                <a:cs typeface="+mj-cs"/>
              </a:rPr>
              <a:t>Accomplishments</a:t>
            </a:r>
            <a:r>
              <a:rPr lang="en-US" sz="2800" dirty="0">
                <a:solidFill>
                  <a:schemeClr val="tx1"/>
                </a:solidFill>
                <a:latin typeface="+mj-lt"/>
              </a:rPr>
              <a:t> and Goals </a:t>
            </a:r>
            <a:endParaRPr lang="en-US" sz="2800" kern="1200" dirty="0">
              <a:solidFill>
                <a:schemeClr val="tx1"/>
              </a:solidFill>
              <a:latin typeface="+mj-lt"/>
              <a:cs typeface="Arial"/>
            </a:endParaRPr>
          </a:p>
        </p:txBody>
      </p:sp>
      <p:cxnSp>
        <p:nvCxnSpPr>
          <p:cNvPr id="37" name="Straight Connector 36">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B01829E-A664-4381-9DBB-865C1EDF8853}"/>
              </a:ext>
            </a:extLst>
          </p:cNvPr>
          <p:cNvSpPr txBox="1"/>
          <p:nvPr/>
        </p:nvSpPr>
        <p:spPr>
          <a:xfrm>
            <a:off x="397473" y="1873314"/>
            <a:ext cx="5316095" cy="3602935"/>
          </a:xfrm>
          <a:prstGeom prst="rect">
            <a:avLst/>
          </a:prstGeom>
        </p:spPr>
        <p:txBody>
          <a:bodyPr vert="horz" lIns="91440" tIns="45720" rIns="91440" bIns="45720" rtlCol="0">
            <a:noAutofit/>
          </a:bodyPr>
          <a:lstStyle/>
          <a:p>
            <a:pPr indent="-228600">
              <a:lnSpc>
                <a:spcPct val="90000"/>
              </a:lnSpc>
              <a:spcAft>
                <a:spcPts val="600"/>
              </a:spcAft>
              <a:buClr>
                <a:srgbClr val="F7941D"/>
              </a:buClr>
              <a:buFont typeface="Arial" panose="020B0604020202020204" pitchFamily="34" charset="0"/>
              <a:buChar char="•"/>
              <a:tabLst>
                <a:tab pos="457200" algn="l"/>
              </a:tabLst>
            </a:pPr>
            <a:r>
              <a:rPr lang="en-US" sz="1300" b="1" dirty="0"/>
              <a:t>Facilities 2023 Accomplishments:</a:t>
            </a:r>
          </a:p>
          <a:p>
            <a:pPr marL="342900" indent="-228600">
              <a:lnSpc>
                <a:spcPct val="90000"/>
              </a:lnSpc>
              <a:spcAft>
                <a:spcPts val="600"/>
              </a:spcAft>
              <a:buClr>
                <a:srgbClr val="F7941D"/>
              </a:buClr>
              <a:buFont typeface="Arial" panose="020B0604020202020204" pitchFamily="34" charset="0"/>
              <a:buChar char="•"/>
              <a:tabLst>
                <a:tab pos="457200" algn="l"/>
              </a:tabLst>
            </a:pPr>
            <a:r>
              <a:rPr lang="en-US" sz="1300" dirty="0"/>
              <a:t>Security upgrades at Public Works</a:t>
            </a:r>
          </a:p>
          <a:p>
            <a:pPr marL="342900" indent="-228600">
              <a:lnSpc>
                <a:spcPct val="90000"/>
              </a:lnSpc>
              <a:spcAft>
                <a:spcPts val="600"/>
              </a:spcAft>
              <a:buClr>
                <a:srgbClr val="F7941D"/>
              </a:buClr>
              <a:buFont typeface="Arial" panose="020B0604020202020204" pitchFamily="34" charset="0"/>
              <a:buChar char="•"/>
              <a:tabLst>
                <a:tab pos="457200" algn="l"/>
              </a:tabLst>
            </a:pPr>
            <a:r>
              <a:rPr lang="en-US" sz="1300" dirty="0"/>
              <a:t>Lighting upgrades at Public Works</a:t>
            </a:r>
          </a:p>
          <a:p>
            <a:pPr marL="342900" indent="-228600">
              <a:lnSpc>
                <a:spcPct val="90000"/>
              </a:lnSpc>
              <a:spcAft>
                <a:spcPts val="600"/>
              </a:spcAft>
              <a:buClr>
                <a:srgbClr val="F7941D"/>
              </a:buClr>
              <a:buFont typeface="Arial" panose="020B0604020202020204" pitchFamily="34" charset="0"/>
              <a:buChar char="•"/>
              <a:tabLst>
                <a:tab pos="457200" algn="l"/>
              </a:tabLst>
            </a:pPr>
            <a:r>
              <a:rPr lang="en-US" sz="1300" dirty="0"/>
              <a:t>Painting of Bldgs. B/C, D, E &amp; F at Public Works</a:t>
            </a:r>
          </a:p>
          <a:p>
            <a:pPr marL="342900" indent="-228600">
              <a:lnSpc>
                <a:spcPct val="90000"/>
              </a:lnSpc>
              <a:spcAft>
                <a:spcPts val="600"/>
              </a:spcAft>
              <a:buClr>
                <a:srgbClr val="F7941D"/>
              </a:buClr>
              <a:buFont typeface="Arial" panose="020B0604020202020204" pitchFamily="34" charset="0"/>
              <a:buChar char="•"/>
              <a:tabLst>
                <a:tab pos="457200" algn="l"/>
              </a:tabLst>
            </a:pPr>
            <a:r>
              <a:rPr lang="en-US" sz="1300" dirty="0"/>
              <a:t>Concrete floors and new garage doors on Bldg D at Public Works </a:t>
            </a:r>
          </a:p>
          <a:p>
            <a:pPr marL="342900" indent="-228600">
              <a:lnSpc>
                <a:spcPct val="90000"/>
              </a:lnSpc>
              <a:spcAft>
                <a:spcPts val="600"/>
              </a:spcAft>
              <a:buClr>
                <a:srgbClr val="F7941D"/>
              </a:buClr>
              <a:buFont typeface="Arial" panose="020B0604020202020204" pitchFamily="34" charset="0"/>
              <a:buChar char="•"/>
              <a:tabLst>
                <a:tab pos="457200" algn="l"/>
              </a:tabLst>
            </a:pPr>
            <a:r>
              <a:rPr lang="en-US" sz="1300" dirty="0"/>
              <a:t>Removal of the fuel station at Public Works</a:t>
            </a:r>
          </a:p>
          <a:p>
            <a:pPr marL="342900" indent="-228600">
              <a:lnSpc>
                <a:spcPct val="90000"/>
              </a:lnSpc>
              <a:spcAft>
                <a:spcPts val="600"/>
              </a:spcAft>
              <a:buClr>
                <a:srgbClr val="F7941D"/>
              </a:buClr>
              <a:buFont typeface="Arial" panose="020B0604020202020204" pitchFamily="34" charset="0"/>
              <a:buChar char="•"/>
              <a:tabLst>
                <a:tab pos="457200" algn="l"/>
              </a:tabLst>
            </a:pPr>
            <a:r>
              <a:rPr lang="en-US" sz="1300" dirty="0"/>
              <a:t>Began design of Public Works Operations Center Building A centralization and improvements</a:t>
            </a:r>
          </a:p>
          <a:p>
            <a:pPr marL="342900" indent="-228600">
              <a:lnSpc>
                <a:spcPct val="90000"/>
              </a:lnSpc>
              <a:spcAft>
                <a:spcPts val="600"/>
              </a:spcAft>
              <a:buClr>
                <a:srgbClr val="F7941D"/>
              </a:buClr>
              <a:buFont typeface="Arial" panose="020B0604020202020204" pitchFamily="34" charset="0"/>
              <a:buChar char="•"/>
              <a:tabLst>
                <a:tab pos="457200" algn="l"/>
              </a:tabLst>
            </a:pPr>
            <a:r>
              <a:rPr lang="en-US" sz="1300" dirty="0"/>
              <a:t>Restructure of office space at Permit Center</a:t>
            </a:r>
          </a:p>
          <a:p>
            <a:pPr marL="342900" indent="-228600">
              <a:lnSpc>
                <a:spcPct val="90000"/>
              </a:lnSpc>
              <a:spcAft>
                <a:spcPts val="600"/>
              </a:spcAft>
              <a:buClr>
                <a:srgbClr val="F7941D"/>
              </a:buClr>
              <a:buFont typeface="Arial" panose="020B0604020202020204" pitchFamily="34" charset="0"/>
              <a:buChar char="•"/>
              <a:tabLst>
                <a:tab pos="457200" algn="l"/>
              </a:tabLst>
            </a:pPr>
            <a:r>
              <a:rPr lang="en-US" sz="1300" dirty="0"/>
              <a:t>Closed in stairwell at Permit Center</a:t>
            </a:r>
          </a:p>
          <a:p>
            <a:pPr marL="342900" indent="-228600">
              <a:lnSpc>
                <a:spcPct val="90000"/>
              </a:lnSpc>
              <a:spcAft>
                <a:spcPts val="600"/>
              </a:spcAft>
              <a:buClr>
                <a:srgbClr val="F7941D"/>
              </a:buClr>
              <a:buFont typeface="Arial" panose="020B0604020202020204" pitchFamily="34" charset="0"/>
              <a:buChar char="•"/>
              <a:tabLst>
                <a:tab pos="457200" algn="l"/>
              </a:tabLst>
            </a:pPr>
            <a:r>
              <a:rPr lang="en-US" sz="1300" dirty="0"/>
              <a:t>Replaced 4 water heaters</a:t>
            </a:r>
          </a:p>
          <a:p>
            <a:pPr marL="342900" indent="-228600">
              <a:lnSpc>
                <a:spcPct val="90000"/>
              </a:lnSpc>
              <a:spcAft>
                <a:spcPts val="600"/>
              </a:spcAft>
              <a:buClr>
                <a:srgbClr val="F7941D"/>
              </a:buClr>
              <a:buFont typeface="Arial" panose="020B0604020202020204" pitchFamily="34" charset="0"/>
              <a:buChar char="•"/>
              <a:tabLst>
                <a:tab pos="457200" algn="l"/>
              </a:tabLst>
            </a:pPr>
            <a:r>
              <a:rPr lang="en-US" sz="1300" dirty="0"/>
              <a:t>Reconstruction of the Side Chambers after a water leak</a:t>
            </a:r>
          </a:p>
          <a:p>
            <a:pPr marL="342900" indent="-228600">
              <a:lnSpc>
                <a:spcPct val="90000"/>
              </a:lnSpc>
              <a:spcAft>
                <a:spcPts val="600"/>
              </a:spcAft>
              <a:buClr>
                <a:srgbClr val="F7941D"/>
              </a:buClr>
              <a:buFont typeface="Arial" panose="020B0604020202020204" pitchFamily="34" charset="0"/>
              <a:buChar char="•"/>
              <a:tabLst>
                <a:tab pos="457200" algn="l"/>
              </a:tabLst>
            </a:pPr>
            <a:r>
              <a:rPr lang="en-US" sz="1300" dirty="0"/>
              <a:t>Replaced gearbox Police Department Gate</a:t>
            </a:r>
          </a:p>
          <a:p>
            <a:pPr marL="342900" indent="-228600">
              <a:lnSpc>
                <a:spcPct val="90000"/>
              </a:lnSpc>
              <a:spcAft>
                <a:spcPts val="600"/>
              </a:spcAft>
              <a:buClr>
                <a:srgbClr val="F7941D"/>
              </a:buClr>
              <a:buFont typeface="Arial" panose="020B0604020202020204" pitchFamily="34" charset="0"/>
              <a:buChar char="•"/>
              <a:tabLst>
                <a:tab pos="457200" algn="l"/>
              </a:tabLst>
            </a:pPr>
            <a:r>
              <a:rPr lang="en-US" sz="1300" dirty="0"/>
              <a:t>Took over operations of 1220 A Street in October (former Silver Star location)</a:t>
            </a:r>
          </a:p>
          <a:p>
            <a:pPr marL="342900" indent="-228600">
              <a:lnSpc>
                <a:spcPct val="90000"/>
              </a:lnSpc>
              <a:spcAft>
                <a:spcPts val="600"/>
              </a:spcAft>
              <a:buClr>
                <a:srgbClr val="F7941D"/>
              </a:buClr>
              <a:buFont typeface="Arial" panose="020B0604020202020204" pitchFamily="34" charset="0"/>
              <a:buChar char="•"/>
              <a:tabLst>
                <a:tab pos="457200" algn="l"/>
              </a:tabLst>
            </a:pPr>
            <a:r>
              <a:rPr lang="en-US" sz="1300" dirty="0"/>
              <a:t>2,688 hours of Facilities maintenance completed</a:t>
            </a:r>
          </a:p>
        </p:txBody>
      </p:sp>
      <p:pic>
        <p:nvPicPr>
          <p:cNvPr id="6" name="Picture 5" descr="A picture containing text&#10;&#10;Description automatically generated">
            <a:extLst>
              <a:ext uri="{FF2B5EF4-FFF2-40B4-BE49-F238E27FC236}">
                <a16:creationId xmlns:a16="http://schemas.microsoft.com/office/drawing/2014/main" id="{FE35BC1B-6AA0-FC67-B917-FDC465A0D4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3818" y="3057753"/>
            <a:ext cx="3073227" cy="3030095"/>
          </a:xfrm>
          <a:prstGeom prst="rect">
            <a:avLst/>
          </a:prstGeom>
        </p:spPr>
      </p:pic>
      <p:sp>
        <p:nvSpPr>
          <p:cNvPr id="3" name="TextBox 2">
            <a:extLst>
              <a:ext uri="{FF2B5EF4-FFF2-40B4-BE49-F238E27FC236}">
                <a16:creationId xmlns:a16="http://schemas.microsoft.com/office/drawing/2014/main" id="{D0F730AC-9DC1-41AC-26F9-8DF3790BFDCD}"/>
              </a:ext>
            </a:extLst>
          </p:cNvPr>
          <p:cNvSpPr txBox="1"/>
          <p:nvPr/>
        </p:nvSpPr>
        <p:spPr>
          <a:xfrm>
            <a:off x="5961511" y="1815805"/>
            <a:ext cx="5316095" cy="1230671"/>
          </a:xfrm>
          <a:prstGeom prst="rect">
            <a:avLst/>
          </a:prstGeom>
        </p:spPr>
        <p:txBody>
          <a:bodyPr vert="horz" lIns="91440" tIns="45720" rIns="91440" bIns="45720" rtlCol="0" anchor="t">
            <a:noAutofit/>
          </a:bodyPr>
          <a:lstStyle/>
          <a:p>
            <a:pPr indent="-228600">
              <a:lnSpc>
                <a:spcPct val="90000"/>
              </a:lnSpc>
              <a:spcAft>
                <a:spcPts val="600"/>
              </a:spcAft>
              <a:buClr>
                <a:srgbClr val="F7941D"/>
              </a:buClr>
              <a:buFont typeface="Arial" panose="020B0604020202020204" pitchFamily="34" charset="0"/>
              <a:buChar char="•"/>
              <a:tabLst>
                <a:tab pos="457200" algn="l"/>
              </a:tabLst>
            </a:pPr>
            <a:r>
              <a:rPr lang="en-US" sz="1300" b="1" dirty="0"/>
              <a:t>Facilities 2024 Goals:</a:t>
            </a:r>
          </a:p>
          <a:p>
            <a:pPr marL="342900" indent="-228600">
              <a:lnSpc>
                <a:spcPct val="90000"/>
              </a:lnSpc>
              <a:spcAft>
                <a:spcPts val="600"/>
              </a:spcAft>
              <a:buClr>
                <a:srgbClr val="F7941D"/>
              </a:buClr>
              <a:buFont typeface="Arial" panose="020B0604020202020204" pitchFamily="34" charset="0"/>
              <a:buChar char="•"/>
              <a:tabLst>
                <a:tab pos="457200" algn="l"/>
              </a:tabLst>
            </a:pPr>
            <a:r>
              <a:rPr lang="en-US" sz="1300" dirty="0"/>
              <a:t>Public Safety Complex – Fire Station 43 replacement</a:t>
            </a:r>
            <a:r>
              <a:rPr lang="en-US" sz="1300" b="1" dirty="0"/>
              <a:t> (CMG)</a:t>
            </a:r>
            <a:endParaRPr lang="en-US" sz="1300" b="1" dirty="0">
              <a:cs typeface="Arial"/>
            </a:endParaRPr>
          </a:p>
          <a:p>
            <a:pPr marL="342900" indent="-228600">
              <a:lnSpc>
                <a:spcPct val="90000"/>
              </a:lnSpc>
              <a:spcAft>
                <a:spcPts val="600"/>
              </a:spcAft>
              <a:buClr>
                <a:srgbClr val="F7941D"/>
              </a:buClr>
              <a:buFont typeface="Arial" panose="020B0604020202020204" pitchFamily="34" charset="0"/>
              <a:buChar char="•"/>
              <a:tabLst>
                <a:tab pos="457200" algn="l"/>
              </a:tabLst>
            </a:pPr>
            <a:r>
              <a:rPr lang="en-US" sz="1300" dirty="0">
                <a:cs typeface="Arial"/>
              </a:rPr>
              <a:t>Facilities Master Plan </a:t>
            </a:r>
            <a:r>
              <a:rPr lang="en-US" sz="1300" b="1" dirty="0">
                <a:cs typeface="Arial"/>
              </a:rPr>
              <a:t>(CMG)</a:t>
            </a:r>
          </a:p>
          <a:p>
            <a:pPr marL="342900" indent="-228600">
              <a:lnSpc>
                <a:spcPct val="90000"/>
              </a:lnSpc>
              <a:spcAft>
                <a:spcPts val="600"/>
              </a:spcAft>
              <a:buClr>
                <a:srgbClr val="F7941D"/>
              </a:buClr>
              <a:buFont typeface="Arial" panose="020B0604020202020204" pitchFamily="34" charset="0"/>
              <a:buChar char="•"/>
              <a:tabLst>
                <a:tab pos="457200" algn="l"/>
              </a:tabLst>
            </a:pPr>
            <a:r>
              <a:rPr lang="en-US" sz="1300" dirty="0">
                <a:cs typeface="Arial"/>
              </a:rPr>
              <a:t>Public Works Operations Center Improvements </a:t>
            </a:r>
            <a:r>
              <a:rPr lang="en-US" sz="1300" b="1" dirty="0">
                <a:cs typeface="Arial"/>
              </a:rPr>
              <a:t>(CMG)</a:t>
            </a:r>
          </a:p>
          <a:p>
            <a:pPr marL="342900" indent="-228600">
              <a:lnSpc>
                <a:spcPct val="90000"/>
              </a:lnSpc>
              <a:spcAft>
                <a:spcPts val="600"/>
              </a:spcAft>
              <a:buClr>
                <a:srgbClr val="F7941D"/>
              </a:buClr>
              <a:buFont typeface="Arial" panose="020B0604020202020204" pitchFamily="34" charset="0"/>
              <a:buChar char="•"/>
              <a:tabLst>
                <a:tab pos="457200" algn="l"/>
              </a:tabLst>
            </a:pPr>
            <a:endParaRPr lang="en-US" sz="1300" dirty="0">
              <a:cs typeface="Arial"/>
            </a:endParaRPr>
          </a:p>
        </p:txBody>
      </p:sp>
    </p:spTree>
    <p:extLst>
      <p:ext uri="{BB962C8B-B14F-4D97-AF65-F5344CB8AC3E}">
        <p14:creationId xmlns:p14="http://schemas.microsoft.com/office/powerpoint/2010/main" val="21351265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36BC2-362C-4AA2-95EC-7354C987F2D6}"/>
              </a:ext>
            </a:extLst>
          </p:cNvPr>
          <p:cNvSpPr>
            <a:spLocks noGrp="1"/>
          </p:cNvSpPr>
          <p:nvPr>
            <p:ph type="title"/>
          </p:nvPr>
        </p:nvSpPr>
        <p:spPr>
          <a:xfrm>
            <a:off x="481013" y="3752849"/>
            <a:ext cx="3290887" cy="2452687"/>
          </a:xfrm>
        </p:spPr>
        <p:txBody>
          <a:bodyPr vert="horz" lIns="91440" tIns="45720" rIns="91440" bIns="45720" rtlCol="0" anchor="ctr">
            <a:normAutofit/>
          </a:bodyPr>
          <a:lstStyle/>
          <a:p>
            <a:r>
              <a:rPr lang="en-US" sz="3600" dirty="0">
                <a:solidFill>
                  <a:schemeClr val="tx1"/>
                </a:solidFill>
                <a:latin typeface="+mj-lt"/>
              </a:rPr>
              <a:t>Cemetery Maintenance</a:t>
            </a:r>
          </a:p>
        </p:txBody>
      </p:sp>
      <p:pic>
        <p:nvPicPr>
          <p:cNvPr id="6" name="Picture 5">
            <a:extLst>
              <a:ext uri="{FF2B5EF4-FFF2-40B4-BE49-F238E27FC236}">
                <a16:creationId xmlns:a16="http://schemas.microsoft.com/office/drawing/2014/main" id="{7258DFB8-EDCF-37EB-0F70-FD63D0C4AA94}"/>
              </a:ext>
            </a:extLst>
          </p:cNvPr>
          <p:cNvPicPr>
            <a:picLocks noChangeAspect="1"/>
          </p:cNvPicPr>
          <p:nvPr/>
        </p:nvPicPr>
        <p:blipFill rotWithShape="1">
          <a:blip r:embed="rId2"/>
          <a:srcRect t="16873" b="18026"/>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ext Placeholder 2">
            <a:extLst>
              <a:ext uri="{FF2B5EF4-FFF2-40B4-BE49-F238E27FC236}">
                <a16:creationId xmlns:a16="http://schemas.microsoft.com/office/drawing/2014/main" id="{5355E954-FA6D-4BA5-A28E-0A6C15707A1B}"/>
              </a:ext>
            </a:extLst>
          </p:cNvPr>
          <p:cNvSpPr>
            <a:spLocks noGrp="1"/>
          </p:cNvSpPr>
          <p:nvPr>
            <p:ph type="body" sz="quarter" idx="10"/>
          </p:nvPr>
        </p:nvSpPr>
        <p:spPr>
          <a:xfrm>
            <a:off x="4223982" y="3752850"/>
            <a:ext cx="7485413" cy="2452687"/>
          </a:xfrm>
        </p:spPr>
        <p:txBody>
          <a:bodyPr vert="horz" lIns="91440" tIns="45720" rIns="91440" bIns="45720" numCol="1" rtlCol="0" anchor="ctr">
            <a:normAutofit/>
          </a:bodyPr>
          <a:lstStyle/>
          <a:p>
            <a:pPr>
              <a:lnSpc>
                <a:spcPct val="100000"/>
              </a:lnSpc>
              <a:spcBef>
                <a:spcPts val="0"/>
              </a:spcBef>
              <a:tabLst>
                <a:tab pos="457200" algn="l"/>
              </a:tabLst>
            </a:pPr>
            <a:r>
              <a:rPr lang="en-US" sz="1500" b="1" dirty="0"/>
              <a:t>Cemetery is responsible for</a:t>
            </a:r>
            <a:r>
              <a:rPr lang="en-US" sz="1500" dirty="0"/>
              <a:t>: </a:t>
            </a:r>
          </a:p>
          <a:p>
            <a:pPr marL="342900" lvl="0" indent="-342900">
              <a:lnSpc>
                <a:spcPct val="100000"/>
              </a:lnSpc>
              <a:spcBef>
                <a:spcPts val="0"/>
              </a:spcBef>
              <a:buFont typeface="Symbol" panose="05050102010706020507" pitchFamily="18" charset="2"/>
              <a:buChar char=""/>
              <a:tabLst>
                <a:tab pos="457200" algn="l"/>
              </a:tabLst>
            </a:pPr>
            <a:r>
              <a:rPr lang="en-US" sz="1500" dirty="0"/>
              <a:t>12 Acres of grounds</a:t>
            </a:r>
          </a:p>
          <a:p>
            <a:pPr marL="342900" lvl="0" indent="-342900">
              <a:lnSpc>
                <a:spcPct val="100000"/>
              </a:lnSpc>
              <a:spcBef>
                <a:spcPts val="0"/>
              </a:spcBef>
              <a:buFont typeface="Symbol" panose="05050102010706020507" pitchFamily="18" charset="2"/>
              <a:buChar char=""/>
              <a:tabLst>
                <a:tab pos="457200" algn="l"/>
              </a:tabLst>
            </a:pPr>
            <a:r>
              <a:rPr lang="en-US" sz="1500" dirty="0"/>
              <a:t>Maintenance of 3,863 internments</a:t>
            </a:r>
          </a:p>
          <a:p>
            <a:pPr>
              <a:lnSpc>
                <a:spcPct val="100000"/>
              </a:lnSpc>
              <a:spcBef>
                <a:spcPts val="0"/>
              </a:spcBef>
              <a:tabLst>
                <a:tab pos="457200" algn="l"/>
              </a:tabLst>
            </a:pPr>
            <a:r>
              <a:rPr lang="en-US" sz="1500" dirty="0"/>
              <a:t> </a:t>
            </a:r>
          </a:p>
          <a:p>
            <a:pPr>
              <a:lnSpc>
                <a:spcPct val="100000"/>
              </a:lnSpc>
              <a:spcBef>
                <a:spcPts val="0"/>
              </a:spcBef>
              <a:tabLst>
                <a:tab pos="457200" algn="l"/>
              </a:tabLst>
            </a:pPr>
            <a:r>
              <a:rPr lang="en-US" sz="1500" b="1" dirty="0"/>
              <a:t>Cemetery 2023 Accomplishments:</a:t>
            </a:r>
          </a:p>
          <a:p>
            <a:pPr marL="342900" lvl="0" indent="-342900">
              <a:lnSpc>
                <a:spcPct val="100000"/>
              </a:lnSpc>
              <a:spcBef>
                <a:spcPts val="0"/>
              </a:spcBef>
              <a:buFont typeface="Symbol" panose="05050102010706020507" pitchFamily="18" charset="2"/>
              <a:buChar char=""/>
              <a:tabLst>
                <a:tab pos="457200" algn="l"/>
              </a:tabLst>
            </a:pPr>
            <a:r>
              <a:rPr lang="en-US" sz="1500" dirty="0"/>
              <a:t>31 internments</a:t>
            </a:r>
          </a:p>
          <a:p>
            <a:pPr marL="342900" lvl="0" indent="-342900">
              <a:lnSpc>
                <a:spcPct val="100000"/>
              </a:lnSpc>
              <a:spcBef>
                <a:spcPts val="0"/>
              </a:spcBef>
              <a:buFont typeface="Symbol" panose="05050102010706020507" pitchFamily="18" charset="2"/>
              <a:buChar char=""/>
              <a:tabLst>
                <a:tab pos="457200" algn="l"/>
              </a:tabLst>
            </a:pPr>
            <a:r>
              <a:rPr lang="en-US" sz="1500" dirty="0"/>
              <a:t>Irrigation leak detection and repairs</a:t>
            </a:r>
          </a:p>
          <a:p>
            <a:pPr marL="342900" lvl="0" indent="-342900">
              <a:lnSpc>
                <a:spcPct val="100000"/>
              </a:lnSpc>
              <a:spcBef>
                <a:spcPts val="0"/>
              </a:spcBef>
              <a:buFont typeface="Symbol" panose="05050102010706020507" pitchFamily="18" charset="2"/>
              <a:buChar char=""/>
              <a:tabLst>
                <a:tab pos="457200" algn="l"/>
              </a:tabLst>
            </a:pPr>
            <a:r>
              <a:rPr lang="en-US" sz="1500" dirty="0"/>
              <a:t>Turf Improvements</a:t>
            </a:r>
          </a:p>
          <a:p>
            <a:pPr marL="342900" lvl="0" indent="-342900">
              <a:lnSpc>
                <a:spcPct val="100000"/>
              </a:lnSpc>
              <a:spcBef>
                <a:spcPts val="0"/>
              </a:spcBef>
              <a:buFont typeface="Symbol" panose="05050102010706020507" pitchFamily="18" charset="2"/>
              <a:buChar char=""/>
              <a:tabLst>
                <a:tab pos="457200" algn="l"/>
              </a:tabLst>
            </a:pPr>
            <a:r>
              <a:rPr lang="en-US" sz="1500" dirty="0"/>
              <a:t>Began conceptual design of the new Veteran’s Memorial </a:t>
            </a:r>
          </a:p>
          <a:p>
            <a:pPr marL="342900" lvl="0" indent="-342900">
              <a:lnSpc>
                <a:spcPct val="100000"/>
              </a:lnSpc>
              <a:spcBef>
                <a:spcPts val="0"/>
              </a:spcBef>
              <a:buFont typeface="Symbol" panose="05050102010706020507" pitchFamily="18" charset="2"/>
              <a:buChar char=""/>
              <a:tabLst>
                <a:tab pos="457200" algn="l"/>
              </a:tabLst>
            </a:pPr>
            <a:r>
              <a:rPr lang="en-US" sz="1500" dirty="0"/>
              <a:t>1,153 hours of Cemetery maintenance completed</a:t>
            </a:r>
          </a:p>
          <a:p>
            <a:pPr indent="-228600">
              <a:buFont typeface="Arial" panose="020B0604020202020204" pitchFamily="34" charset="0"/>
              <a:buChar char="•"/>
            </a:pPr>
            <a:endParaRPr lang="en-US" sz="1000" dirty="0"/>
          </a:p>
        </p:txBody>
      </p:sp>
    </p:spTree>
    <p:extLst>
      <p:ext uri="{BB962C8B-B14F-4D97-AF65-F5344CB8AC3E}">
        <p14:creationId xmlns:p14="http://schemas.microsoft.com/office/powerpoint/2010/main" val="29822572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36BC2-362C-4AA2-95EC-7354C987F2D6}"/>
              </a:ext>
            </a:extLst>
          </p:cNvPr>
          <p:cNvSpPr>
            <a:spLocks noGrp="1"/>
          </p:cNvSpPr>
          <p:nvPr>
            <p:ph type="title"/>
          </p:nvPr>
        </p:nvSpPr>
        <p:spPr>
          <a:xfrm>
            <a:off x="481013" y="3752849"/>
            <a:ext cx="3290887" cy="2452687"/>
          </a:xfrm>
        </p:spPr>
        <p:txBody>
          <a:bodyPr vert="horz" lIns="91440" tIns="45720" rIns="91440" bIns="45720" rtlCol="0" anchor="ctr">
            <a:normAutofit/>
          </a:bodyPr>
          <a:lstStyle/>
          <a:p>
            <a:r>
              <a:rPr lang="en-US" sz="3600" dirty="0">
                <a:solidFill>
                  <a:schemeClr val="tx1"/>
                </a:solidFill>
                <a:latin typeface="+mj-lt"/>
              </a:rPr>
              <a:t>Cemetery Projects</a:t>
            </a:r>
          </a:p>
        </p:txBody>
      </p:sp>
      <p:pic>
        <p:nvPicPr>
          <p:cNvPr id="5" name="Picture 4" descr="A picture containing grass, tree, outdoor, park&#10;&#10;Description automatically generated">
            <a:extLst>
              <a:ext uri="{FF2B5EF4-FFF2-40B4-BE49-F238E27FC236}">
                <a16:creationId xmlns:a16="http://schemas.microsoft.com/office/drawing/2014/main" id="{323AEBC0-F181-7BC1-855D-452B86FABF68}"/>
              </a:ext>
            </a:extLst>
          </p:cNvPr>
          <p:cNvPicPr>
            <a:picLocks noChangeAspect="1"/>
          </p:cNvPicPr>
          <p:nvPr/>
        </p:nvPicPr>
        <p:blipFill rotWithShape="1">
          <a:blip r:embed="rId2">
            <a:extLst>
              <a:ext uri="{28A0092B-C50C-407E-A947-70E740481C1C}">
                <a14:useLocalDpi xmlns:a14="http://schemas.microsoft.com/office/drawing/2010/main" val="0"/>
              </a:ext>
            </a:extLst>
          </a:blip>
          <a:srcRect t="29954" b="24450"/>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ext Placeholder 2">
            <a:extLst>
              <a:ext uri="{FF2B5EF4-FFF2-40B4-BE49-F238E27FC236}">
                <a16:creationId xmlns:a16="http://schemas.microsoft.com/office/drawing/2014/main" id="{5355E954-FA6D-4BA5-A28E-0A6C15707A1B}"/>
              </a:ext>
            </a:extLst>
          </p:cNvPr>
          <p:cNvSpPr>
            <a:spLocks noGrp="1"/>
          </p:cNvSpPr>
          <p:nvPr>
            <p:ph type="body" sz="quarter" idx="10"/>
          </p:nvPr>
        </p:nvSpPr>
        <p:spPr>
          <a:xfrm>
            <a:off x="4223982" y="3752850"/>
            <a:ext cx="7485413" cy="2452687"/>
          </a:xfrm>
        </p:spPr>
        <p:txBody>
          <a:bodyPr vert="horz" lIns="91440" tIns="45720" rIns="91440" bIns="45720" numCol="1" rtlCol="0" anchor="ctr">
            <a:normAutofit/>
          </a:bodyPr>
          <a:lstStyle/>
          <a:p>
            <a:pPr>
              <a:lnSpc>
                <a:spcPct val="100000"/>
              </a:lnSpc>
              <a:spcBef>
                <a:spcPts val="0"/>
              </a:spcBef>
              <a:tabLst>
                <a:tab pos="457200" algn="l"/>
              </a:tabLst>
            </a:pPr>
            <a:r>
              <a:rPr lang="en-US" sz="1500" b="1" dirty="0"/>
              <a:t>Cemetery 2024 Goals and Projects:</a:t>
            </a:r>
          </a:p>
          <a:p>
            <a:pPr marL="342900" indent="-342900">
              <a:lnSpc>
                <a:spcPct val="100000"/>
              </a:lnSpc>
              <a:spcBef>
                <a:spcPts val="0"/>
              </a:spcBef>
              <a:buFont typeface="Symbol" panose="05050102010706020507" pitchFamily="18" charset="2"/>
              <a:buChar char=""/>
              <a:tabLst>
                <a:tab pos="457200" algn="l"/>
              </a:tabLst>
            </a:pPr>
            <a:r>
              <a:rPr lang="en-US" sz="1500" dirty="0"/>
              <a:t>Irrigation leak detection &amp; repairs</a:t>
            </a:r>
            <a:endParaRPr lang="en-US" sz="1500" dirty="0">
              <a:cs typeface="Arial"/>
            </a:endParaRPr>
          </a:p>
          <a:p>
            <a:pPr marL="342900" indent="-342900">
              <a:lnSpc>
                <a:spcPct val="100000"/>
              </a:lnSpc>
              <a:spcBef>
                <a:spcPts val="0"/>
              </a:spcBef>
              <a:buFont typeface="Symbol" panose="05050102010706020507" pitchFamily="18" charset="2"/>
              <a:buChar char=""/>
              <a:tabLst>
                <a:tab pos="457200" algn="l"/>
              </a:tabLst>
            </a:pPr>
            <a:r>
              <a:rPr lang="en-US" sz="1500" dirty="0"/>
              <a:t>Section A &amp; B Marker restoration/repair</a:t>
            </a:r>
            <a:endParaRPr lang="en-US" sz="1500" dirty="0">
              <a:cs typeface="Arial"/>
            </a:endParaRPr>
          </a:p>
          <a:p>
            <a:pPr marL="342900" indent="-342900">
              <a:lnSpc>
                <a:spcPct val="100000"/>
              </a:lnSpc>
              <a:spcBef>
                <a:spcPts val="0"/>
              </a:spcBef>
              <a:buFont typeface="Symbol" panose="05050102010706020507" pitchFamily="18" charset="2"/>
              <a:buChar char=""/>
              <a:tabLst>
                <a:tab pos="457200" algn="l"/>
              </a:tabLst>
            </a:pPr>
            <a:r>
              <a:rPr lang="en-US" sz="1500" dirty="0"/>
              <a:t>Continue to Improve Turf quality and irrigation efficiency</a:t>
            </a:r>
            <a:endParaRPr lang="en-US" sz="1500" dirty="0">
              <a:cs typeface="Arial"/>
            </a:endParaRPr>
          </a:p>
          <a:p>
            <a:pPr marL="342900" indent="-342900">
              <a:lnSpc>
                <a:spcPct val="100000"/>
              </a:lnSpc>
              <a:spcBef>
                <a:spcPts val="0"/>
              </a:spcBef>
              <a:buFont typeface="Symbol" panose="05050102010706020507" pitchFamily="18" charset="2"/>
              <a:buChar char=""/>
              <a:tabLst>
                <a:tab pos="457200" algn="l"/>
              </a:tabLst>
            </a:pPr>
            <a:r>
              <a:rPr lang="en-US" sz="1500" dirty="0"/>
              <a:t>Photos of markers uploaded to the Cemetery site </a:t>
            </a:r>
            <a:endParaRPr lang="en-US" sz="1500" dirty="0">
              <a:cs typeface="Arial"/>
            </a:endParaRPr>
          </a:p>
          <a:p>
            <a:pPr marL="342900" indent="-342900">
              <a:lnSpc>
                <a:spcPct val="100000"/>
              </a:lnSpc>
              <a:spcBef>
                <a:spcPts val="0"/>
              </a:spcBef>
              <a:buFont typeface="Symbol" panose="05050102010706020507" pitchFamily="18" charset="2"/>
              <a:buChar char=""/>
              <a:tabLst>
                <a:tab pos="457200" algn="l"/>
              </a:tabLst>
            </a:pPr>
            <a:r>
              <a:rPr lang="en-US" sz="1500" dirty="0"/>
              <a:t>Veteran’s Memorial construction (funding dependent)</a:t>
            </a:r>
            <a:endParaRPr lang="en-US" sz="1500" dirty="0">
              <a:cs typeface="Arial"/>
            </a:endParaRPr>
          </a:p>
          <a:p>
            <a:pPr indent="-228600">
              <a:buFont typeface="Arial" panose="020B0604020202020204" pitchFamily="34" charset="0"/>
              <a:buChar char="•"/>
            </a:pPr>
            <a:endParaRPr lang="en-US" sz="1700" dirty="0"/>
          </a:p>
        </p:txBody>
      </p:sp>
    </p:spTree>
    <p:extLst>
      <p:ext uri="{BB962C8B-B14F-4D97-AF65-F5344CB8AC3E}">
        <p14:creationId xmlns:p14="http://schemas.microsoft.com/office/powerpoint/2010/main" val="41582923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Thank you and any questions!!</a:t>
            </a:r>
          </a:p>
        </p:txBody>
      </p:sp>
    </p:spTree>
    <p:extLst>
      <p:ext uri="{BB962C8B-B14F-4D97-AF65-F5344CB8AC3E}">
        <p14:creationId xmlns:p14="http://schemas.microsoft.com/office/powerpoint/2010/main" val="506336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A6BECD-8902-4EBD-AA09-23393312BCD5}"/>
              </a:ext>
            </a:extLst>
          </p:cNvPr>
          <p:cNvSpPr>
            <a:spLocks noGrp="1"/>
          </p:cNvSpPr>
          <p:nvPr>
            <p:ph type="title"/>
          </p:nvPr>
        </p:nvSpPr>
        <p:spPr>
          <a:xfrm>
            <a:off x="761800" y="762001"/>
            <a:ext cx="4931631" cy="1708242"/>
          </a:xfrm>
        </p:spPr>
        <p:txBody>
          <a:bodyPr vert="horz" lIns="91440" tIns="45720" rIns="91440" bIns="45720" rtlCol="0" anchor="ctr">
            <a:normAutofit/>
          </a:bodyPr>
          <a:lstStyle/>
          <a:p>
            <a:r>
              <a:rPr lang="en-US" sz="4000" dirty="0">
                <a:solidFill>
                  <a:schemeClr val="tx1"/>
                </a:solidFill>
                <a:latin typeface="+mj-lt"/>
              </a:rPr>
              <a:t>Public Works Strategic Work Plan</a:t>
            </a:r>
          </a:p>
        </p:txBody>
      </p:sp>
      <p:sp>
        <p:nvSpPr>
          <p:cNvPr id="3" name="Text Placeholder 2">
            <a:extLst>
              <a:ext uri="{FF2B5EF4-FFF2-40B4-BE49-F238E27FC236}">
                <a16:creationId xmlns:a16="http://schemas.microsoft.com/office/drawing/2014/main" id="{FCED39C9-CED4-48C1-8B41-5FBB9BB0D0A2}"/>
              </a:ext>
            </a:extLst>
          </p:cNvPr>
          <p:cNvSpPr>
            <a:spLocks noGrp="1"/>
          </p:cNvSpPr>
          <p:nvPr>
            <p:ph type="body" sz="quarter" idx="10"/>
          </p:nvPr>
        </p:nvSpPr>
        <p:spPr>
          <a:xfrm>
            <a:off x="761800" y="2657150"/>
            <a:ext cx="5463593" cy="1843269"/>
          </a:xfrm>
        </p:spPr>
        <p:txBody>
          <a:bodyPr vert="horz" lIns="91440" tIns="45720" rIns="91440" bIns="45720" numCol="1" spcCol="548640" rtlCol="0" anchor="t">
            <a:normAutofit/>
          </a:bodyPr>
          <a:lstStyle/>
          <a:p>
            <a:pPr indent="-228600">
              <a:buFont typeface="Arial" panose="020B0604020202020204" pitchFamily="34" charset="0"/>
              <a:buChar char="•"/>
            </a:pPr>
            <a:r>
              <a:rPr lang="en-US" sz="2000" dirty="0">
                <a:cs typeface="Arial"/>
              </a:rPr>
              <a:t>Our mission is to provide fiscally responsible services that promote our vision of a safe and beautiful community that can be enjoyed for generations to come.</a:t>
            </a:r>
          </a:p>
        </p:txBody>
      </p:sp>
      <p:pic>
        <p:nvPicPr>
          <p:cNvPr id="5" name="Picture 4" descr="A person using a fire hydrant&#10;&#10;Description automatically generated with medium confidence">
            <a:extLst>
              <a:ext uri="{FF2B5EF4-FFF2-40B4-BE49-F238E27FC236}">
                <a16:creationId xmlns:a16="http://schemas.microsoft.com/office/drawing/2014/main" id="{B0A1A4BA-772B-28A0-0FCB-F7424A92AA6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422" r="2" b="2"/>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389999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BE300-8780-45EB-8D48-AE1261C6AEA4}"/>
              </a:ext>
            </a:extLst>
          </p:cNvPr>
          <p:cNvSpPr>
            <a:spLocks noGrp="1"/>
          </p:cNvSpPr>
          <p:nvPr>
            <p:ph type="title"/>
          </p:nvPr>
        </p:nvSpPr>
        <p:spPr>
          <a:xfrm>
            <a:off x="481013" y="3752849"/>
            <a:ext cx="3290887" cy="2452687"/>
          </a:xfrm>
        </p:spPr>
        <p:txBody>
          <a:bodyPr vert="horz" lIns="91440" tIns="45720" rIns="91440" bIns="45720" rtlCol="0" anchor="ctr">
            <a:normAutofit/>
          </a:bodyPr>
          <a:lstStyle/>
          <a:p>
            <a:r>
              <a:rPr lang="en-US" sz="3600" dirty="0">
                <a:solidFill>
                  <a:schemeClr val="tx1"/>
                </a:solidFill>
                <a:latin typeface="+mj-lt"/>
              </a:rPr>
              <a:t>2024 Plan</a:t>
            </a:r>
          </a:p>
        </p:txBody>
      </p:sp>
      <p:pic>
        <p:nvPicPr>
          <p:cNvPr id="5" name="Picture 4" descr="A picture containing sky, outdoor, nature, water&#10;&#10;Description automatically generated">
            <a:extLst>
              <a:ext uri="{FF2B5EF4-FFF2-40B4-BE49-F238E27FC236}">
                <a16:creationId xmlns:a16="http://schemas.microsoft.com/office/drawing/2014/main" id="{801E5FB4-4A36-0FEC-A3B1-9E538ABCA9D2}"/>
              </a:ext>
            </a:extLst>
          </p:cNvPr>
          <p:cNvPicPr>
            <a:picLocks noChangeAspect="1"/>
          </p:cNvPicPr>
          <p:nvPr/>
        </p:nvPicPr>
        <p:blipFill rotWithShape="1">
          <a:blip r:embed="rId2">
            <a:extLst>
              <a:ext uri="{28A0092B-C50C-407E-A947-70E740481C1C}">
                <a14:useLocalDpi xmlns:a14="http://schemas.microsoft.com/office/drawing/2010/main" val="0"/>
              </a:ext>
            </a:extLst>
          </a:blip>
          <a:srcRect t="52996"/>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ext Placeholder 2">
            <a:extLst>
              <a:ext uri="{FF2B5EF4-FFF2-40B4-BE49-F238E27FC236}">
                <a16:creationId xmlns:a16="http://schemas.microsoft.com/office/drawing/2014/main" id="{424A9723-B29B-451B-992B-89AB5BE37604}"/>
              </a:ext>
            </a:extLst>
          </p:cNvPr>
          <p:cNvSpPr>
            <a:spLocks noGrp="1"/>
          </p:cNvSpPr>
          <p:nvPr>
            <p:ph type="body" sz="quarter" idx="10"/>
          </p:nvPr>
        </p:nvSpPr>
        <p:spPr>
          <a:xfrm>
            <a:off x="4223982" y="3752850"/>
            <a:ext cx="7485413" cy="2452687"/>
          </a:xfrm>
        </p:spPr>
        <p:txBody>
          <a:bodyPr vert="horz" lIns="91440" tIns="45720" rIns="91440" bIns="45720" numCol="1" rtlCol="0" anchor="ctr">
            <a:normAutofit/>
          </a:bodyPr>
          <a:lstStyle/>
          <a:p>
            <a:r>
              <a:rPr lang="en-US" dirty="0">
                <a:effectLst/>
              </a:rPr>
              <a:t>We take our job seriously serving the community’s 17,390 residents. This means focusing on the work that keeps the community safe, while planning for tomorrow. The Fiscal Year 2024 Strategic Work Plan sets out a road map for the work ahead. Some of the goals can be achieved over the coming year. Others will take several years, but ones that we think will help us to better serve the community and make lives better for the Citizens of Washougal.</a:t>
            </a:r>
          </a:p>
          <a:p>
            <a:pPr indent="-228600">
              <a:buFont typeface="Arial" panose="020B0604020202020204" pitchFamily="34" charset="0"/>
              <a:buChar char="•"/>
            </a:pPr>
            <a:endParaRPr lang="en-US" dirty="0"/>
          </a:p>
        </p:txBody>
      </p:sp>
    </p:spTree>
    <p:extLst>
      <p:ext uri="{BB962C8B-B14F-4D97-AF65-F5344CB8AC3E}">
        <p14:creationId xmlns:p14="http://schemas.microsoft.com/office/powerpoint/2010/main" val="1378666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07C3F-FD6A-4AE7-8C41-22385C790F5F}"/>
              </a:ext>
            </a:extLst>
          </p:cNvPr>
          <p:cNvSpPr>
            <a:spLocks noGrp="1"/>
          </p:cNvSpPr>
          <p:nvPr>
            <p:ph type="title"/>
          </p:nvPr>
        </p:nvSpPr>
        <p:spPr>
          <a:xfrm>
            <a:off x="8079978" y="741391"/>
            <a:ext cx="3369234" cy="1616203"/>
          </a:xfrm>
        </p:spPr>
        <p:txBody>
          <a:bodyPr vert="horz" lIns="91440" tIns="45720" rIns="91440" bIns="45720" rtlCol="0" anchor="b">
            <a:normAutofit/>
          </a:bodyPr>
          <a:lstStyle/>
          <a:p>
            <a:r>
              <a:rPr lang="en-US" sz="3200" dirty="0">
                <a:solidFill>
                  <a:schemeClr val="tx1"/>
                </a:solidFill>
                <a:latin typeface="+mj-lt"/>
              </a:rPr>
              <a:t>Capital Improvement Plan</a:t>
            </a:r>
          </a:p>
        </p:txBody>
      </p:sp>
      <p:pic>
        <p:nvPicPr>
          <p:cNvPr id="4" name="Picture 3">
            <a:extLst>
              <a:ext uri="{FF2B5EF4-FFF2-40B4-BE49-F238E27FC236}">
                <a16:creationId xmlns:a16="http://schemas.microsoft.com/office/drawing/2014/main" id="{24706C32-935F-E06D-C2A1-8734E1A0FA9E}"/>
              </a:ext>
            </a:extLst>
          </p:cNvPr>
          <p:cNvPicPr>
            <a:picLocks noChangeAspect="1"/>
          </p:cNvPicPr>
          <p:nvPr/>
        </p:nvPicPr>
        <p:blipFill rotWithShape="1">
          <a:blip r:embed="rId2"/>
          <a:srcRect l="15369" r="12970"/>
          <a:stretch/>
        </p:blipFill>
        <p:spPr>
          <a:xfrm>
            <a:off x="20" y="10"/>
            <a:ext cx="7390243" cy="6857990"/>
          </a:xfrm>
          <a:prstGeom prst="rect">
            <a:avLst/>
          </a:prstGeom>
        </p:spPr>
      </p:pic>
      <p:sp>
        <p:nvSpPr>
          <p:cNvPr id="27" name="Rectangle 26">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879677" y="2347416"/>
            <a:ext cx="1630908" cy="7390262"/>
          </a:xfrm>
          <a:prstGeom prst="rect">
            <a:avLst/>
          </a:prstGeom>
          <a:gradFill>
            <a:gsLst>
              <a:gs pos="0">
                <a:schemeClr val="accent5"/>
              </a:gs>
              <a:gs pos="47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1919061" y="1919060"/>
            <a:ext cx="6854280" cy="3016159"/>
          </a:xfrm>
          <a:prstGeom prst="rect">
            <a:avLst/>
          </a:prstGeom>
          <a:gradFill flip="none" rotWithShape="1">
            <a:gsLst>
              <a:gs pos="0">
                <a:schemeClr val="accent5"/>
              </a:gs>
              <a:gs pos="47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31" name="Rectangle 30">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461657" y="4425055"/>
            <a:ext cx="2928605" cy="2432945"/>
          </a:xfrm>
          <a:prstGeom prst="rect">
            <a:avLst/>
          </a:prstGeom>
          <a:gradFill flip="none" rotWithShape="1">
            <a:gsLst>
              <a:gs pos="0">
                <a:schemeClr val="accent2"/>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3" name="Text Placeholder 2">
            <a:extLst>
              <a:ext uri="{FF2B5EF4-FFF2-40B4-BE49-F238E27FC236}">
                <a16:creationId xmlns:a16="http://schemas.microsoft.com/office/drawing/2014/main" id="{BB0C928C-BD32-468B-84B5-E8BC77C18F13}"/>
              </a:ext>
            </a:extLst>
          </p:cNvPr>
          <p:cNvSpPr>
            <a:spLocks noGrp="1"/>
          </p:cNvSpPr>
          <p:nvPr>
            <p:ph type="body" sz="quarter" idx="10"/>
          </p:nvPr>
        </p:nvSpPr>
        <p:spPr>
          <a:xfrm>
            <a:off x="8079978" y="2533476"/>
            <a:ext cx="3369234" cy="3447832"/>
          </a:xfrm>
        </p:spPr>
        <p:txBody>
          <a:bodyPr vert="horz" lIns="91440" tIns="45720" rIns="91440" bIns="45720" numCol="1" rtlCol="0" anchor="t">
            <a:normAutofit/>
          </a:bodyPr>
          <a:lstStyle/>
          <a:p>
            <a:r>
              <a:rPr lang="en-US" sz="1300" b="1" dirty="0"/>
              <a:t>What is the Capital Improvement Plan?</a:t>
            </a:r>
          </a:p>
          <a:p>
            <a:r>
              <a:rPr lang="en-US" sz="1300" dirty="0"/>
              <a:t>The Capital Improvement Plan (CIP) is the City of Washougal’s plan for large-scale infrastructure improvement projects. The Growth Management Act requires that our Comprehensive Plan include Capital Facilities Elements for all of our facilities programs, including: water, wastewater, stormwater, parks, general facilities, and streets. The City has capital facilities plans for all of these areas and our Cemetery. Projects identified in our plans for a given year can include upgrades, enhancements and repairs to our utility system, street network, parks and trails system, cemetery and general facilities</a:t>
            </a:r>
          </a:p>
        </p:txBody>
      </p:sp>
    </p:spTree>
    <p:extLst>
      <p:ext uri="{BB962C8B-B14F-4D97-AF65-F5344CB8AC3E}">
        <p14:creationId xmlns:p14="http://schemas.microsoft.com/office/powerpoint/2010/main" val="2889982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D3A1AC5-FE10-4DE3-94E4-109E2D33EAB5}"/>
              </a:ext>
            </a:extLst>
          </p:cNvPr>
          <p:cNvSpPr>
            <a:spLocks noGrp="1"/>
          </p:cNvSpPr>
          <p:nvPr>
            <p:ph type="title"/>
          </p:nvPr>
        </p:nvSpPr>
        <p:spPr>
          <a:xfrm>
            <a:off x="477981" y="1122363"/>
            <a:ext cx="5561737" cy="3204134"/>
          </a:xfrm>
        </p:spPr>
        <p:txBody>
          <a:bodyPr vert="horz" lIns="91440" tIns="45720" rIns="91440" bIns="45720" rtlCol="0" anchor="ctr" anchorCtr="0">
            <a:normAutofit/>
          </a:bodyPr>
          <a:lstStyle/>
          <a:p>
            <a:pPr algn="ctr"/>
            <a:r>
              <a:rPr lang="en-US" sz="4800" dirty="0">
                <a:solidFill>
                  <a:schemeClr val="tx1"/>
                </a:solidFill>
                <a:latin typeface="+mj-lt"/>
              </a:rPr>
              <a:t>2024 Capital Improvement Projects Storybook </a:t>
            </a:r>
            <a:endParaRPr lang="en-US" sz="4800" dirty="0">
              <a:solidFill>
                <a:schemeClr val="tx1"/>
              </a:solidFill>
              <a:latin typeface="+mj-lt"/>
              <a:cs typeface="Arial"/>
            </a:endParaRPr>
          </a:p>
        </p:txBody>
      </p:sp>
      <p:sp>
        <p:nvSpPr>
          <p:cNvPr id="3" name="Text Placeholder 2">
            <a:extLst>
              <a:ext uri="{FF2B5EF4-FFF2-40B4-BE49-F238E27FC236}">
                <a16:creationId xmlns:a16="http://schemas.microsoft.com/office/drawing/2014/main" id="{9D50954D-6214-4500-BA7E-4C2DF8364B7A}"/>
              </a:ext>
            </a:extLst>
          </p:cNvPr>
          <p:cNvSpPr>
            <a:spLocks noGrp="1"/>
          </p:cNvSpPr>
          <p:nvPr>
            <p:ph type="body" sz="quarter" idx="10"/>
          </p:nvPr>
        </p:nvSpPr>
        <p:spPr>
          <a:xfrm>
            <a:off x="477980" y="4872922"/>
            <a:ext cx="4023359" cy="1208141"/>
          </a:xfrm>
        </p:spPr>
        <p:txBody>
          <a:bodyPr vert="horz" lIns="91440" tIns="45720" rIns="91440" bIns="45720" numCol="1" rtlCol="0">
            <a:normAutofit/>
          </a:bodyPr>
          <a:lstStyle/>
          <a:p>
            <a:r>
              <a:rPr lang="en-US" sz="2000" dirty="0">
                <a:hlinkClick r:id="rId2"/>
              </a:rPr>
              <a:t>2024 Capital Improvement Projects (arcgis.com)</a:t>
            </a:r>
            <a:endParaRPr lang="en-US" sz="2000" dirty="0"/>
          </a:p>
        </p:txBody>
      </p:sp>
      <p:sp>
        <p:nvSpPr>
          <p:cNvPr id="32" name="Rectangle 3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4" name="Rectangle 3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A picture containing outdoor, tree, sky, ground&#10;&#10;Description automatically generated">
            <a:extLst>
              <a:ext uri="{FF2B5EF4-FFF2-40B4-BE49-F238E27FC236}">
                <a16:creationId xmlns:a16="http://schemas.microsoft.com/office/drawing/2014/main" id="{05A127EB-9423-5460-D44F-BB0731195B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4643" y="0"/>
            <a:ext cx="5143500" cy="6858000"/>
          </a:xfrm>
          <a:prstGeom prst="rect">
            <a:avLst/>
          </a:prstGeom>
        </p:spPr>
      </p:pic>
    </p:spTree>
    <p:extLst>
      <p:ext uri="{BB962C8B-B14F-4D97-AF65-F5344CB8AC3E}">
        <p14:creationId xmlns:p14="http://schemas.microsoft.com/office/powerpoint/2010/main" val="1609472590"/>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AD9F9-8B55-F52F-4E98-BF3B67B819F3}"/>
              </a:ext>
            </a:extLst>
          </p:cNvPr>
          <p:cNvSpPr>
            <a:spLocks noGrp="1"/>
          </p:cNvSpPr>
          <p:nvPr>
            <p:ph type="title"/>
          </p:nvPr>
        </p:nvSpPr>
        <p:spPr>
          <a:xfrm>
            <a:off x="5868557" y="1138036"/>
            <a:ext cx="5444382" cy="1402470"/>
          </a:xfrm>
        </p:spPr>
        <p:txBody>
          <a:bodyPr vert="horz" lIns="91440" tIns="45720" rIns="91440" bIns="45720" rtlCol="0" anchor="t">
            <a:normAutofit/>
          </a:bodyPr>
          <a:lstStyle/>
          <a:p>
            <a:r>
              <a:rPr lang="en-US" sz="3200" dirty="0">
                <a:solidFill>
                  <a:schemeClr val="tx1"/>
                </a:solidFill>
                <a:latin typeface="+mj-lt"/>
              </a:rPr>
              <a:t>Engineering Overview</a:t>
            </a:r>
          </a:p>
        </p:txBody>
      </p:sp>
      <p:pic>
        <p:nvPicPr>
          <p:cNvPr id="7" name="Picture 6" descr="A picture containing outdoor, road, grass, building&#10;&#10;Description automatically generated">
            <a:extLst>
              <a:ext uri="{FF2B5EF4-FFF2-40B4-BE49-F238E27FC236}">
                <a16:creationId xmlns:a16="http://schemas.microsoft.com/office/drawing/2014/main" id="{5B0FEF5C-4020-E517-595E-8E9976E1C91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 b="152"/>
          <a:stretch/>
        </p:blipFill>
        <p:spPr>
          <a:xfrm>
            <a:off x="-1" y="10"/>
            <a:ext cx="5151179" cy="6857990"/>
          </a:xfrm>
          <a:prstGeom prst="rect">
            <a:avLst/>
          </a:prstGeom>
        </p:spPr>
      </p:pic>
      <p:cxnSp>
        <p:nvCxnSpPr>
          <p:cNvPr id="31" name="Straight Connector 30">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D6AC801A-FF4A-2E94-3D59-529BF8A6F669}"/>
              </a:ext>
            </a:extLst>
          </p:cNvPr>
          <p:cNvSpPr>
            <a:spLocks noGrp="1"/>
          </p:cNvSpPr>
          <p:nvPr>
            <p:ph type="body" sz="quarter" idx="10"/>
          </p:nvPr>
        </p:nvSpPr>
        <p:spPr>
          <a:xfrm>
            <a:off x="5868557" y="2050472"/>
            <a:ext cx="5444382" cy="4091911"/>
          </a:xfrm>
        </p:spPr>
        <p:txBody>
          <a:bodyPr vert="horz" lIns="91440" tIns="45720" rIns="91440" bIns="45720" numCol="1" rtlCol="0">
            <a:normAutofit/>
          </a:bodyPr>
          <a:lstStyle/>
          <a:p>
            <a:pPr marR="0">
              <a:spcBef>
                <a:spcPts val="500"/>
              </a:spcBef>
              <a:spcAft>
                <a:spcPts val="1000"/>
              </a:spcAft>
            </a:pPr>
            <a:r>
              <a:rPr lang="en-US" sz="1700" b="1" dirty="0"/>
              <a:t>OVERVIEW</a:t>
            </a:r>
          </a:p>
          <a:p>
            <a:pPr marR="0">
              <a:spcBef>
                <a:spcPts val="0"/>
              </a:spcBef>
              <a:spcAft>
                <a:spcPts val="1200"/>
              </a:spcAft>
            </a:pPr>
            <a:r>
              <a:rPr lang="en-US" sz="1700" dirty="0">
                <a:effectLst/>
              </a:rPr>
              <a:t>The Engineering Department works to develop and improve the services and facilities important to everyday life in Washougal. The division has an important role in the design, construction, and maintenance of public works systems: water, sewer, stormwater, streets, and parks.</a:t>
            </a:r>
          </a:p>
          <a:p>
            <a:pPr marR="0">
              <a:spcBef>
                <a:spcPts val="0"/>
              </a:spcBef>
              <a:spcAft>
                <a:spcPts val="1200"/>
              </a:spcAft>
            </a:pPr>
            <a:r>
              <a:rPr lang="en-US" sz="1700" dirty="0">
                <a:effectLst/>
              </a:rPr>
              <a:t>The Engineering Department creates and implement the city’s Capital Improvement Plan (CIP). The division also ensures that private and public developments comply with adopted plans and development standards to protect our quality of life. </a:t>
            </a:r>
          </a:p>
          <a:p>
            <a:pPr indent="-228600">
              <a:buFont typeface="Arial" panose="020B0604020202020204" pitchFamily="34" charset="0"/>
              <a:buChar char="•"/>
            </a:pPr>
            <a:endParaRPr lang="en-US" sz="1700" dirty="0"/>
          </a:p>
        </p:txBody>
      </p:sp>
    </p:spTree>
    <p:extLst>
      <p:ext uri="{BB962C8B-B14F-4D97-AF65-F5344CB8AC3E}">
        <p14:creationId xmlns:p14="http://schemas.microsoft.com/office/powerpoint/2010/main" val="1282178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3AD9F9-8B55-F52F-4E98-BF3B67B819F3}"/>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5000" kern="1200" dirty="0">
                <a:solidFill>
                  <a:schemeClr val="tx1"/>
                </a:solidFill>
                <a:latin typeface="+mj-lt"/>
                <a:ea typeface="+mj-ea"/>
                <a:cs typeface="+mj-cs"/>
              </a:rPr>
              <a:t>Engineering Responsibilities</a:t>
            </a:r>
          </a:p>
        </p:txBody>
      </p:sp>
      <p:sp>
        <p:nvSpPr>
          <p:cNvPr id="40"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D6AC801A-FF4A-2E94-3D59-529BF8A6F669}"/>
              </a:ext>
            </a:extLst>
          </p:cNvPr>
          <p:cNvSpPr>
            <a:spLocks noGrp="1"/>
          </p:cNvSpPr>
          <p:nvPr>
            <p:ph type="body" sz="quarter" idx="10"/>
          </p:nvPr>
        </p:nvSpPr>
        <p:spPr>
          <a:xfrm>
            <a:off x="630936" y="2660904"/>
            <a:ext cx="4818888" cy="3547872"/>
          </a:xfrm>
        </p:spPr>
        <p:txBody>
          <a:bodyPr vert="horz" lIns="91440" tIns="45720" rIns="91440" bIns="45720" numCol="1" rtlCol="0" anchor="t">
            <a:normAutofit lnSpcReduction="10000"/>
          </a:bodyPr>
          <a:lstStyle/>
          <a:p>
            <a:pPr marR="0">
              <a:spcBef>
                <a:spcPts val="0"/>
              </a:spcBef>
              <a:spcAft>
                <a:spcPts val="0"/>
              </a:spcAft>
            </a:pPr>
            <a:endParaRPr lang="en-US" sz="1600" b="1" dirty="0"/>
          </a:p>
          <a:p>
            <a:pPr marR="0">
              <a:spcBef>
                <a:spcPts val="0"/>
              </a:spcBef>
              <a:spcAft>
                <a:spcPts val="1200"/>
              </a:spcAft>
            </a:pPr>
            <a:r>
              <a:rPr lang="en-US" sz="1600" dirty="0">
                <a:effectLst/>
              </a:rPr>
              <a:t>The City of Washougal has worked very hard to implement projects, but the increase in projects have doubled without any increase in staffing:</a:t>
            </a:r>
          </a:p>
          <a:p>
            <a:pPr marL="0" marR="0" indent="-228600">
              <a:spcBef>
                <a:spcPts val="0"/>
              </a:spcBef>
              <a:spcAft>
                <a:spcPts val="1200"/>
              </a:spcAft>
              <a:buFont typeface="Arial" panose="020B0604020202020204" pitchFamily="34" charset="0"/>
              <a:buChar char="•"/>
            </a:pPr>
            <a:r>
              <a:rPr lang="en-US" sz="1600" dirty="0">
                <a:effectLst/>
              </a:rPr>
              <a:t>2024 The City has </a:t>
            </a:r>
            <a:r>
              <a:rPr lang="en-US" sz="1600" b="1" u="sng" dirty="0">
                <a:effectLst/>
                <a:highlight>
                  <a:srgbClr val="FFFF00"/>
                </a:highlight>
              </a:rPr>
              <a:t>34 Projects </a:t>
            </a:r>
            <a:r>
              <a:rPr lang="en-US" sz="1600" dirty="0">
                <a:effectLst/>
              </a:rPr>
              <a:t>with the budget of over $30 Million (please note Fire Station/Police Station budget NOT included)</a:t>
            </a:r>
          </a:p>
          <a:p>
            <a:pPr marL="0" marR="0" indent="-228600">
              <a:spcBef>
                <a:spcPts val="0"/>
              </a:spcBef>
              <a:spcAft>
                <a:spcPts val="1200"/>
              </a:spcAft>
              <a:buFont typeface="Arial" panose="020B0604020202020204" pitchFamily="34" charset="0"/>
              <a:buChar char="•"/>
            </a:pPr>
            <a:r>
              <a:rPr lang="en-US" sz="1600" dirty="0">
                <a:effectLst/>
              </a:rPr>
              <a:t>2023 the city had 18 projects budget of $16 Million.</a:t>
            </a:r>
          </a:p>
          <a:p>
            <a:pPr marL="0" marR="0" indent="-228600">
              <a:spcBef>
                <a:spcPts val="0"/>
              </a:spcBef>
              <a:spcAft>
                <a:spcPts val="1200"/>
              </a:spcAft>
              <a:buFont typeface="Arial" panose="020B0604020202020204" pitchFamily="34" charset="0"/>
              <a:buChar char="•"/>
            </a:pPr>
            <a:r>
              <a:rPr lang="en-US" sz="1600" dirty="0">
                <a:effectLst/>
              </a:rPr>
              <a:t>2022 the city had 25 projects budget of $18 Million.</a:t>
            </a:r>
          </a:p>
          <a:p>
            <a:pPr marL="0" marR="0" indent="-228600">
              <a:spcBef>
                <a:spcPts val="0"/>
              </a:spcBef>
              <a:spcAft>
                <a:spcPts val="1200"/>
              </a:spcAft>
              <a:buFont typeface="Arial" panose="020B0604020202020204" pitchFamily="34" charset="0"/>
              <a:buChar char="•"/>
            </a:pPr>
            <a:r>
              <a:rPr lang="en-US" sz="1600" dirty="0">
                <a:effectLst/>
              </a:rPr>
              <a:t>2021 the city had </a:t>
            </a:r>
            <a:r>
              <a:rPr lang="en-US" sz="1600" b="1" dirty="0">
                <a:effectLst/>
                <a:highlight>
                  <a:srgbClr val="FFFF00"/>
                </a:highlight>
              </a:rPr>
              <a:t>19 projects </a:t>
            </a:r>
            <a:r>
              <a:rPr lang="en-US" sz="1600" dirty="0">
                <a:effectLst/>
              </a:rPr>
              <a:t>budget of $9 Million.</a:t>
            </a:r>
          </a:p>
          <a:p>
            <a:pPr indent="-228600">
              <a:buFont typeface="Arial" panose="020B0604020202020204" pitchFamily="34" charset="0"/>
              <a:buChar char="•"/>
            </a:pPr>
            <a:endParaRPr lang="en-US" sz="1500" dirty="0"/>
          </a:p>
        </p:txBody>
      </p:sp>
      <p:pic>
        <p:nvPicPr>
          <p:cNvPr id="6" name="Picture 5">
            <a:extLst>
              <a:ext uri="{FF2B5EF4-FFF2-40B4-BE49-F238E27FC236}">
                <a16:creationId xmlns:a16="http://schemas.microsoft.com/office/drawing/2014/main" id="{B5872CB7-474F-1F0B-C0E8-7DE87402B0A9}"/>
              </a:ext>
            </a:extLst>
          </p:cNvPr>
          <p:cNvPicPr>
            <a:picLocks noChangeAspect="1"/>
          </p:cNvPicPr>
          <p:nvPr/>
        </p:nvPicPr>
        <p:blipFill>
          <a:blip r:embed="rId2"/>
          <a:stretch>
            <a:fillRect/>
          </a:stretch>
        </p:blipFill>
        <p:spPr>
          <a:xfrm>
            <a:off x="6093102" y="1380744"/>
            <a:ext cx="5590517" cy="3560373"/>
          </a:xfrm>
          <a:prstGeom prst="rect">
            <a:avLst/>
          </a:prstGeom>
        </p:spPr>
      </p:pic>
    </p:spTree>
    <p:extLst>
      <p:ext uri="{BB962C8B-B14F-4D97-AF65-F5344CB8AC3E}">
        <p14:creationId xmlns:p14="http://schemas.microsoft.com/office/powerpoint/2010/main" val="4195307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1D57C-2466-0894-7B3C-7260C01D8471}"/>
              </a:ext>
            </a:extLst>
          </p:cNvPr>
          <p:cNvSpPr>
            <a:spLocks noGrp="1"/>
          </p:cNvSpPr>
          <p:nvPr>
            <p:ph type="title"/>
          </p:nvPr>
        </p:nvSpPr>
        <p:spPr>
          <a:xfrm>
            <a:off x="838200" y="586271"/>
            <a:ext cx="4842510" cy="1577975"/>
          </a:xfrm>
        </p:spPr>
        <p:txBody>
          <a:bodyPr anchor="b">
            <a:normAutofit/>
          </a:bodyPr>
          <a:lstStyle/>
          <a:p>
            <a:r>
              <a:rPr lang="en-US" sz="4200" dirty="0"/>
              <a:t>Engineering 2023 Accomplishments</a:t>
            </a:r>
          </a:p>
        </p:txBody>
      </p:sp>
      <p:sp>
        <p:nvSpPr>
          <p:cNvPr id="3" name="Content Placeholder 2">
            <a:extLst>
              <a:ext uri="{FF2B5EF4-FFF2-40B4-BE49-F238E27FC236}">
                <a16:creationId xmlns:a16="http://schemas.microsoft.com/office/drawing/2014/main" id="{5EB2F074-AD4E-3214-3E9F-60B93ED68A67}"/>
              </a:ext>
            </a:extLst>
          </p:cNvPr>
          <p:cNvSpPr>
            <a:spLocks noGrp="1"/>
          </p:cNvSpPr>
          <p:nvPr>
            <p:ph type="body" sz="quarter" idx="10"/>
          </p:nvPr>
        </p:nvSpPr>
        <p:spPr>
          <a:xfrm>
            <a:off x="838200" y="2302032"/>
            <a:ext cx="4351020" cy="3931920"/>
          </a:xfrm>
        </p:spPr>
        <p:txBody>
          <a:bodyPr>
            <a:normAutofit/>
          </a:bodyPr>
          <a:lstStyle/>
          <a:p>
            <a:pPr marL="342900" marR="0" lvl="0" indent="-342900">
              <a:spcBef>
                <a:spcPts val="0"/>
              </a:spcBef>
              <a:spcAft>
                <a:spcPts val="0"/>
              </a:spcAft>
              <a:buFont typeface="Calibri" panose="020F0502020204030204" pitchFamily="34" charset="0"/>
              <a:buChar char="-"/>
            </a:pPr>
            <a:r>
              <a:rPr lang="en-US" dirty="0">
                <a:effectLst/>
              </a:rPr>
              <a:t>11 Capital projects either completed or substantially completed</a:t>
            </a:r>
          </a:p>
          <a:p>
            <a:pPr marL="342900" marR="0" lvl="0" indent="-342900">
              <a:spcBef>
                <a:spcPts val="0"/>
              </a:spcBef>
              <a:spcAft>
                <a:spcPts val="0"/>
              </a:spcAft>
              <a:buFont typeface="Calibri" panose="020F0502020204030204" pitchFamily="34" charset="0"/>
              <a:buChar char="-"/>
            </a:pPr>
            <a:r>
              <a:rPr lang="en-US" dirty="0">
                <a:effectLst/>
              </a:rPr>
              <a:t>213 right of way permits processed</a:t>
            </a:r>
          </a:p>
          <a:p>
            <a:pPr marL="342900" marR="0" lvl="0" indent="-342900">
              <a:spcBef>
                <a:spcPts val="0"/>
              </a:spcBef>
              <a:spcAft>
                <a:spcPts val="0"/>
              </a:spcAft>
              <a:buFont typeface="Calibri" panose="020F0502020204030204" pitchFamily="34" charset="0"/>
              <a:buChar char="-"/>
            </a:pPr>
            <a:r>
              <a:rPr lang="en-US" dirty="0">
                <a:effectLst/>
              </a:rPr>
              <a:t>$1,968,440 in Transportation grants awarded in 2023</a:t>
            </a:r>
          </a:p>
          <a:p>
            <a:pPr marL="342900" marR="0" lvl="0" indent="-342900">
              <a:spcBef>
                <a:spcPts val="0"/>
              </a:spcBef>
              <a:spcAft>
                <a:spcPts val="0"/>
              </a:spcAft>
              <a:buFont typeface="Calibri" panose="020F0502020204030204" pitchFamily="34" charset="0"/>
              <a:buChar char="-"/>
            </a:pPr>
            <a:r>
              <a:rPr lang="en-US" dirty="0">
                <a:effectLst/>
              </a:rPr>
              <a:t>78 transportation related public requests received and processed</a:t>
            </a:r>
          </a:p>
          <a:p>
            <a:pPr marL="342900" marR="0" lvl="0" indent="-342900">
              <a:spcBef>
                <a:spcPts val="0"/>
              </a:spcBef>
              <a:spcAft>
                <a:spcPts val="0"/>
              </a:spcAft>
              <a:buFont typeface="Calibri" panose="020F0502020204030204" pitchFamily="34" charset="0"/>
              <a:buChar char="-"/>
            </a:pPr>
            <a:r>
              <a:rPr lang="en-US" dirty="0">
                <a:effectLst/>
              </a:rPr>
              <a:t>Successful adoption of 6 year transportation improvement program</a:t>
            </a:r>
          </a:p>
          <a:p>
            <a:endParaRPr lang="en-US" dirty="0"/>
          </a:p>
        </p:txBody>
      </p:sp>
      <p:pic>
        <p:nvPicPr>
          <p:cNvPr id="7" name="Picture 6" descr="A person digging a hole in a trench&#10;&#10;Description automatically generated">
            <a:extLst>
              <a:ext uri="{FF2B5EF4-FFF2-40B4-BE49-F238E27FC236}">
                <a16:creationId xmlns:a16="http://schemas.microsoft.com/office/drawing/2014/main" id="{EAD21259-3E49-EA57-DD29-6F98D63D6A3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217" b="19609"/>
          <a:stretch/>
        </p:blipFill>
        <p:spPr>
          <a:xfrm>
            <a:off x="6359652" y="345226"/>
            <a:ext cx="5372100" cy="5888726"/>
          </a:xfrm>
          <a:prstGeom prst="rect">
            <a:avLst/>
          </a:prstGeom>
          <a:noFill/>
        </p:spPr>
      </p:pic>
    </p:spTree>
    <p:extLst>
      <p:ext uri="{BB962C8B-B14F-4D97-AF65-F5344CB8AC3E}">
        <p14:creationId xmlns:p14="http://schemas.microsoft.com/office/powerpoint/2010/main" val="3610964479"/>
      </p:ext>
    </p:extLst>
  </p:cSld>
  <p:clrMapOvr>
    <a:masterClrMapping/>
  </p:clrMapOvr>
</p:sld>
</file>

<file path=ppt/theme/theme1.xml><?xml version="1.0" encoding="utf-8"?>
<a:theme xmlns:a="http://schemas.openxmlformats.org/drawingml/2006/main" name="Office Theme">
  <a:themeElements>
    <a:clrScheme name="City of Washougal Theme">
      <a:dk1>
        <a:srgbClr val="000000"/>
      </a:dk1>
      <a:lt1>
        <a:sysClr val="window" lastClr="FFFFFF"/>
      </a:lt1>
      <a:dk2>
        <a:srgbClr val="F7941D"/>
      </a:dk2>
      <a:lt2>
        <a:srgbClr val="FFFFFF"/>
      </a:lt2>
      <a:accent1>
        <a:srgbClr val="FFA538"/>
      </a:accent1>
      <a:accent2>
        <a:srgbClr val="0073AB"/>
      </a:accent2>
      <a:accent3>
        <a:srgbClr val="04C49B"/>
      </a:accent3>
      <a:accent4>
        <a:srgbClr val="1EB0F7"/>
      </a:accent4>
      <a:accent5>
        <a:srgbClr val="FC4E12"/>
      </a:accent5>
      <a:accent6>
        <a:srgbClr val="FDCE39"/>
      </a:accent6>
      <a:hlink>
        <a:srgbClr val="2998E3"/>
      </a:hlink>
      <a:folHlink>
        <a:srgbClr val="8C8C8C"/>
      </a:folHlink>
    </a:clrScheme>
    <a:fontScheme name="COW">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9-17-20 Park Board Meeting.potx" id="{111CF644-116D-47A0-A783-620BE5B1663C}" vid="{E9F422D2-F720-484C-9939-C90C7EFC1A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14542D3F0F14E40BCEAC936315415B5" ma:contentTypeVersion="16" ma:contentTypeDescription="Create a new document." ma:contentTypeScope="" ma:versionID="06d5f1a593b1a56db6e88ac5834d72e6">
  <xsd:schema xmlns:xsd="http://www.w3.org/2001/XMLSchema" xmlns:xs="http://www.w3.org/2001/XMLSchema" xmlns:p="http://schemas.microsoft.com/office/2006/metadata/properties" xmlns:ns2="cebf0420-029b-4f5f-bd7c-650fc23a7eec" xmlns:ns3="f3561f40-82a9-404b-9da1-b37ac870b2dd" targetNamespace="http://schemas.microsoft.com/office/2006/metadata/properties" ma:root="true" ma:fieldsID="62b07808671e38dedcbfa879d79247c8" ns2:_="" ns3:_="">
    <xsd:import namespace="cebf0420-029b-4f5f-bd7c-650fc23a7eec"/>
    <xsd:import namespace="f3561f40-82a9-404b-9da1-b37ac870b2d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bf0420-029b-4f5f-bd7c-650fc23a7e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0b8b6c20-cd55-4db9-ad16-223da8cd1b9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3561f40-82a9-404b-9da1-b37ac870b2d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32d9e43b-6110-454d-bdd4-bb45a1a2f2e6}" ma:internalName="TaxCatchAll" ma:showField="CatchAllData" ma:web="f3561f40-82a9-404b-9da1-b37ac870b2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3561f40-82a9-404b-9da1-b37ac870b2dd" xsi:nil="true"/>
    <lcf76f155ced4ddcb4097134ff3c332f xmlns="cebf0420-029b-4f5f-bd7c-650fc23a7eec">
      <Terms xmlns="http://schemas.microsoft.com/office/infopath/2007/PartnerControls"/>
    </lcf76f155ced4ddcb4097134ff3c332f>
    <SharedWithUsers xmlns="f3561f40-82a9-404b-9da1-b37ac870b2dd">
      <UserInfo>
        <DisplayName>Angela Brunelle</DisplayName>
        <AccountId>345</AccountId>
        <AccountType/>
      </UserInfo>
      <UserInfo>
        <DisplayName>Pamela Chinn</DisplayName>
        <AccountId>173</AccountId>
        <AccountType/>
      </UserInfo>
      <UserInfo>
        <DisplayName>Scott Collins</DisplayName>
        <AccountId>374</AccountId>
        <AccountType/>
      </UserInfo>
      <UserInfo>
        <DisplayName>Trevor Evers</DisplayName>
        <AccountId>27</AccountId>
        <AccountType/>
      </UserInfo>
      <UserInfo>
        <DisplayName>Jason VanAalsburg</DisplayName>
        <AccountId>80</AccountId>
        <AccountType/>
      </UserInfo>
      <UserInfo>
        <DisplayName>Sean Mulderig</DisplayName>
        <AccountId>95</AccountId>
        <AccountType/>
      </UserInfo>
      <UserInfo>
        <DisplayName>Ryan Baker</DisplayName>
        <AccountId>55</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3A1C719-07B9-4CA4-895B-9D9789258FB2}">
  <ds:schemaRefs>
    <ds:schemaRef ds:uri="cebf0420-029b-4f5f-bd7c-650fc23a7eec"/>
    <ds:schemaRef ds:uri="f3561f40-82a9-404b-9da1-b37ac870b2d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075B0F9-4BF0-4AF6-AD57-242B23E9057A}">
  <ds:schemaRefs>
    <ds:schemaRef ds:uri="cebf0420-029b-4f5f-bd7c-650fc23a7eec"/>
    <ds:schemaRef ds:uri="f3561f40-82a9-404b-9da1-b37ac870b2d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E466D75-940C-4D81-BB91-2E2FE57377D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TotalTime>
  <Words>2179</Words>
  <Application>Microsoft Office PowerPoint</Application>
  <PresentationFormat>Widescreen</PresentationFormat>
  <Paragraphs>269</Paragraphs>
  <Slides>26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Aptos</vt:lpstr>
      <vt:lpstr>Arial,Sans-Serif</vt:lpstr>
      <vt:lpstr>Times New Roman</vt:lpstr>
      <vt:lpstr>Symbol</vt:lpstr>
      <vt:lpstr>Calibri</vt:lpstr>
      <vt:lpstr>Arial</vt:lpstr>
      <vt:lpstr>Office Theme</vt:lpstr>
      <vt:lpstr>2023 Annual Public Works Report City Council Workshop – April 8, 2024</vt:lpstr>
      <vt:lpstr>What we will cover in this Annual Report   </vt:lpstr>
      <vt:lpstr>Public Works Strategic Work Plan</vt:lpstr>
      <vt:lpstr>2024 Plan</vt:lpstr>
      <vt:lpstr>Capital Improvement Plan</vt:lpstr>
      <vt:lpstr>2024 Capital Improvement Projects Storybook </vt:lpstr>
      <vt:lpstr>Engineering Overview</vt:lpstr>
      <vt:lpstr>Engineering Responsibilities</vt:lpstr>
      <vt:lpstr>Engineering 2023 Accomplishments</vt:lpstr>
      <vt:lpstr>Engineering 2024 Goals</vt:lpstr>
      <vt:lpstr>Water Maintenance Overview</vt:lpstr>
      <vt:lpstr>Water Accomplishments and Goals</vt:lpstr>
      <vt:lpstr>Wastewater Operations and Maintenance</vt:lpstr>
      <vt:lpstr>Wastewater Accomplishments and Goals</vt:lpstr>
      <vt:lpstr>Stormwater Maintenance</vt:lpstr>
      <vt:lpstr>Stormwater Accomplishments</vt:lpstr>
      <vt:lpstr>Stormwater Goals</vt:lpstr>
      <vt:lpstr>Street Maintenance</vt:lpstr>
      <vt:lpstr>Street Accomplishments and Goals</vt:lpstr>
      <vt:lpstr>Park Maintenance</vt:lpstr>
      <vt:lpstr>Park Accomplishments and Goals</vt:lpstr>
      <vt:lpstr>Facilities Maintenance</vt:lpstr>
      <vt:lpstr>Facilities  Accomplishments and Goals </vt:lpstr>
      <vt:lpstr>Cemetery Maintenance</vt:lpstr>
      <vt:lpstr>Cemetery Projects</vt:lpstr>
      <vt:lpstr>Thank you and 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Park Board Presentation</dc:title>
  <dc:creator>Michelle Wright</dc:creator>
  <cp:lastModifiedBy>Trevor Evers</cp:lastModifiedBy>
  <cp:revision>266</cp:revision>
  <cp:lastPrinted>2023-01-23T17:56:24Z</cp:lastPrinted>
  <dcterms:created xsi:type="dcterms:W3CDTF">2021-03-18T18:39:27Z</dcterms:created>
  <dcterms:modified xsi:type="dcterms:W3CDTF">2024-04-08T20:52:42Z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22464200</vt:r8>
  </property>
  <property fmtid="{D5CDD505-2E9C-101B-9397-08002B2CF9AE}" pid="3" name="ContentTypeId">
    <vt:lpwstr>0x010100014542D3F0F14E40BCEAC936315415B5</vt:lpwstr>
  </property>
  <property fmtid="{D5CDD505-2E9C-101B-9397-08002B2CF9AE}" pid="4" name="MediaServiceImageTags">
    <vt:lpwstr/>
  </property>
</Properties>
</file>