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C03"/>
    <a:srgbClr val="AACBA5"/>
    <a:srgbClr val="78C666"/>
    <a:srgbClr val="FCF564"/>
    <a:srgbClr val="C4BB04"/>
    <a:srgbClr val="E2F7FE"/>
    <a:srgbClr val="FCF3DC"/>
    <a:srgbClr val="EFD6D1"/>
    <a:srgbClr val="DAE8D8"/>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2B282-2D16-4AD5-BF55-B2028EA8F9DF}"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29FEC-AF7F-47FA-9CE4-30E7F549DD49}" type="slidenum">
              <a:rPr lang="en-US" smtClean="0"/>
              <a:t>‹#›</a:t>
            </a:fld>
            <a:endParaRPr lang="en-US"/>
          </a:p>
        </p:txBody>
      </p:sp>
    </p:spTree>
    <p:extLst>
      <p:ext uri="{BB962C8B-B14F-4D97-AF65-F5344CB8AC3E}">
        <p14:creationId xmlns:p14="http://schemas.microsoft.com/office/powerpoint/2010/main" val="307510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C669-1EC5-0F1C-0EBF-1AD29706E5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90F4A-E0B6-F501-15B8-3F964B6B5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86B78-C9B6-7E2C-B5EA-041223149EE9}"/>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5" name="Footer Placeholder 4">
            <a:extLst>
              <a:ext uri="{FF2B5EF4-FFF2-40B4-BE49-F238E27FC236}">
                <a16:creationId xmlns:a16="http://schemas.microsoft.com/office/drawing/2014/main" id="{6C0E8B9E-24F5-47B1-B25D-918D24BEB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2DD47-1ECC-BFCD-973E-48F609C60DA9}"/>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2405538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5F89-0838-5C8A-EDBC-ACD9C80C52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640C6C-8FB9-2977-18C8-31FB8DD08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0B954-8EBE-E673-CE5E-2C8CEA8EFAED}"/>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5" name="Footer Placeholder 4">
            <a:extLst>
              <a:ext uri="{FF2B5EF4-FFF2-40B4-BE49-F238E27FC236}">
                <a16:creationId xmlns:a16="http://schemas.microsoft.com/office/drawing/2014/main" id="{7BAC1B82-F74E-28EC-1DD5-CAD8954F0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51E5B-4C2C-8438-13A2-D44D82A77525}"/>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301394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DD99C-4885-9373-4F16-79454523C1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8D9002-D900-49D3-B400-962FC97DC5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CFF8D-9C1A-BAB7-093E-D48CBAEA30BF}"/>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5" name="Footer Placeholder 4">
            <a:extLst>
              <a:ext uri="{FF2B5EF4-FFF2-40B4-BE49-F238E27FC236}">
                <a16:creationId xmlns:a16="http://schemas.microsoft.com/office/drawing/2014/main" id="{FA97943F-0305-CD10-0099-24F83F02C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79CF2-46AD-ECC8-FFBD-F340FC9961B2}"/>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4764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E63-1B03-0544-7D0D-D62E1E6DF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42BDE-CDA3-AE1A-9B45-9B3B82794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8E92F-9D29-32E5-96BA-481D94B2B535}"/>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5" name="Footer Placeholder 4">
            <a:extLst>
              <a:ext uri="{FF2B5EF4-FFF2-40B4-BE49-F238E27FC236}">
                <a16:creationId xmlns:a16="http://schemas.microsoft.com/office/drawing/2014/main" id="{C7A1D443-378A-6F73-4E4F-C3B74244C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8C320-C1E5-252B-A0E6-2730F6A8F614}"/>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236380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00D4-FF8C-E9D0-C097-FACE100691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CF84D3-E69E-ECF1-D369-43D094732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EA1548-AB0F-94AA-24A4-928AE064CF16}"/>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5" name="Footer Placeholder 4">
            <a:extLst>
              <a:ext uri="{FF2B5EF4-FFF2-40B4-BE49-F238E27FC236}">
                <a16:creationId xmlns:a16="http://schemas.microsoft.com/office/drawing/2014/main" id="{74C88CAD-BDB7-49E4-825B-458C85BE2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662B2-F14A-2641-C3A9-4569A9ECEFD4}"/>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315136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8403-B61E-7DBA-EE3A-DAF8914092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EE005-8B5E-C0A7-6A9F-094A81DFCC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0CAEA-5149-8421-A6AA-FE0958A178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460D3-96B1-E8CD-377A-593ABDC12895}"/>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6" name="Footer Placeholder 5">
            <a:extLst>
              <a:ext uri="{FF2B5EF4-FFF2-40B4-BE49-F238E27FC236}">
                <a16:creationId xmlns:a16="http://schemas.microsoft.com/office/drawing/2014/main" id="{B3E4B8DD-3B82-2156-1DF1-BD7D98A49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C1EEF-29CA-28E3-BB74-2D82C5CDEECD}"/>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265599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826-986F-805E-F68D-BEE977AB3C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5E52C-F08E-C20F-F543-A7E246E99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4F63D-965F-60E8-E14E-3AEE3F5E31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20C6D2-E796-DAC2-17A8-C354B4786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9117E5-329E-1967-B5E5-6453A78A9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E59D7-D81E-07FE-3F9B-378F433C3C7A}"/>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8" name="Footer Placeholder 7">
            <a:extLst>
              <a:ext uri="{FF2B5EF4-FFF2-40B4-BE49-F238E27FC236}">
                <a16:creationId xmlns:a16="http://schemas.microsoft.com/office/drawing/2014/main" id="{B00A5BEE-9C2A-9E76-45A5-F86DBCD61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5A0B3F-B676-833F-DEFC-BE166E7E9DC5}"/>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245140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7D3E-FCF3-E0B8-C034-D2398B011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465853-FA0C-4D5B-50EC-E151C9A5866C}"/>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4" name="Footer Placeholder 3">
            <a:extLst>
              <a:ext uri="{FF2B5EF4-FFF2-40B4-BE49-F238E27FC236}">
                <a16:creationId xmlns:a16="http://schemas.microsoft.com/office/drawing/2014/main" id="{11ED1665-B45C-7797-369A-032AAC643E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B837C-1B6F-DEB8-8162-96C95F757E63}"/>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16529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E476B-AEC0-AC6E-B122-B963EA48C038}"/>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3" name="Footer Placeholder 2">
            <a:extLst>
              <a:ext uri="{FF2B5EF4-FFF2-40B4-BE49-F238E27FC236}">
                <a16:creationId xmlns:a16="http://schemas.microsoft.com/office/drawing/2014/main" id="{5F4892FD-E3CD-FF43-D688-F4EF83224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767D6-D475-B08B-79F1-FA50838DE103}"/>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363668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A026-F40C-01FF-1BD2-5110E887A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ABD1FD-89E2-3C91-814F-3A263F7A6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02DA99-19DC-CA85-C4AC-E596837F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9D833-E1E7-F692-1CB6-CA55CBFF9DC0}"/>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6" name="Footer Placeholder 5">
            <a:extLst>
              <a:ext uri="{FF2B5EF4-FFF2-40B4-BE49-F238E27FC236}">
                <a16:creationId xmlns:a16="http://schemas.microsoft.com/office/drawing/2014/main" id="{32C4C125-D5D0-93FC-150E-E4B9B2CD4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F1374-67C9-7C34-6970-53C7C9656E66}"/>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135145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CD42-04EA-9826-B656-2999A0870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556C65-037E-2C47-BA35-F1BBFB6A6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750A8B-942A-4204-0AD4-1127BE8E8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A083C-0D7A-865C-0901-BB01E8CE2E62}"/>
              </a:ext>
            </a:extLst>
          </p:cNvPr>
          <p:cNvSpPr>
            <a:spLocks noGrp="1"/>
          </p:cNvSpPr>
          <p:nvPr>
            <p:ph type="dt" sz="half" idx="10"/>
          </p:nvPr>
        </p:nvSpPr>
        <p:spPr/>
        <p:txBody>
          <a:bodyPr/>
          <a:lstStyle/>
          <a:p>
            <a:fld id="{E058CBE6-88CB-42D4-823D-99F381741416}" type="datetimeFigureOut">
              <a:rPr lang="en-US" smtClean="0"/>
              <a:t>11/5/2024</a:t>
            </a:fld>
            <a:endParaRPr lang="en-US"/>
          </a:p>
        </p:txBody>
      </p:sp>
      <p:sp>
        <p:nvSpPr>
          <p:cNvPr id="6" name="Footer Placeholder 5">
            <a:extLst>
              <a:ext uri="{FF2B5EF4-FFF2-40B4-BE49-F238E27FC236}">
                <a16:creationId xmlns:a16="http://schemas.microsoft.com/office/drawing/2014/main" id="{18FB27CC-C443-9059-8FA6-06C4F4808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4F6E3-9D82-BE9B-D38A-35A81E49D586}"/>
              </a:ext>
            </a:extLst>
          </p:cNvPr>
          <p:cNvSpPr>
            <a:spLocks noGrp="1"/>
          </p:cNvSpPr>
          <p:nvPr>
            <p:ph type="sldNum" sz="quarter" idx="12"/>
          </p:nvPr>
        </p:nvSpPr>
        <p:spPr/>
        <p:txBody>
          <a:bodyPr/>
          <a:lstStyle/>
          <a:p>
            <a:fld id="{57D5CBFC-8435-459F-AA29-41287DA54322}" type="slidenum">
              <a:rPr lang="en-US" smtClean="0"/>
              <a:t>‹#›</a:t>
            </a:fld>
            <a:endParaRPr lang="en-US"/>
          </a:p>
        </p:txBody>
      </p:sp>
    </p:spTree>
    <p:extLst>
      <p:ext uri="{BB962C8B-B14F-4D97-AF65-F5344CB8AC3E}">
        <p14:creationId xmlns:p14="http://schemas.microsoft.com/office/powerpoint/2010/main" val="338876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61337-A453-F2E1-EA4D-DD85CFAA8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8F3A5A-049E-56AF-01BA-3ED073CC2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325B9-7F84-E8C3-395C-780B5A517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58CBE6-88CB-42D4-823D-99F381741416}" type="datetimeFigureOut">
              <a:rPr lang="en-US" smtClean="0"/>
              <a:t>11/5/2024</a:t>
            </a:fld>
            <a:endParaRPr lang="en-US"/>
          </a:p>
        </p:txBody>
      </p:sp>
      <p:sp>
        <p:nvSpPr>
          <p:cNvPr id="5" name="Footer Placeholder 4">
            <a:extLst>
              <a:ext uri="{FF2B5EF4-FFF2-40B4-BE49-F238E27FC236}">
                <a16:creationId xmlns:a16="http://schemas.microsoft.com/office/drawing/2014/main" id="{A26BCEC9-4EF1-324D-562B-92D67CFBB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B442E2-DD23-5479-098F-99082C4407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D5CBFC-8435-459F-AA29-41287DA54322}" type="slidenum">
              <a:rPr lang="en-US" smtClean="0"/>
              <a:t>‹#›</a:t>
            </a:fld>
            <a:endParaRPr lang="en-US"/>
          </a:p>
        </p:txBody>
      </p:sp>
    </p:spTree>
    <p:extLst>
      <p:ext uri="{BB962C8B-B14F-4D97-AF65-F5344CB8AC3E}">
        <p14:creationId xmlns:p14="http://schemas.microsoft.com/office/powerpoint/2010/main" val="29059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985C93D-0654-DAFC-1C29-A6E778E84FA1}"/>
              </a:ext>
            </a:extLst>
          </p:cNvPr>
          <p:cNvPicPr>
            <a:picLocks noChangeAspect="1"/>
          </p:cNvPicPr>
          <p:nvPr/>
        </p:nvPicPr>
        <p:blipFill>
          <a:blip r:embed="rId2"/>
          <a:stretch>
            <a:fillRect/>
          </a:stretch>
        </p:blipFill>
        <p:spPr>
          <a:xfrm>
            <a:off x="-13698" y="0"/>
            <a:ext cx="12205698" cy="6858000"/>
          </a:xfrm>
          <a:prstGeom prst="rect">
            <a:avLst/>
          </a:prstGeom>
        </p:spPr>
      </p:pic>
      <p:pic>
        <p:nvPicPr>
          <p:cNvPr id="3" name="Picture 2">
            <a:extLst>
              <a:ext uri="{FF2B5EF4-FFF2-40B4-BE49-F238E27FC236}">
                <a16:creationId xmlns:a16="http://schemas.microsoft.com/office/drawing/2014/main" id="{1826D63D-8386-1410-78D1-D87857FEB8DF}"/>
              </a:ext>
            </a:extLst>
          </p:cNvPr>
          <p:cNvPicPr>
            <a:picLocks noChangeAspect="1"/>
          </p:cNvPicPr>
          <p:nvPr/>
        </p:nvPicPr>
        <p:blipFill>
          <a:blip r:embed="rId3">
            <a:duotone>
              <a:prstClr val="black"/>
              <a:srgbClr val="D9C3A5">
                <a:tint val="50000"/>
                <a:satMod val="180000"/>
              </a:srgbClr>
            </a:duotone>
            <a:alphaModFix amt="56000"/>
          </a:blip>
          <a:stretch>
            <a:fillRect/>
          </a:stretch>
        </p:blipFill>
        <p:spPr>
          <a:xfrm>
            <a:off x="5701813" y="5725434"/>
            <a:ext cx="788374" cy="800789"/>
          </a:xfrm>
          <a:prstGeom prst="rect">
            <a:avLst/>
          </a:prstGeom>
          <a:effectLst>
            <a:softEdge rad="25400"/>
          </a:effectLst>
        </p:spPr>
      </p:pic>
      <p:sp>
        <p:nvSpPr>
          <p:cNvPr id="4" name="TextBox 3">
            <a:extLst>
              <a:ext uri="{FF2B5EF4-FFF2-40B4-BE49-F238E27FC236}">
                <a16:creationId xmlns:a16="http://schemas.microsoft.com/office/drawing/2014/main" id="{09D21FC5-5608-A4F1-5CD1-8C2368ECE38D}"/>
              </a:ext>
            </a:extLst>
          </p:cNvPr>
          <p:cNvSpPr txBox="1"/>
          <p:nvPr/>
        </p:nvSpPr>
        <p:spPr>
          <a:xfrm>
            <a:off x="4801934" y="6488668"/>
            <a:ext cx="2750334" cy="369332"/>
          </a:xfrm>
          <a:prstGeom prst="rect">
            <a:avLst/>
          </a:prstGeom>
          <a:noFill/>
        </p:spPr>
        <p:txBody>
          <a:bodyPr wrap="square" rtlCol="0">
            <a:spAutoFit/>
          </a:bodyPr>
          <a:lstStyle/>
          <a:p>
            <a:r>
              <a:rPr lang="en-US" dirty="0">
                <a:latin typeface="Georgia Pro" panose="02040502050405020303" pitchFamily="18" charset="0"/>
              </a:rPr>
              <a:t>  </a:t>
            </a:r>
            <a:r>
              <a:rPr lang="en-US" sz="1200" dirty="0">
                <a:solidFill>
                  <a:schemeClr val="bg2">
                    <a:lumMod val="50000"/>
                  </a:schemeClr>
                </a:solidFill>
                <a:latin typeface="Georgia Pro" panose="02040502050405020303" pitchFamily="18" charset="0"/>
              </a:rPr>
              <a:t>COMMUNITY</a:t>
            </a:r>
            <a:r>
              <a:rPr lang="en-US" sz="1200" b="1" dirty="0">
                <a:solidFill>
                  <a:schemeClr val="bg2">
                    <a:lumMod val="50000"/>
                  </a:schemeClr>
                </a:solidFill>
                <a:latin typeface="Georgia Pro" panose="02040502050405020303" pitchFamily="18" charset="0"/>
              </a:rPr>
              <a:t>  </a:t>
            </a:r>
            <a:r>
              <a:rPr lang="en-US" sz="1200" dirty="0">
                <a:solidFill>
                  <a:schemeClr val="bg2">
                    <a:lumMod val="50000"/>
                  </a:schemeClr>
                </a:solidFill>
                <a:latin typeface="Georgia Pro" panose="02040502050405020303" pitchFamily="18" charset="0"/>
              </a:rPr>
              <a:t>DEVELOPMENT </a:t>
            </a:r>
          </a:p>
        </p:txBody>
      </p:sp>
      <p:sp>
        <p:nvSpPr>
          <p:cNvPr id="13" name="Rectangle: Rounded Corners 12">
            <a:extLst>
              <a:ext uri="{FF2B5EF4-FFF2-40B4-BE49-F238E27FC236}">
                <a16:creationId xmlns:a16="http://schemas.microsoft.com/office/drawing/2014/main" id="{922705C3-D629-980D-FEFE-0BE1E13A7E32}"/>
              </a:ext>
            </a:extLst>
          </p:cNvPr>
          <p:cNvSpPr/>
          <p:nvPr/>
        </p:nvSpPr>
        <p:spPr>
          <a:xfrm>
            <a:off x="162202" y="206556"/>
            <a:ext cx="2906704" cy="6558069"/>
          </a:xfrm>
          <a:custGeom>
            <a:avLst/>
            <a:gdLst>
              <a:gd name="connsiteX0" fmla="*/ 0 w 2906704"/>
              <a:gd name="connsiteY0" fmla="*/ 484460 h 6558069"/>
              <a:gd name="connsiteX1" fmla="*/ 484460 w 2906704"/>
              <a:gd name="connsiteY1" fmla="*/ 0 h 6558069"/>
              <a:gd name="connsiteX2" fmla="*/ 2422244 w 2906704"/>
              <a:gd name="connsiteY2" fmla="*/ 0 h 6558069"/>
              <a:gd name="connsiteX3" fmla="*/ 2906704 w 2906704"/>
              <a:gd name="connsiteY3" fmla="*/ 484460 h 6558069"/>
              <a:gd name="connsiteX4" fmla="*/ 2906704 w 2906704"/>
              <a:gd name="connsiteY4" fmla="*/ 6073609 h 6558069"/>
              <a:gd name="connsiteX5" fmla="*/ 2422244 w 2906704"/>
              <a:gd name="connsiteY5" fmla="*/ 6558069 h 6558069"/>
              <a:gd name="connsiteX6" fmla="*/ 484460 w 2906704"/>
              <a:gd name="connsiteY6" fmla="*/ 6558069 h 6558069"/>
              <a:gd name="connsiteX7" fmla="*/ 0 w 2906704"/>
              <a:gd name="connsiteY7" fmla="*/ 6073609 h 6558069"/>
              <a:gd name="connsiteX8" fmla="*/ 0 w 2906704"/>
              <a:gd name="connsiteY8" fmla="*/ 484460 h 655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6704" h="6558069" fill="none" extrusionOk="0">
                <a:moveTo>
                  <a:pt x="0" y="484460"/>
                </a:moveTo>
                <a:cubicBezTo>
                  <a:pt x="26872" y="187940"/>
                  <a:pt x="210969" y="5728"/>
                  <a:pt x="484460" y="0"/>
                </a:cubicBezTo>
                <a:cubicBezTo>
                  <a:pt x="1050714" y="22936"/>
                  <a:pt x="2220979" y="-134525"/>
                  <a:pt x="2422244" y="0"/>
                </a:cubicBezTo>
                <a:cubicBezTo>
                  <a:pt x="2699922" y="-45288"/>
                  <a:pt x="2869667" y="212301"/>
                  <a:pt x="2906704" y="484460"/>
                </a:cubicBezTo>
                <a:cubicBezTo>
                  <a:pt x="2737067" y="1357520"/>
                  <a:pt x="2760399" y="5196570"/>
                  <a:pt x="2906704" y="6073609"/>
                </a:cubicBezTo>
                <a:cubicBezTo>
                  <a:pt x="2902052" y="6340059"/>
                  <a:pt x="2703395" y="6551926"/>
                  <a:pt x="2422244" y="6558069"/>
                </a:cubicBezTo>
                <a:cubicBezTo>
                  <a:pt x="2093231" y="6469497"/>
                  <a:pt x="1295415" y="6538880"/>
                  <a:pt x="484460" y="6558069"/>
                </a:cubicBezTo>
                <a:cubicBezTo>
                  <a:pt x="189292" y="6586803"/>
                  <a:pt x="-16741" y="6314814"/>
                  <a:pt x="0" y="6073609"/>
                </a:cubicBezTo>
                <a:cubicBezTo>
                  <a:pt x="128130" y="5468094"/>
                  <a:pt x="166226" y="2978726"/>
                  <a:pt x="0" y="484460"/>
                </a:cubicBezTo>
                <a:close/>
              </a:path>
              <a:path w="2906704" h="6558069" stroke="0" extrusionOk="0">
                <a:moveTo>
                  <a:pt x="0" y="484460"/>
                </a:moveTo>
                <a:cubicBezTo>
                  <a:pt x="41082" y="240614"/>
                  <a:pt x="212925" y="12245"/>
                  <a:pt x="484460" y="0"/>
                </a:cubicBezTo>
                <a:cubicBezTo>
                  <a:pt x="913043" y="-9402"/>
                  <a:pt x="1806604" y="-138905"/>
                  <a:pt x="2422244" y="0"/>
                </a:cubicBezTo>
                <a:cubicBezTo>
                  <a:pt x="2719635" y="-10459"/>
                  <a:pt x="2909895" y="227418"/>
                  <a:pt x="2906704" y="484460"/>
                </a:cubicBezTo>
                <a:cubicBezTo>
                  <a:pt x="2847708" y="1308069"/>
                  <a:pt x="2834329" y="3838282"/>
                  <a:pt x="2906704" y="6073609"/>
                </a:cubicBezTo>
                <a:cubicBezTo>
                  <a:pt x="2929154" y="6354302"/>
                  <a:pt x="2688675" y="6580148"/>
                  <a:pt x="2422244" y="6558069"/>
                </a:cubicBezTo>
                <a:cubicBezTo>
                  <a:pt x="2199492" y="6535736"/>
                  <a:pt x="1345309" y="6476620"/>
                  <a:pt x="484460" y="6558069"/>
                </a:cubicBezTo>
                <a:cubicBezTo>
                  <a:pt x="203871" y="6601540"/>
                  <a:pt x="37640" y="6326301"/>
                  <a:pt x="0" y="6073609"/>
                </a:cubicBezTo>
                <a:cubicBezTo>
                  <a:pt x="44061" y="3725731"/>
                  <a:pt x="148834" y="1916214"/>
                  <a:pt x="0" y="484460"/>
                </a:cubicBezTo>
                <a:close/>
              </a:path>
            </a:pathLst>
          </a:custGeom>
          <a:solidFill>
            <a:srgbClr val="DAE8D8">
              <a:alpha val="86000"/>
            </a:srgbClr>
          </a:solidFill>
          <a:ln>
            <a:noFill/>
            <a:extLst>
              <a:ext uri="{C807C97D-BFC1-408E-A445-0C87EB9F89A2}">
                <ask:lineSketchStyleProps xmlns:ask="http://schemas.microsoft.com/office/drawing/2018/sketchyshapes" sd="3190436358">
                  <a:prstGeom prst="roundRect">
                    <a:avLst/>
                  </a:prstGeom>
                  <ask:type>
                    <ask:lineSketchCurved/>
                  </ask:type>
                </ask:lineSketchStyleProps>
              </a:ext>
            </a:extLst>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u="sng" dirty="0">
                <a:solidFill>
                  <a:schemeClr val="tx1">
                    <a:lumMod val="75000"/>
                    <a:lumOff val="25000"/>
                  </a:schemeClr>
                </a:solidFill>
                <a:latin typeface="Amasis MT Pro" panose="02040504050005020304" pitchFamily="18" charset="0"/>
              </a:rPr>
              <a:t>About the Oregon White Oak</a:t>
            </a:r>
          </a:p>
          <a:p>
            <a:pPr algn="ctr"/>
            <a:r>
              <a:rPr lang="en-US" sz="1150" dirty="0">
                <a:solidFill>
                  <a:schemeClr val="tx1">
                    <a:lumMod val="75000"/>
                    <a:lumOff val="25000"/>
                  </a:schemeClr>
                </a:solidFill>
                <a:latin typeface="Amasis MT Pro" panose="02040504050005020304" pitchFamily="18" charset="0"/>
              </a:rPr>
              <a:t>Oregon White Oak (</a:t>
            </a:r>
            <a:r>
              <a:rPr lang="en-US" sz="1150" i="1" dirty="0">
                <a:solidFill>
                  <a:schemeClr val="tx1">
                    <a:lumMod val="75000"/>
                    <a:lumOff val="25000"/>
                  </a:schemeClr>
                </a:solidFill>
                <a:latin typeface="Amasis MT Pro" panose="02040504050005020304" pitchFamily="18" charset="0"/>
              </a:rPr>
              <a:t>Quercus garryana</a:t>
            </a:r>
            <a:r>
              <a:rPr lang="en-US" sz="1150" dirty="0">
                <a:solidFill>
                  <a:schemeClr val="tx1">
                    <a:lumMod val="75000"/>
                    <a:lumOff val="25000"/>
                  </a:schemeClr>
                </a:solidFill>
                <a:latin typeface="Amasis MT Pro" panose="02040504050005020304" pitchFamily="18" charset="0"/>
              </a:rPr>
              <a:t>) is an important native tree in the Pacific Northwest. Known for its unique characteristics, this tree plays a vital role in our local ecosystem. </a:t>
            </a:r>
          </a:p>
          <a:p>
            <a:pPr algn="ctr"/>
            <a:endParaRPr lang="en-US" sz="1150" dirty="0">
              <a:solidFill>
                <a:schemeClr val="tx1">
                  <a:lumMod val="75000"/>
                  <a:lumOff val="25000"/>
                </a:schemeClr>
              </a:solidFill>
              <a:latin typeface="Amasis MT Pro" panose="02040504050005020304" pitchFamily="18" charset="0"/>
            </a:endParaRPr>
          </a:p>
          <a:p>
            <a:pPr algn="ctr"/>
            <a:r>
              <a:rPr lang="en-US" sz="1150" dirty="0">
                <a:solidFill>
                  <a:schemeClr val="tx1">
                    <a:lumMod val="75000"/>
                    <a:lumOff val="25000"/>
                  </a:schemeClr>
                </a:solidFill>
                <a:latin typeface="Amasis MT Pro" panose="02040504050005020304" pitchFamily="18" charset="0"/>
              </a:rPr>
              <a:t>Oregon White Oak woodlands are used by an abundance of mammals, birds, reptiles, and amphibians. More than 200 species of native wildlife use Washington’s oak woodlands. Some are found exclusively in association with this oak species, such as various moths, butterflies, gall wasps, and spiders. </a:t>
            </a:r>
          </a:p>
          <a:p>
            <a:pPr algn="ctr"/>
            <a:endParaRPr lang="en-US" sz="1150" dirty="0">
              <a:solidFill>
                <a:schemeClr val="tx1">
                  <a:lumMod val="75000"/>
                  <a:lumOff val="25000"/>
                </a:schemeClr>
              </a:solidFill>
              <a:latin typeface="Amasis MT Pro" panose="02040504050005020304" pitchFamily="18" charset="0"/>
            </a:endParaRPr>
          </a:p>
          <a:p>
            <a:pPr algn="ctr"/>
            <a:r>
              <a:rPr lang="en-US" sz="1150" dirty="0">
                <a:solidFill>
                  <a:schemeClr val="tx1">
                    <a:lumMod val="75000"/>
                    <a:lumOff val="25000"/>
                  </a:schemeClr>
                </a:solidFill>
                <a:latin typeface="Amasis MT Pro" panose="02040504050005020304" pitchFamily="18" charset="0"/>
              </a:rPr>
              <a:t>Acorns, oak leaves, fungi, and insects provide food. They provide important roosting, nesting, and feeding habitat for wild turkeys and other birds and mammals. Dead oaks and dead portions of live oaks harbor insect populations and provide nesting cavities for native and migratory birds.</a:t>
            </a:r>
          </a:p>
          <a:p>
            <a:pPr algn="ctr"/>
            <a:endParaRPr lang="en-US" sz="1150" dirty="0">
              <a:solidFill>
                <a:schemeClr val="tx1">
                  <a:lumMod val="75000"/>
                  <a:lumOff val="25000"/>
                </a:schemeClr>
              </a:solidFill>
              <a:latin typeface="Amasis MT Pro" panose="02040504050005020304" pitchFamily="18" charset="0"/>
            </a:endParaRPr>
          </a:p>
          <a:p>
            <a:pPr algn="ctr"/>
            <a:r>
              <a:rPr lang="en-US" sz="1150" dirty="0">
                <a:solidFill>
                  <a:schemeClr val="tx1">
                    <a:lumMod val="75000"/>
                    <a:lumOff val="25000"/>
                  </a:schemeClr>
                </a:solidFill>
                <a:latin typeface="Amasis MT Pro" panose="02040504050005020304" pitchFamily="18" charset="0"/>
              </a:rPr>
              <a:t> Oregon White Oak woodlands are recognized as an important element of the natural and cultural histories of Washington state. They provide aesthetic, economic, and recreational value to the citizens of Washington, and they are vital to many of the animals that inhabit them. </a:t>
            </a:r>
          </a:p>
        </p:txBody>
      </p:sp>
      <p:sp>
        <p:nvSpPr>
          <p:cNvPr id="20" name="Rectangle: Rounded Corners 19">
            <a:extLst>
              <a:ext uri="{FF2B5EF4-FFF2-40B4-BE49-F238E27FC236}">
                <a16:creationId xmlns:a16="http://schemas.microsoft.com/office/drawing/2014/main" id="{545F491E-EBB3-75E8-E828-77C6CE357CE9}"/>
              </a:ext>
            </a:extLst>
          </p:cNvPr>
          <p:cNvSpPr/>
          <p:nvPr/>
        </p:nvSpPr>
        <p:spPr>
          <a:xfrm>
            <a:off x="6261552" y="2646890"/>
            <a:ext cx="5768246" cy="3408470"/>
          </a:xfrm>
          <a:custGeom>
            <a:avLst/>
            <a:gdLst>
              <a:gd name="connsiteX0" fmla="*/ 0 w 5768246"/>
              <a:gd name="connsiteY0" fmla="*/ 568090 h 3408470"/>
              <a:gd name="connsiteX1" fmla="*/ 568090 w 5768246"/>
              <a:gd name="connsiteY1" fmla="*/ 0 h 3408470"/>
              <a:gd name="connsiteX2" fmla="*/ 5200156 w 5768246"/>
              <a:gd name="connsiteY2" fmla="*/ 0 h 3408470"/>
              <a:gd name="connsiteX3" fmla="*/ 5768246 w 5768246"/>
              <a:gd name="connsiteY3" fmla="*/ 568090 h 3408470"/>
              <a:gd name="connsiteX4" fmla="*/ 5768246 w 5768246"/>
              <a:gd name="connsiteY4" fmla="*/ 2840380 h 3408470"/>
              <a:gd name="connsiteX5" fmla="*/ 5200156 w 5768246"/>
              <a:gd name="connsiteY5" fmla="*/ 3408470 h 3408470"/>
              <a:gd name="connsiteX6" fmla="*/ 568090 w 5768246"/>
              <a:gd name="connsiteY6" fmla="*/ 3408470 h 3408470"/>
              <a:gd name="connsiteX7" fmla="*/ 0 w 5768246"/>
              <a:gd name="connsiteY7" fmla="*/ 2840380 h 3408470"/>
              <a:gd name="connsiteX8" fmla="*/ 0 w 5768246"/>
              <a:gd name="connsiteY8" fmla="*/ 568090 h 340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8246" h="3408470" fill="none" extrusionOk="0">
                <a:moveTo>
                  <a:pt x="0" y="568090"/>
                </a:moveTo>
                <a:cubicBezTo>
                  <a:pt x="-13987" y="256656"/>
                  <a:pt x="231038" y="-46772"/>
                  <a:pt x="568090" y="0"/>
                </a:cubicBezTo>
                <a:cubicBezTo>
                  <a:pt x="2882290" y="-86551"/>
                  <a:pt x="4480504" y="126752"/>
                  <a:pt x="5200156" y="0"/>
                </a:cubicBezTo>
                <a:cubicBezTo>
                  <a:pt x="5469066" y="-20187"/>
                  <a:pt x="5772738" y="218681"/>
                  <a:pt x="5768246" y="568090"/>
                </a:cubicBezTo>
                <a:cubicBezTo>
                  <a:pt x="5877454" y="1494946"/>
                  <a:pt x="5610766" y="1938334"/>
                  <a:pt x="5768246" y="2840380"/>
                </a:cubicBezTo>
                <a:cubicBezTo>
                  <a:pt x="5792039" y="3148159"/>
                  <a:pt x="5529782" y="3409179"/>
                  <a:pt x="5200156" y="3408470"/>
                </a:cubicBezTo>
                <a:cubicBezTo>
                  <a:pt x="4411164" y="3560218"/>
                  <a:pt x="2223711" y="3285438"/>
                  <a:pt x="568090" y="3408470"/>
                </a:cubicBezTo>
                <a:cubicBezTo>
                  <a:pt x="242799" y="3416505"/>
                  <a:pt x="36939" y="3198386"/>
                  <a:pt x="0" y="2840380"/>
                </a:cubicBezTo>
                <a:cubicBezTo>
                  <a:pt x="64666" y="1867288"/>
                  <a:pt x="96884" y="805029"/>
                  <a:pt x="0" y="568090"/>
                </a:cubicBezTo>
                <a:close/>
              </a:path>
              <a:path w="5768246" h="3408470" stroke="0" extrusionOk="0">
                <a:moveTo>
                  <a:pt x="0" y="568090"/>
                </a:moveTo>
                <a:cubicBezTo>
                  <a:pt x="44238" y="269407"/>
                  <a:pt x="228020" y="-4052"/>
                  <a:pt x="568090" y="0"/>
                </a:cubicBezTo>
                <a:cubicBezTo>
                  <a:pt x="2808232" y="-45249"/>
                  <a:pt x="4357717" y="-162507"/>
                  <a:pt x="5200156" y="0"/>
                </a:cubicBezTo>
                <a:cubicBezTo>
                  <a:pt x="5496656" y="-41876"/>
                  <a:pt x="5792839" y="264506"/>
                  <a:pt x="5768246" y="568090"/>
                </a:cubicBezTo>
                <a:cubicBezTo>
                  <a:pt x="5805064" y="1512831"/>
                  <a:pt x="5705110" y="2317422"/>
                  <a:pt x="5768246" y="2840380"/>
                </a:cubicBezTo>
                <a:cubicBezTo>
                  <a:pt x="5758351" y="3095579"/>
                  <a:pt x="5514198" y="3386644"/>
                  <a:pt x="5200156" y="3408470"/>
                </a:cubicBezTo>
                <a:cubicBezTo>
                  <a:pt x="2886119" y="3523356"/>
                  <a:pt x="1145251" y="3365995"/>
                  <a:pt x="568090" y="3408470"/>
                </a:cubicBezTo>
                <a:cubicBezTo>
                  <a:pt x="278943" y="3461175"/>
                  <a:pt x="-59570" y="3159502"/>
                  <a:pt x="0" y="2840380"/>
                </a:cubicBezTo>
                <a:cubicBezTo>
                  <a:pt x="149757" y="1908033"/>
                  <a:pt x="84377" y="1697460"/>
                  <a:pt x="0" y="568090"/>
                </a:cubicBezTo>
                <a:close/>
              </a:path>
            </a:pathLst>
          </a:custGeom>
          <a:solidFill>
            <a:srgbClr val="78C666">
              <a:alpha val="75000"/>
            </a:srgbClr>
          </a:solidFill>
          <a:ln>
            <a:noFill/>
            <a:extLst>
              <a:ext uri="{C807C97D-BFC1-408E-A445-0C87EB9F89A2}">
                <ask:lineSketchStyleProps xmlns:ask="http://schemas.microsoft.com/office/drawing/2018/sketchyshapes" sd="3248475386">
                  <a:prstGeom prst="roundRect">
                    <a:avLst/>
                  </a:prstGeom>
                  <ask:type>
                    <ask:lineSketchCurved/>
                  </ask:type>
                </ask:lineSketchStyleProps>
              </a:ext>
            </a:extLst>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u="sng" dirty="0">
                <a:solidFill>
                  <a:schemeClr val="tx1">
                    <a:lumMod val="65000"/>
                    <a:lumOff val="35000"/>
                  </a:schemeClr>
                </a:solidFill>
                <a:latin typeface="Amasis MT Pro" panose="02040504050005020304" pitchFamily="18" charset="0"/>
              </a:rPr>
              <a:t>Conservation and Protection</a:t>
            </a:r>
          </a:p>
          <a:p>
            <a:pPr marL="0" marR="0">
              <a:lnSpc>
                <a:spcPct val="107000"/>
              </a:lnSpc>
              <a:spcBef>
                <a:spcPts val="0"/>
              </a:spcBef>
              <a:spcAft>
                <a:spcPts val="800"/>
              </a:spcAft>
            </a:pPr>
            <a:r>
              <a:rPr lang="en-US" sz="1250" kern="100" dirty="0">
                <a:solidFill>
                  <a:schemeClr val="tx1">
                    <a:lumMod val="65000"/>
                    <a:lumOff val="35000"/>
                  </a:schemeClr>
                </a:solidFill>
                <a:effectLst/>
                <a:latin typeface="Amasis MT Pro" panose="02040504050005020304" pitchFamily="18" charset="0"/>
                <a:ea typeface="Aptos" panose="020B0004020202020204" pitchFamily="34" charset="0"/>
                <a:cs typeface="Times New Roman" panose="02020603050405020304" pitchFamily="18" charset="0"/>
              </a:rPr>
              <a:t>Oregon White </a:t>
            </a:r>
            <a:r>
              <a:rPr lang="en-US" sz="1250" kern="100" dirty="0">
                <a:solidFill>
                  <a:schemeClr val="tx1">
                    <a:lumMod val="65000"/>
                    <a:lumOff val="35000"/>
                  </a:schemeClr>
                </a:solidFill>
                <a:latin typeface="Amasis MT Pro" panose="02040504050005020304" pitchFamily="18" charset="0"/>
                <a:ea typeface="Aptos" panose="020B0004020202020204" pitchFamily="34" charset="0"/>
                <a:cs typeface="Times New Roman" panose="02020603050405020304" pitchFamily="18" charset="0"/>
              </a:rPr>
              <a:t>O</a:t>
            </a:r>
            <a:r>
              <a:rPr lang="en-US" sz="1250" kern="100" dirty="0">
                <a:solidFill>
                  <a:schemeClr val="tx1">
                    <a:lumMod val="65000"/>
                    <a:lumOff val="35000"/>
                  </a:schemeClr>
                </a:solidFill>
                <a:effectLst/>
                <a:latin typeface="Amasis MT Pro" panose="02040504050005020304" pitchFamily="18" charset="0"/>
                <a:ea typeface="Aptos" panose="020B0004020202020204" pitchFamily="34" charset="0"/>
                <a:cs typeface="Times New Roman" panose="02020603050405020304" pitchFamily="18" charset="0"/>
              </a:rPr>
              <a:t>ak woodlands were a significant component of the Willamette Valley landscape before non-indigenous settlers colonized the region. Land-use impacts have since left only fragmented remnants of this once-expansive ecosystem. Agricultural expansion, suburban and urban development, fire suppression, and conversion to more merchantable Douglas fir have dramatically reduced the extent of these woodlands. </a:t>
            </a:r>
          </a:p>
          <a:p>
            <a:pPr marL="0" marR="0">
              <a:lnSpc>
                <a:spcPct val="107000"/>
              </a:lnSpc>
              <a:spcBef>
                <a:spcPts val="0"/>
              </a:spcBef>
              <a:spcAft>
                <a:spcPts val="800"/>
              </a:spcAft>
            </a:pPr>
            <a:r>
              <a:rPr lang="en-US" sz="1250" kern="100" dirty="0">
                <a:solidFill>
                  <a:schemeClr val="tx1">
                    <a:lumMod val="65000"/>
                    <a:lumOff val="35000"/>
                  </a:schemeClr>
                </a:solidFill>
                <a:effectLst/>
                <a:latin typeface="Amasis MT Pro" panose="02040504050005020304" pitchFamily="18" charset="0"/>
                <a:ea typeface="Aptos" panose="020B0004020202020204" pitchFamily="34" charset="0"/>
                <a:cs typeface="Times New Roman" panose="02020603050405020304" pitchFamily="18" charset="0"/>
              </a:rPr>
              <a:t>Oregon White </a:t>
            </a:r>
            <a:r>
              <a:rPr lang="en-US" sz="1250" kern="100" dirty="0">
                <a:solidFill>
                  <a:schemeClr val="tx1">
                    <a:lumMod val="65000"/>
                    <a:lumOff val="35000"/>
                  </a:schemeClr>
                </a:solidFill>
                <a:latin typeface="Amasis MT Pro" panose="02040504050005020304" pitchFamily="18" charset="0"/>
                <a:ea typeface="Aptos" panose="020B0004020202020204" pitchFamily="34" charset="0"/>
                <a:cs typeface="Times New Roman" panose="02020603050405020304" pitchFamily="18" charset="0"/>
              </a:rPr>
              <a:t>O</a:t>
            </a:r>
            <a:r>
              <a:rPr lang="en-US" sz="1250" kern="100" dirty="0">
                <a:solidFill>
                  <a:schemeClr val="tx1">
                    <a:lumMod val="65000"/>
                    <a:lumOff val="35000"/>
                  </a:schemeClr>
                </a:solidFill>
                <a:effectLst/>
                <a:latin typeface="Amasis MT Pro" panose="02040504050005020304" pitchFamily="18" charset="0"/>
                <a:ea typeface="Aptos" panose="020B0004020202020204" pitchFamily="34" charset="0"/>
                <a:cs typeface="Times New Roman" panose="02020603050405020304" pitchFamily="18" charset="0"/>
              </a:rPr>
              <a:t>ak communities are now one of North America's most imperiled vegetation types. Estimates suggest that the extent of oak communities now account for less than 10% of their historic range. Populations of many associated species have also declined partly because of their reliance on declining oak woodlands. To help conserve oak woodlands, Oregon White Oaks are protected under Washington state law from unpermitted removal.</a:t>
            </a:r>
          </a:p>
        </p:txBody>
      </p:sp>
      <p:sp>
        <p:nvSpPr>
          <p:cNvPr id="25" name="TextBox 24">
            <a:extLst>
              <a:ext uri="{FF2B5EF4-FFF2-40B4-BE49-F238E27FC236}">
                <a16:creationId xmlns:a16="http://schemas.microsoft.com/office/drawing/2014/main" id="{A9457F52-FF46-6FDF-84DA-AE182D8B6A62}"/>
              </a:ext>
            </a:extLst>
          </p:cNvPr>
          <p:cNvSpPr txBox="1"/>
          <p:nvPr/>
        </p:nvSpPr>
        <p:spPr>
          <a:xfrm>
            <a:off x="2915481" y="86571"/>
            <a:ext cx="6361037" cy="400110"/>
          </a:xfrm>
          <a:prstGeom prst="rect">
            <a:avLst/>
          </a:prstGeom>
          <a:noFill/>
        </p:spPr>
        <p:txBody>
          <a:bodyPr wrap="none" rtlCol="0">
            <a:spAutoFit/>
          </a:bodyPr>
          <a:lstStyle/>
          <a:p>
            <a:r>
              <a:rPr lang="en-US" sz="2000" dirty="0">
                <a:ln w="0" cmpd="thickThin">
                  <a:solidFill>
                    <a:schemeClr val="tx1">
                      <a:lumMod val="75000"/>
                      <a:lumOff val="25000"/>
                    </a:schemeClr>
                  </a:solidFill>
                </a:ln>
                <a:latin typeface="Georgia Pro" panose="02040502050405020303" pitchFamily="18" charset="0"/>
              </a:rPr>
              <a:t>Oregon White Oak Education and Identification Guide</a:t>
            </a:r>
          </a:p>
        </p:txBody>
      </p:sp>
      <p:sp>
        <p:nvSpPr>
          <p:cNvPr id="29" name="Rectangle: Rounded Corners 28">
            <a:extLst>
              <a:ext uri="{FF2B5EF4-FFF2-40B4-BE49-F238E27FC236}">
                <a16:creationId xmlns:a16="http://schemas.microsoft.com/office/drawing/2014/main" id="{C6D44A4F-1063-29B7-5FAE-1D89836CF6CD}"/>
              </a:ext>
            </a:extLst>
          </p:cNvPr>
          <p:cNvSpPr/>
          <p:nvPr/>
        </p:nvSpPr>
        <p:spPr>
          <a:xfrm>
            <a:off x="3194344" y="573252"/>
            <a:ext cx="5189911" cy="1987067"/>
          </a:xfrm>
          <a:custGeom>
            <a:avLst/>
            <a:gdLst>
              <a:gd name="connsiteX0" fmla="*/ 0 w 5189911"/>
              <a:gd name="connsiteY0" fmla="*/ 331184 h 1987067"/>
              <a:gd name="connsiteX1" fmla="*/ 331184 w 5189911"/>
              <a:gd name="connsiteY1" fmla="*/ 0 h 1987067"/>
              <a:gd name="connsiteX2" fmla="*/ 4858727 w 5189911"/>
              <a:gd name="connsiteY2" fmla="*/ 0 h 1987067"/>
              <a:gd name="connsiteX3" fmla="*/ 5189911 w 5189911"/>
              <a:gd name="connsiteY3" fmla="*/ 331184 h 1987067"/>
              <a:gd name="connsiteX4" fmla="*/ 5189911 w 5189911"/>
              <a:gd name="connsiteY4" fmla="*/ 1655883 h 1987067"/>
              <a:gd name="connsiteX5" fmla="*/ 4858727 w 5189911"/>
              <a:gd name="connsiteY5" fmla="*/ 1987067 h 1987067"/>
              <a:gd name="connsiteX6" fmla="*/ 331184 w 5189911"/>
              <a:gd name="connsiteY6" fmla="*/ 1987067 h 1987067"/>
              <a:gd name="connsiteX7" fmla="*/ 0 w 5189911"/>
              <a:gd name="connsiteY7" fmla="*/ 1655883 h 1987067"/>
              <a:gd name="connsiteX8" fmla="*/ 0 w 5189911"/>
              <a:gd name="connsiteY8" fmla="*/ 331184 h 198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9911" h="1987067" fill="none" extrusionOk="0">
                <a:moveTo>
                  <a:pt x="0" y="331184"/>
                </a:moveTo>
                <a:cubicBezTo>
                  <a:pt x="21172" y="125458"/>
                  <a:pt x="131152" y="16540"/>
                  <a:pt x="331184" y="0"/>
                </a:cubicBezTo>
                <a:cubicBezTo>
                  <a:pt x="1921897" y="22936"/>
                  <a:pt x="3652084" y="-134525"/>
                  <a:pt x="4858727" y="0"/>
                </a:cubicBezTo>
                <a:cubicBezTo>
                  <a:pt x="5042920" y="-5753"/>
                  <a:pt x="5156467" y="144123"/>
                  <a:pt x="5189911" y="331184"/>
                </a:cubicBezTo>
                <a:cubicBezTo>
                  <a:pt x="5208067" y="589064"/>
                  <a:pt x="5086247" y="1081867"/>
                  <a:pt x="5189911" y="1655883"/>
                </a:cubicBezTo>
                <a:cubicBezTo>
                  <a:pt x="5176653" y="1835628"/>
                  <a:pt x="5060209" y="1978672"/>
                  <a:pt x="4858727" y="1987067"/>
                </a:cubicBezTo>
                <a:cubicBezTo>
                  <a:pt x="4314847" y="1898495"/>
                  <a:pt x="1188896" y="1967878"/>
                  <a:pt x="331184" y="1987067"/>
                </a:cubicBezTo>
                <a:cubicBezTo>
                  <a:pt x="134201" y="2001717"/>
                  <a:pt x="-14133" y="1816540"/>
                  <a:pt x="0" y="1655883"/>
                </a:cubicBezTo>
                <a:cubicBezTo>
                  <a:pt x="-109280" y="1302631"/>
                  <a:pt x="96010" y="845673"/>
                  <a:pt x="0" y="331184"/>
                </a:cubicBezTo>
                <a:close/>
              </a:path>
              <a:path w="5189911" h="1987067" stroke="0" extrusionOk="0">
                <a:moveTo>
                  <a:pt x="0" y="331184"/>
                </a:moveTo>
                <a:cubicBezTo>
                  <a:pt x="27111" y="163925"/>
                  <a:pt x="138368" y="30520"/>
                  <a:pt x="331184" y="0"/>
                </a:cubicBezTo>
                <a:cubicBezTo>
                  <a:pt x="2272631" y="-9402"/>
                  <a:pt x="2902611" y="-138905"/>
                  <a:pt x="4858727" y="0"/>
                </a:cubicBezTo>
                <a:cubicBezTo>
                  <a:pt x="5075863" y="-12001"/>
                  <a:pt x="5191988" y="155120"/>
                  <a:pt x="5189911" y="331184"/>
                </a:cubicBezTo>
                <a:cubicBezTo>
                  <a:pt x="5202444" y="975137"/>
                  <a:pt x="5077418" y="1451148"/>
                  <a:pt x="5189911" y="1655883"/>
                </a:cubicBezTo>
                <a:cubicBezTo>
                  <a:pt x="5207432" y="1849040"/>
                  <a:pt x="5040729" y="2004790"/>
                  <a:pt x="4858727" y="1987067"/>
                </a:cubicBezTo>
                <a:cubicBezTo>
                  <a:pt x="3937280" y="1964734"/>
                  <a:pt x="1409874" y="1905618"/>
                  <a:pt x="331184" y="1987067"/>
                </a:cubicBezTo>
                <a:cubicBezTo>
                  <a:pt x="144821" y="1998595"/>
                  <a:pt x="2792" y="1837688"/>
                  <a:pt x="0" y="1655883"/>
                </a:cubicBezTo>
                <a:cubicBezTo>
                  <a:pt x="-640" y="1440239"/>
                  <a:pt x="40734" y="806617"/>
                  <a:pt x="0" y="331184"/>
                </a:cubicBezTo>
                <a:close/>
              </a:path>
            </a:pathLst>
          </a:custGeom>
          <a:solidFill>
            <a:schemeClr val="bg1">
              <a:lumMod val="95000"/>
              <a:alpha val="80000"/>
            </a:schemeClr>
          </a:solidFill>
          <a:ln>
            <a:noFill/>
            <a:extLst>
              <a:ext uri="{C807C97D-BFC1-408E-A445-0C87EB9F89A2}">
                <ask:lineSketchStyleProps xmlns:ask="http://schemas.microsoft.com/office/drawing/2018/sketchyshapes" sd="3190436358">
                  <a:prstGeom prst="roundRect">
                    <a:avLst/>
                  </a:prstGeom>
                  <ask:type>
                    <ask:lineSketchCurved/>
                  </ask:type>
                </ask:lineSketchStyleProps>
              </a:ext>
            </a:extLst>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kern="100" dirty="0">
              <a:solidFill>
                <a:schemeClr val="tx1">
                  <a:lumMod val="65000"/>
                  <a:lumOff val="35000"/>
                </a:schemeClr>
              </a:solidFill>
              <a:effectLst/>
              <a:latin typeface="Amasis MT Pro" panose="02040504050005020304" pitchFamily="18" charset="0"/>
              <a:ea typeface="Aptos" panose="020B0004020202020204" pitchFamily="34" charset="0"/>
              <a:cs typeface="Times New Roman" panose="02020603050405020304" pitchFamily="18" charset="0"/>
            </a:endParaRPr>
          </a:p>
          <a:p>
            <a:pPr algn="ctr"/>
            <a:r>
              <a:rPr lang="en-US" sz="1400" kern="100" dirty="0">
                <a:solidFill>
                  <a:schemeClr val="tx1">
                    <a:lumMod val="75000"/>
                    <a:lumOff val="25000"/>
                  </a:schemeClr>
                </a:solidFill>
                <a:effectLst/>
                <a:latin typeface="Amasis MT Pro" panose="02040504050005020304" pitchFamily="18" charset="0"/>
                <a:ea typeface="Aptos" panose="020B0004020202020204" pitchFamily="34" charset="0"/>
                <a:cs typeface="Times New Roman" panose="02020603050405020304" pitchFamily="18" charset="0"/>
              </a:rPr>
              <a:t>This guide aims to educate you about the significance of the Oregon White Oak and assist you in identifying it. By understanding it’s unique characteristics and recognizing it in your environment, you not only enhance your appreciation for this remarkable tree, but also play a vital role in its conservation, helping to protect this important species and the ecosystems it supports.</a:t>
            </a:r>
          </a:p>
          <a:p>
            <a:pPr algn="ctr">
              <a:lnSpc>
                <a:spcPct val="150000"/>
              </a:lnSpc>
            </a:pPr>
            <a:endParaRPr lang="en-US" sz="1000" dirty="0">
              <a:solidFill>
                <a:schemeClr val="tx1">
                  <a:lumMod val="65000"/>
                  <a:lumOff val="35000"/>
                </a:schemeClr>
              </a:solidFill>
              <a:latin typeface="Amasis MT Pro" panose="02040504050005020304" pitchFamily="18" charset="0"/>
            </a:endParaRPr>
          </a:p>
        </p:txBody>
      </p:sp>
      <p:pic>
        <p:nvPicPr>
          <p:cNvPr id="31" name="Picture 30">
            <a:extLst>
              <a:ext uri="{FF2B5EF4-FFF2-40B4-BE49-F238E27FC236}">
                <a16:creationId xmlns:a16="http://schemas.microsoft.com/office/drawing/2014/main" id="{8EC2A904-4B75-B12B-1EF8-D588C92C76DD}"/>
              </a:ext>
            </a:extLst>
          </p:cNvPr>
          <p:cNvPicPr>
            <a:picLocks noChangeAspect="1"/>
          </p:cNvPicPr>
          <p:nvPr/>
        </p:nvPicPr>
        <p:blipFill>
          <a:blip r:embed="rId4"/>
          <a:stretch>
            <a:fillRect/>
          </a:stretch>
        </p:blipFill>
        <p:spPr>
          <a:xfrm>
            <a:off x="3321294" y="2646890"/>
            <a:ext cx="2475191" cy="3042168"/>
          </a:xfrm>
          <a:prstGeom prst="rect">
            <a:avLst/>
          </a:prstGeom>
          <a:effectLst>
            <a:softEdge rad="63500"/>
          </a:effectLst>
        </p:spPr>
      </p:pic>
      <p:pic>
        <p:nvPicPr>
          <p:cNvPr id="32" name="Picture 31">
            <a:extLst>
              <a:ext uri="{FF2B5EF4-FFF2-40B4-BE49-F238E27FC236}">
                <a16:creationId xmlns:a16="http://schemas.microsoft.com/office/drawing/2014/main" id="{FCB02AB7-55FF-C532-B68B-A07A64D8959F}"/>
              </a:ext>
            </a:extLst>
          </p:cNvPr>
          <p:cNvPicPr>
            <a:picLocks noChangeAspect="1"/>
          </p:cNvPicPr>
          <p:nvPr/>
        </p:nvPicPr>
        <p:blipFill>
          <a:blip r:embed="rId5"/>
          <a:stretch>
            <a:fillRect/>
          </a:stretch>
        </p:blipFill>
        <p:spPr>
          <a:xfrm>
            <a:off x="8493104" y="706195"/>
            <a:ext cx="3452243" cy="1800098"/>
          </a:xfrm>
          <a:prstGeom prst="rect">
            <a:avLst/>
          </a:prstGeom>
          <a:effectLst>
            <a:softEdge rad="63500"/>
          </a:effectLst>
        </p:spPr>
      </p:pic>
    </p:spTree>
    <p:extLst>
      <p:ext uri="{BB962C8B-B14F-4D97-AF65-F5344CB8AC3E}">
        <p14:creationId xmlns:p14="http://schemas.microsoft.com/office/powerpoint/2010/main" val="331305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eaf on a tree bark&#10;&#10;Description automatically generated">
            <a:extLst>
              <a:ext uri="{FF2B5EF4-FFF2-40B4-BE49-F238E27FC236}">
                <a16:creationId xmlns:a16="http://schemas.microsoft.com/office/drawing/2014/main" id="{3387A503-D9C7-B67F-5243-D644011A04F3}"/>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C6A6B2C-1735-9E1F-35A0-4AC1E81217F9}"/>
              </a:ext>
            </a:extLst>
          </p:cNvPr>
          <p:cNvSpPr/>
          <p:nvPr/>
        </p:nvSpPr>
        <p:spPr>
          <a:xfrm>
            <a:off x="162560" y="248920"/>
            <a:ext cx="4853374" cy="6360160"/>
          </a:xfrm>
          <a:prstGeom prst="roundRect">
            <a:avLst/>
          </a:prstGeom>
          <a:solidFill>
            <a:srgbClr val="AACBA5">
              <a:alpha val="8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lumMod val="65000"/>
                    <a:lumOff val="35000"/>
                  </a:schemeClr>
                </a:solidFill>
                <a:latin typeface="Amasis MT Pro" panose="02040504050005020304" pitchFamily="18" charset="0"/>
              </a:rPr>
              <a:t>Oregon White Oak Identification Features</a:t>
            </a:r>
          </a:p>
          <a:p>
            <a:pPr algn="ctr"/>
            <a:endParaRPr lang="en-US" sz="500" dirty="0">
              <a:solidFill>
                <a:schemeClr val="tx1">
                  <a:lumMod val="65000"/>
                  <a:lumOff val="35000"/>
                </a:schemeClr>
              </a:solidFill>
              <a:latin typeface="Amasis MT Pro" panose="02040504050005020304" pitchFamily="18" charset="0"/>
            </a:endParaRPr>
          </a:p>
          <a:p>
            <a:r>
              <a:rPr lang="en-US" sz="1300" b="1" dirty="0">
                <a:solidFill>
                  <a:schemeClr val="tx1">
                    <a:lumMod val="65000"/>
                    <a:lumOff val="35000"/>
                  </a:schemeClr>
                </a:solidFill>
                <a:latin typeface="Amasis MT Pro" panose="02040504050005020304" pitchFamily="18" charset="0"/>
              </a:rPr>
              <a:t>Leaves</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Shape</a:t>
            </a:r>
            <a:r>
              <a:rPr lang="en-US" sz="1100" dirty="0">
                <a:solidFill>
                  <a:schemeClr val="tx1">
                    <a:lumMod val="65000"/>
                    <a:lumOff val="35000"/>
                  </a:schemeClr>
                </a:solidFill>
                <a:latin typeface="Amasis MT Pro" panose="02040504050005020304" pitchFamily="18" charset="0"/>
              </a:rPr>
              <a:t>: The leaves are evenly and deeply lobed with rounded leaf tips. Pinnately lobed with 5-9 lobes each.</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Size:</a:t>
            </a:r>
            <a:r>
              <a:rPr lang="en-US" sz="1100" dirty="0">
                <a:solidFill>
                  <a:schemeClr val="tx1">
                    <a:lumMod val="65000"/>
                    <a:lumOff val="35000"/>
                  </a:schemeClr>
                </a:solidFill>
                <a:latin typeface="Amasis MT Pro" panose="02040504050005020304" pitchFamily="18" charset="0"/>
              </a:rPr>
              <a:t> Leaves can grow between 3-6 inches long.</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Color:</a:t>
            </a:r>
            <a:r>
              <a:rPr lang="en-US" sz="1100" dirty="0">
                <a:solidFill>
                  <a:schemeClr val="tx1">
                    <a:lumMod val="65000"/>
                    <a:lumOff val="35000"/>
                  </a:schemeClr>
                </a:solidFill>
                <a:latin typeface="Amasis MT Pro" panose="02040504050005020304" pitchFamily="18" charset="0"/>
              </a:rPr>
              <a:t> Deep green in summer, changing to yellow and reddish hues in the fall.</a:t>
            </a:r>
          </a:p>
          <a:p>
            <a:endParaRPr lang="en-US" sz="500" dirty="0">
              <a:solidFill>
                <a:schemeClr val="tx1">
                  <a:lumMod val="65000"/>
                  <a:lumOff val="35000"/>
                </a:schemeClr>
              </a:solidFill>
              <a:latin typeface="Amasis MT Pro" panose="02040504050005020304" pitchFamily="18" charset="0"/>
            </a:endParaRPr>
          </a:p>
          <a:p>
            <a:r>
              <a:rPr lang="en-US" sz="1300" b="1" dirty="0">
                <a:solidFill>
                  <a:schemeClr val="tx1">
                    <a:lumMod val="65000"/>
                    <a:lumOff val="35000"/>
                  </a:schemeClr>
                </a:solidFill>
                <a:latin typeface="Amasis MT Pro" panose="02040504050005020304" pitchFamily="18" charset="0"/>
              </a:rPr>
              <a:t>Bark</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Texture</a:t>
            </a:r>
            <a:r>
              <a:rPr lang="en-US" sz="1100" dirty="0">
                <a:solidFill>
                  <a:schemeClr val="tx1">
                    <a:lumMod val="65000"/>
                    <a:lumOff val="35000"/>
                  </a:schemeClr>
                </a:solidFill>
                <a:latin typeface="Amasis MT Pro" panose="02040504050005020304" pitchFamily="18" charset="0"/>
              </a:rPr>
              <a:t>: The bark is thick and rough, appearing gray to brown.</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Fissures</a:t>
            </a:r>
            <a:r>
              <a:rPr lang="en-US" sz="1100" dirty="0">
                <a:solidFill>
                  <a:schemeClr val="tx1">
                    <a:lumMod val="65000"/>
                    <a:lumOff val="35000"/>
                  </a:schemeClr>
                </a:solidFill>
                <a:latin typeface="Amasis MT Pro" panose="02040504050005020304" pitchFamily="18" charset="0"/>
              </a:rPr>
              <a:t>: Mature trees develop deep fissures in their bark.</a:t>
            </a:r>
          </a:p>
          <a:p>
            <a:endParaRPr lang="en-US" sz="500" dirty="0">
              <a:solidFill>
                <a:schemeClr val="tx1">
                  <a:lumMod val="65000"/>
                  <a:lumOff val="35000"/>
                </a:schemeClr>
              </a:solidFill>
              <a:latin typeface="Amasis MT Pro" panose="02040504050005020304" pitchFamily="18" charset="0"/>
            </a:endParaRPr>
          </a:p>
          <a:p>
            <a:r>
              <a:rPr lang="en-US" sz="1300" b="1" dirty="0">
                <a:solidFill>
                  <a:schemeClr val="tx1">
                    <a:lumMod val="65000"/>
                    <a:lumOff val="35000"/>
                  </a:schemeClr>
                </a:solidFill>
                <a:latin typeface="Amasis MT Pro" panose="02040504050005020304" pitchFamily="18" charset="0"/>
              </a:rPr>
              <a:t>Form/Branching/Structure</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Structure</a:t>
            </a:r>
            <a:r>
              <a:rPr lang="en-US" sz="1100" dirty="0">
                <a:solidFill>
                  <a:schemeClr val="tx1">
                    <a:lumMod val="65000"/>
                    <a:lumOff val="35000"/>
                  </a:schemeClr>
                </a:solidFill>
                <a:latin typeface="Amasis MT Pro" panose="02040504050005020304" pitchFamily="18" charset="0"/>
              </a:rPr>
              <a:t>: Overall structural appearance varies and is dependent on neighboring, competing species. Singular (field-grown) specimens have contorted branching habits, with an upright, oval canopy. Those near forested areas generally have a larger vertical crown, with fewer lower branches. </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Uniqueness</a:t>
            </a:r>
            <a:r>
              <a:rPr lang="en-US" sz="1100" dirty="0">
                <a:solidFill>
                  <a:schemeClr val="tx1">
                    <a:lumMod val="65000"/>
                    <a:lumOff val="35000"/>
                  </a:schemeClr>
                </a:solidFill>
                <a:latin typeface="Amasis MT Pro" panose="02040504050005020304" pitchFamily="18" charset="0"/>
              </a:rPr>
              <a:t>: Each individual Oregon White Oak is a unique reflection of its history of growth, and does not maintain uniform growth habits/structure like many other oak species. </a:t>
            </a:r>
          </a:p>
          <a:p>
            <a:endParaRPr lang="en-US" sz="500" dirty="0">
              <a:solidFill>
                <a:schemeClr val="tx1">
                  <a:lumMod val="65000"/>
                  <a:lumOff val="35000"/>
                </a:schemeClr>
              </a:solidFill>
              <a:latin typeface="Amasis MT Pro" panose="02040504050005020304" pitchFamily="18" charset="0"/>
            </a:endParaRPr>
          </a:p>
          <a:p>
            <a:r>
              <a:rPr lang="en-US" sz="1300" b="1" dirty="0">
                <a:solidFill>
                  <a:schemeClr val="tx1">
                    <a:lumMod val="65000"/>
                    <a:lumOff val="35000"/>
                  </a:schemeClr>
                </a:solidFill>
                <a:latin typeface="Amasis MT Pro" panose="02040504050005020304" pitchFamily="18" charset="0"/>
              </a:rPr>
              <a:t>Acorns</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Description</a:t>
            </a:r>
            <a:r>
              <a:rPr lang="en-US" sz="1100" dirty="0">
                <a:solidFill>
                  <a:schemeClr val="tx1">
                    <a:lumMod val="65000"/>
                    <a:lumOff val="35000"/>
                  </a:schemeClr>
                </a:solidFill>
                <a:latin typeface="Amasis MT Pro" panose="02040504050005020304" pitchFamily="18" charset="0"/>
              </a:rPr>
              <a:t>: Acorns are oval-shaped, about 1 inch long, with a scaly cap covering part of the nut.</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Ripening</a:t>
            </a:r>
            <a:r>
              <a:rPr lang="en-US" sz="1100" dirty="0">
                <a:solidFill>
                  <a:schemeClr val="tx1">
                    <a:lumMod val="65000"/>
                    <a:lumOff val="35000"/>
                  </a:schemeClr>
                </a:solidFill>
                <a:latin typeface="Amasis MT Pro" panose="02040504050005020304" pitchFamily="18" charset="0"/>
              </a:rPr>
              <a:t>: Acorns mature in the fall and serve as an essential food source for wildlife.</a:t>
            </a:r>
          </a:p>
          <a:p>
            <a:endParaRPr lang="en-US" sz="500" dirty="0">
              <a:solidFill>
                <a:schemeClr val="tx1">
                  <a:lumMod val="65000"/>
                  <a:lumOff val="35000"/>
                </a:schemeClr>
              </a:solidFill>
              <a:latin typeface="Amasis MT Pro" panose="02040504050005020304" pitchFamily="18" charset="0"/>
            </a:endParaRPr>
          </a:p>
          <a:p>
            <a:r>
              <a:rPr lang="en-US" sz="1300" b="1" dirty="0">
                <a:solidFill>
                  <a:schemeClr val="tx1">
                    <a:lumMod val="65000"/>
                    <a:lumOff val="35000"/>
                  </a:schemeClr>
                </a:solidFill>
                <a:latin typeface="Amasis MT Pro" panose="02040504050005020304" pitchFamily="18" charset="0"/>
              </a:rPr>
              <a:t>Galls</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Appearance</a:t>
            </a:r>
            <a:r>
              <a:rPr lang="en-US" sz="1100" dirty="0">
                <a:solidFill>
                  <a:schemeClr val="tx1">
                    <a:lumMod val="65000"/>
                    <a:lumOff val="35000"/>
                  </a:schemeClr>
                </a:solidFill>
                <a:latin typeface="Amasis MT Pro" panose="02040504050005020304" pitchFamily="18" charset="0"/>
              </a:rPr>
              <a:t>: Small, round, bulbous growths that can be clustered together on leaves, branches or buds. Galls range from green to reddish brown and may have a smooth or matte appearance. </a:t>
            </a:r>
            <a:endParaRPr lang="en-US" sz="1100" dirty="0">
              <a:solidFill>
                <a:schemeClr val="tx1">
                  <a:lumMod val="65000"/>
                  <a:lumOff val="35000"/>
                </a:schemeClr>
              </a:solidFill>
              <a:highlight>
                <a:srgbClr val="FFFF00"/>
              </a:highlight>
              <a:latin typeface="Amasis MT Pro" panose="02040504050005020304" pitchFamily="18" charset="0"/>
            </a:endParaRP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Size</a:t>
            </a:r>
            <a:r>
              <a:rPr lang="en-US" sz="1100" dirty="0">
                <a:solidFill>
                  <a:schemeClr val="tx1">
                    <a:lumMod val="65000"/>
                    <a:lumOff val="35000"/>
                  </a:schemeClr>
                </a:solidFill>
                <a:latin typeface="Amasis MT Pro" panose="02040504050005020304" pitchFamily="18" charset="0"/>
              </a:rPr>
              <a:t>: They can vary in size, typically measuring between ¼ to 1 inch in diameter.</a:t>
            </a:r>
          </a:p>
          <a:p>
            <a:pPr marL="171450" indent="-171450">
              <a:buFont typeface="Wingdings" panose="05000000000000000000" pitchFamily="2" charset="2"/>
              <a:buChar char="q"/>
            </a:pPr>
            <a:r>
              <a:rPr lang="en-US" sz="1100" b="1" dirty="0">
                <a:solidFill>
                  <a:schemeClr val="tx1">
                    <a:lumMod val="65000"/>
                    <a:lumOff val="35000"/>
                  </a:schemeClr>
                </a:solidFill>
                <a:latin typeface="Amasis MT Pro" panose="02040504050005020304" pitchFamily="18" charset="0"/>
              </a:rPr>
              <a:t>Host Insect</a:t>
            </a:r>
            <a:r>
              <a:rPr lang="en-US" sz="1100" dirty="0">
                <a:solidFill>
                  <a:schemeClr val="tx1">
                    <a:lumMod val="65000"/>
                    <a:lumOff val="35000"/>
                  </a:schemeClr>
                </a:solidFill>
                <a:latin typeface="Amasis MT Pro" panose="02040504050005020304" pitchFamily="18" charset="0"/>
              </a:rPr>
              <a:t>: Galls are formed by a parasitic wasp species that is relatively unharmful to the oak, and is not harmful to humans or animals. </a:t>
            </a:r>
          </a:p>
        </p:txBody>
      </p:sp>
      <p:pic>
        <p:nvPicPr>
          <p:cNvPr id="17" name="Picture 16">
            <a:extLst>
              <a:ext uri="{FF2B5EF4-FFF2-40B4-BE49-F238E27FC236}">
                <a16:creationId xmlns:a16="http://schemas.microsoft.com/office/drawing/2014/main" id="{2E4645E7-FDAD-A82C-F7E0-B0AC2796A56A}"/>
              </a:ext>
            </a:extLst>
          </p:cNvPr>
          <p:cNvPicPr>
            <a:picLocks noChangeAspect="1"/>
          </p:cNvPicPr>
          <p:nvPr/>
        </p:nvPicPr>
        <p:blipFill>
          <a:blip r:embed="rId3"/>
          <a:stretch>
            <a:fillRect/>
          </a:stretch>
        </p:blipFill>
        <p:spPr>
          <a:xfrm>
            <a:off x="9760467" y="116581"/>
            <a:ext cx="2395863" cy="2615243"/>
          </a:xfrm>
          <a:prstGeom prst="rect">
            <a:avLst/>
          </a:prstGeom>
          <a:ln>
            <a:noFill/>
          </a:ln>
          <a:effectLst>
            <a:softEdge rad="63500"/>
          </a:effectLst>
        </p:spPr>
      </p:pic>
      <p:pic>
        <p:nvPicPr>
          <p:cNvPr id="19" name="Picture 18">
            <a:extLst>
              <a:ext uri="{FF2B5EF4-FFF2-40B4-BE49-F238E27FC236}">
                <a16:creationId xmlns:a16="http://schemas.microsoft.com/office/drawing/2014/main" id="{6C81B428-74C7-53A1-CDA7-F534AB3B52A9}"/>
              </a:ext>
            </a:extLst>
          </p:cNvPr>
          <p:cNvPicPr>
            <a:picLocks noChangeAspect="1"/>
          </p:cNvPicPr>
          <p:nvPr/>
        </p:nvPicPr>
        <p:blipFill>
          <a:blip r:embed="rId4"/>
          <a:stretch>
            <a:fillRect/>
          </a:stretch>
        </p:blipFill>
        <p:spPr>
          <a:xfrm>
            <a:off x="7816673" y="116581"/>
            <a:ext cx="1936142" cy="2585039"/>
          </a:xfrm>
          <a:prstGeom prst="rect">
            <a:avLst/>
          </a:prstGeom>
          <a:ln>
            <a:noFill/>
          </a:ln>
          <a:effectLst>
            <a:softEdge rad="63500"/>
          </a:effectLst>
        </p:spPr>
      </p:pic>
      <p:pic>
        <p:nvPicPr>
          <p:cNvPr id="21" name="Picture 20" descr="A close up of a leaf&#10;&#10;Description automatically generated">
            <a:extLst>
              <a:ext uri="{FF2B5EF4-FFF2-40B4-BE49-F238E27FC236}">
                <a16:creationId xmlns:a16="http://schemas.microsoft.com/office/drawing/2014/main" id="{65313B81-E2AF-DDB1-4CE9-3EAFB939E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834" y="116013"/>
            <a:ext cx="2767839" cy="2205200"/>
          </a:xfrm>
          <a:prstGeom prst="rect">
            <a:avLst/>
          </a:prstGeom>
          <a:ln>
            <a:noFill/>
          </a:ln>
          <a:effectLst>
            <a:softEdge rad="63500"/>
          </a:effectLst>
        </p:spPr>
      </p:pic>
      <p:sp>
        <p:nvSpPr>
          <p:cNvPr id="22" name="TextBox 21">
            <a:extLst>
              <a:ext uri="{FF2B5EF4-FFF2-40B4-BE49-F238E27FC236}">
                <a16:creationId xmlns:a16="http://schemas.microsoft.com/office/drawing/2014/main" id="{0705C553-90DB-7D0F-52C4-FB061B46462B}"/>
              </a:ext>
            </a:extLst>
          </p:cNvPr>
          <p:cNvSpPr txBox="1"/>
          <p:nvPr/>
        </p:nvSpPr>
        <p:spPr>
          <a:xfrm>
            <a:off x="5112355" y="2275762"/>
            <a:ext cx="2502312" cy="769441"/>
          </a:xfrm>
          <a:prstGeom prst="rect">
            <a:avLst/>
          </a:prstGeom>
          <a:noFill/>
        </p:spPr>
        <p:txBody>
          <a:bodyPr wrap="square" rtlCol="0">
            <a:spAutoFit/>
          </a:bodyPr>
          <a:lstStyle/>
          <a:p>
            <a:r>
              <a:rPr lang="en-US" sz="1100" b="1" dirty="0">
                <a:latin typeface="Amasis MT Pro" panose="02040504050005020304" pitchFamily="18" charset="0"/>
              </a:rPr>
              <a:t>Oregon White Oak leaf (left) with rounded lobes, in comparison to a Red Oak leaf (right) with pointed lobes (pictured above).</a:t>
            </a:r>
          </a:p>
        </p:txBody>
      </p:sp>
      <p:sp>
        <p:nvSpPr>
          <p:cNvPr id="23" name="TextBox 22">
            <a:extLst>
              <a:ext uri="{FF2B5EF4-FFF2-40B4-BE49-F238E27FC236}">
                <a16:creationId xmlns:a16="http://schemas.microsoft.com/office/drawing/2014/main" id="{4E607A64-5B92-5F58-68F1-4C6AFEC6D5D5}"/>
              </a:ext>
            </a:extLst>
          </p:cNvPr>
          <p:cNvSpPr txBox="1"/>
          <p:nvPr/>
        </p:nvSpPr>
        <p:spPr>
          <a:xfrm>
            <a:off x="7816673" y="2701620"/>
            <a:ext cx="2105354" cy="577081"/>
          </a:xfrm>
          <a:prstGeom prst="rect">
            <a:avLst/>
          </a:prstGeom>
          <a:noFill/>
        </p:spPr>
        <p:txBody>
          <a:bodyPr wrap="square" rtlCol="0">
            <a:spAutoFit/>
          </a:bodyPr>
          <a:lstStyle/>
          <a:p>
            <a:r>
              <a:rPr lang="en-US" sz="1050" b="1" dirty="0">
                <a:latin typeface="Amasis MT Pro" panose="02040504050005020304" pitchFamily="18" charset="0"/>
              </a:rPr>
              <a:t>Oregon White Oak leaf against the bark of an Oregon White Oak tree (above).</a:t>
            </a:r>
          </a:p>
        </p:txBody>
      </p:sp>
      <p:sp>
        <p:nvSpPr>
          <p:cNvPr id="24" name="TextBox 23">
            <a:extLst>
              <a:ext uri="{FF2B5EF4-FFF2-40B4-BE49-F238E27FC236}">
                <a16:creationId xmlns:a16="http://schemas.microsoft.com/office/drawing/2014/main" id="{C3C21395-2347-25B5-D617-00ACB26781BC}"/>
              </a:ext>
            </a:extLst>
          </p:cNvPr>
          <p:cNvSpPr txBox="1"/>
          <p:nvPr/>
        </p:nvSpPr>
        <p:spPr>
          <a:xfrm>
            <a:off x="9862053" y="2651851"/>
            <a:ext cx="2372731" cy="769441"/>
          </a:xfrm>
          <a:prstGeom prst="rect">
            <a:avLst/>
          </a:prstGeom>
          <a:noFill/>
        </p:spPr>
        <p:txBody>
          <a:bodyPr wrap="square" rtlCol="0">
            <a:spAutoFit/>
          </a:bodyPr>
          <a:lstStyle/>
          <a:p>
            <a:r>
              <a:rPr lang="en-US" sz="1100" b="1" dirty="0">
                <a:latin typeface="Amasis MT Pro" panose="02040504050005020304" pitchFamily="18" charset="0"/>
              </a:rPr>
              <a:t>Oregon White Oak leaves in varying stages of maturity in comparison to a 6” ruler (above).</a:t>
            </a:r>
          </a:p>
        </p:txBody>
      </p:sp>
      <p:pic>
        <p:nvPicPr>
          <p:cNvPr id="25" name="Picture 24">
            <a:extLst>
              <a:ext uri="{FF2B5EF4-FFF2-40B4-BE49-F238E27FC236}">
                <a16:creationId xmlns:a16="http://schemas.microsoft.com/office/drawing/2014/main" id="{5F81A26C-1273-12CD-D6B4-8077F9523D60}"/>
              </a:ext>
            </a:extLst>
          </p:cNvPr>
          <p:cNvPicPr>
            <a:picLocks noChangeAspect="1"/>
          </p:cNvPicPr>
          <p:nvPr/>
        </p:nvPicPr>
        <p:blipFill>
          <a:blip r:embed="rId6"/>
          <a:stretch>
            <a:fillRect/>
          </a:stretch>
        </p:blipFill>
        <p:spPr>
          <a:xfrm>
            <a:off x="5047179" y="3709987"/>
            <a:ext cx="2327987" cy="2069321"/>
          </a:xfrm>
          <a:prstGeom prst="rect">
            <a:avLst/>
          </a:prstGeom>
          <a:effectLst>
            <a:softEdge rad="50800"/>
          </a:effectLst>
        </p:spPr>
      </p:pic>
      <p:pic>
        <p:nvPicPr>
          <p:cNvPr id="26" name="Picture 25">
            <a:extLst>
              <a:ext uri="{FF2B5EF4-FFF2-40B4-BE49-F238E27FC236}">
                <a16:creationId xmlns:a16="http://schemas.microsoft.com/office/drawing/2014/main" id="{741B9613-002C-C45C-1726-7C305A60476E}"/>
              </a:ext>
            </a:extLst>
          </p:cNvPr>
          <p:cNvPicPr>
            <a:picLocks noChangeAspect="1"/>
          </p:cNvPicPr>
          <p:nvPr/>
        </p:nvPicPr>
        <p:blipFill>
          <a:blip r:embed="rId7"/>
          <a:stretch>
            <a:fillRect/>
          </a:stretch>
        </p:blipFill>
        <p:spPr>
          <a:xfrm>
            <a:off x="7429125" y="3698269"/>
            <a:ext cx="2385656" cy="2126346"/>
          </a:xfrm>
          <a:prstGeom prst="rect">
            <a:avLst/>
          </a:prstGeom>
          <a:effectLst>
            <a:softEdge rad="50800"/>
          </a:effectLst>
        </p:spPr>
      </p:pic>
      <p:pic>
        <p:nvPicPr>
          <p:cNvPr id="27" name="Picture 26">
            <a:extLst>
              <a:ext uri="{FF2B5EF4-FFF2-40B4-BE49-F238E27FC236}">
                <a16:creationId xmlns:a16="http://schemas.microsoft.com/office/drawing/2014/main" id="{D5119D69-5761-EF94-755B-67649D250D5C}"/>
              </a:ext>
            </a:extLst>
          </p:cNvPr>
          <p:cNvPicPr>
            <a:picLocks noChangeAspect="1"/>
          </p:cNvPicPr>
          <p:nvPr/>
        </p:nvPicPr>
        <p:blipFill>
          <a:blip r:embed="rId8"/>
          <a:stretch>
            <a:fillRect/>
          </a:stretch>
        </p:blipFill>
        <p:spPr>
          <a:xfrm>
            <a:off x="9868741" y="3804292"/>
            <a:ext cx="2261308" cy="2044470"/>
          </a:xfrm>
          <a:prstGeom prst="rect">
            <a:avLst/>
          </a:prstGeom>
          <a:effectLst>
            <a:softEdge rad="50800"/>
          </a:effectLst>
        </p:spPr>
      </p:pic>
      <p:sp>
        <p:nvSpPr>
          <p:cNvPr id="28" name="TextBox 27">
            <a:extLst>
              <a:ext uri="{FF2B5EF4-FFF2-40B4-BE49-F238E27FC236}">
                <a16:creationId xmlns:a16="http://schemas.microsoft.com/office/drawing/2014/main" id="{97B45EEC-5377-49CC-BD9B-691C784A8E67}"/>
              </a:ext>
            </a:extLst>
          </p:cNvPr>
          <p:cNvSpPr txBox="1"/>
          <p:nvPr/>
        </p:nvSpPr>
        <p:spPr>
          <a:xfrm>
            <a:off x="4989683" y="5773453"/>
            <a:ext cx="2689809" cy="600164"/>
          </a:xfrm>
          <a:prstGeom prst="rect">
            <a:avLst/>
          </a:prstGeom>
          <a:noFill/>
        </p:spPr>
        <p:txBody>
          <a:bodyPr wrap="square" rtlCol="0">
            <a:spAutoFit/>
          </a:bodyPr>
          <a:lstStyle/>
          <a:p>
            <a:r>
              <a:rPr lang="en-US" sz="1100" b="1" dirty="0">
                <a:latin typeface="Amasis MT Pro" panose="02040504050005020304" pitchFamily="18" charset="0"/>
              </a:rPr>
              <a:t>Acorns pictured above, displaying their scaly cap and woody appearance.</a:t>
            </a:r>
          </a:p>
        </p:txBody>
      </p:sp>
      <p:sp>
        <p:nvSpPr>
          <p:cNvPr id="30" name="TextBox 29">
            <a:extLst>
              <a:ext uri="{FF2B5EF4-FFF2-40B4-BE49-F238E27FC236}">
                <a16:creationId xmlns:a16="http://schemas.microsoft.com/office/drawing/2014/main" id="{B84F60CF-95CE-F018-CF3E-F57EF2AF6FA0}"/>
              </a:ext>
            </a:extLst>
          </p:cNvPr>
          <p:cNvSpPr txBox="1"/>
          <p:nvPr/>
        </p:nvSpPr>
        <p:spPr>
          <a:xfrm>
            <a:off x="7413887" y="5795306"/>
            <a:ext cx="2416132" cy="769441"/>
          </a:xfrm>
          <a:prstGeom prst="rect">
            <a:avLst/>
          </a:prstGeom>
          <a:noFill/>
        </p:spPr>
        <p:txBody>
          <a:bodyPr wrap="square" rtlCol="0">
            <a:spAutoFit/>
          </a:bodyPr>
          <a:lstStyle/>
          <a:p>
            <a:r>
              <a:rPr lang="en-US" sz="1100" b="1" dirty="0">
                <a:latin typeface="Amasis MT Pro" panose="02040504050005020304" pitchFamily="18" charset="0"/>
              </a:rPr>
              <a:t>Cluster of galls on the underside of an Oregon White Oak leaf. These can vary in color and in size (above).</a:t>
            </a:r>
          </a:p>
        </p:txBody>
      </p:sp>
      <p:sp>
        <p:nvSpPr>
          <p:cNvPr id="32" name="TextBox 31">
            <a:extLst>
              <a:ext uri="{FF2B5EF4-FFF2-40B4-BE49-F238E27FC236}">
                <a16:creationId xmlns:a16="http://schemas.microsoft.com/office/drawing/2014/main" id="{6BDD8836-47E1-17BC-6AF4-738A2ED6C748}"/>
              </a:ext>
            </a:extLst>
          </p:cNvPr>
          <p:cNvSpPr txBox="1"/>
          <p:nvPr/>
        </p:nvSpPr>
        <p:spPr>
          <a:xfrm>
            <a:off x="9883978" y="5824615"/>
            <a:ext cx="2252360" cy="769441"/>
          </a:xfrm>
          <a:prstGeom prst="rect">
            <a:avLst/>
          </a:prstGeom>
          <a:noFill/>
        </p:spPr>
        <p:txBody>
          <a:bodyPr wrap="square" rtlCol="0">
            <a:spAutoFit/>
          </a:bodyPr>
          <a:lstStyle/>
          <a:p>
            <a:r>
              <a:rPr lang="en-US" sz="1100" b="1" dirty="0">
                <a:latin typeface="Amasis MT Pro" panose="02040504050005020304" pitchFamily="18" charset="0"/>
              </a:rPr>
              <a:t>The bark of an Oregon White Oak (above) with its grayish-brown coloring and furrowed appearance.</a:t>
            </a:r>
          </a:p>
        </p:txBody>
      </p:sp>
    </p:spTree>
    <p:extLst>
      <p:ext uri="{BB962C8B-B14F-4D97-AF65-F5344CB8AC3E}">
        <p14:creationId xmlns:p14="http://schemas.microsoft.com/office/powerpoint/2010/main" val="1296014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740</TotalTime>
  <Words>810</Words>
  <Application>Microsoft Office PowerPoint</Application>
  <PresentationFormat>Widescreen</PresentationFormat>
  <Paragraphs>44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Amasis MT Pro</vt:lpstr>
      <vt:lpstr>Aptos</vt:lpstr>
      <vt:lpstr>Aptos Display</vt:lpstr>
      <vt:lpstr>Arial</vt:lpstr>
      <vt:lpstr>Georgia Pro</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Ramsey</dc:creator>
  <cp:lastModifiedBy>Amanda Ramsey</cp:lastModifiedBy>
  <cp:revision>4</cp:revision>
  <dcterms:created xsi:type="dcterms:W3CDTF">2024-09-19T20:15:05Z</dcterms:created>
  <dcterms:modified xsi:type="dcterms:W3CDTF">2024-11-05T21:16:54Z</dcterms:modified>
</cp:coreProperties>
</file>